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60" r:id="rId3"/>
    <p:sldId id="261" r:id="rId4"/>
    <p:sldId id="290" r:id="rId5"/>
    <p:sldId id="263" r:id="rId6"/>
    <p:sldId id="32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80" r:id="rId17"/>
    <p:sldId id="346" r:id="rId18"/>
    <p:sldId id="300" r:id="rId19"/>
    <p:sldId id="328" r:id="rId20"/>
    <p:sldId id="347" r:id="rId21"/>
    <p:sldId id="348" r:id="rId22"/>
    <p:sldId id="267" r:id="rId23"/>
    <p:sldId id="349" r:id="rId24"/>
    <p:sldId id="334" r:id="rId25"/>
    <p:sldId id="350" r:id="rId26"/>
    <p:sldId id="269" r:id="rId27"/>
  </p:sldIdLst>
  <p:sldSz cx="12192000" cy="6858000"/>
  <p:notesSz cx="6858000" cy="9144000"/>
  <p:embeddedFontLs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한컴 윤고딕 250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kuok/glove840b300dtxt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92119" y="2975904"/>
            <a:ext cx="5007763" cy="225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유지된다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 레이어의 데이터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형태가  유지한다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자체를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형태로 받아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다르게  필터를  공유 파라미터로 사용하기 때문에 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2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136183" y="5223452"/>
            <a:ext cx="391963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계층은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필터를 이용하여 합성곱 연산을 실시한다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하면 주위 지역 정보의 특성까지 반영되어진다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EEFF11BB-A573-42EB-9A78-9AC39316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73" y="2246800"/>
            <a:ext cx="3334255" cy="24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079202" y="5907119"/>
            <a:ext cx="403359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로 구성되어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Weight x Height x Color )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차원으로 형상을 유지하며 학습이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6A7969-DB64-42EB-99E2-8BA41C7E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53" y="1634516"/>
            <a:ext cx="470669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Stride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785650" y="5642199"/>
            <a:ext cx="262070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필터를 적용하는 간격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필터의 간격이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convolutional neural network strideì ëí ì´ë¯¸ì§ ê²ìê²°ê³¼">
            <a:extLst>
              <a:ext uri="{FF2B5EF4-FFF2-40B4-BE49-F238E27FC236}">
                <a16:creationId xmlns:a16="http://schemas.microsoft.com/office/drawing/2014/main" id="{88CCEF7C-1BFD-4E68-94E9-B4E616CC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091322"/>
            <a:ext cx="7606666" cy="32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7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Padding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942605" y="5589945"/>
            <a:ext cx="630679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적용하기 전 데이터 주변의 특정 값으로 채운다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필터를 적용하면 필터 적용 전보다 크기가 작아지게 되기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크기를 보정해준다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Picture 6" descr="convolutional neural network paddingì ëí ì´ë¯¸ì§ ê²ìê²°ê³¼">
            <a:extLst>
              <a:ext uri="{FF2B5EF4-FFF2-40B4-BE49-F238E27FC236}">
                <a16:creationId xmlns:a16="http://schemas.microsoft.com/office/drawing/2014/main" id="{8116607A-A824-4BCF-B663-EB2D80F5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02626"/>
            <a:ext cx="634365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1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Pooling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448372" y="5642199"/>
            <a:ext cx="729525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강조하는 용도로 사용된다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입력데이터의 변화에 민감하게 반응하지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그 특징이 포함되어 있는지를 판단하기 위해 주위를 뭉뚱그려서 보겠다는 의미가 강하다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Noise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)</a:t>
            </a:r>
          </a:p>
        </p:txBody>
      </p:sp>
      <p:pic>
        <p:nvPicPr>
          <p:cNvPr id="13" name="Picture 2" descr="Pooling ìì : Max Pooling, Average Pooling">
            <a:extLst>
              <a:ext uri="{FF2B5EF4-FFF2-40B4-BE49-F238E27FC236}">
                <a16:creationId xmlns:a16="http://schemas.microsoft.com/office/drawing/2014/main" id="{38A289A7-6C82-4D85-ADF2-55A58985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97" y="2159244"/>
            <a:ext cx="4688407" cy="28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7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CNN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Research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3920813" y="3257198"/>
            <a:ext cx="435037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Yoon Kim “Convolutional Neural Networks for Sentence Classification ”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https://www.aclweb.org/anthology/D14-1181</a:t>
            </a:r>
          </a:p>
        </p:txBody>
      </p:sp>
    </p:spTree>
    <p:extLst>
      <p:ext uri="{BB962C8B-B14F-4D97-AF65-F5344CB8AC3E}">
        <p14:creationId xmlns:p14="http://schemas.microsoft.com/office/powerpoint/2010/main" val="9622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text cnn classificationì ëí ì´ë¯¸ì§ ê²ìê²°ê³¼">
            <a:extLst>
              <a:ext uri="{FF2B5EF4-FFF2-40B4-BE49-F238E27FC236}">
                <a16:creationId xmlns:a16="http://schemas.microsoft.com/office/drawing/2014/main" id="{E13933DF-381D-4E03-9B81-3A7BA0B9C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47" y="1785017"/>
            <a:ext cx="5110306" cy="46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2937278"/>
            <a:ext cx="278819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단어는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문장은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적용할 때 장점은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순환신경망의 차이는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N-gram?</a:t>
            </a:r>
          </a:p>
        </p:txBody>
      </p:sp>
    </p:spTree>
    <p:extLst>
      <p:ext uri="{BB962C8B-B14F-4D97-AF65-F5344CB8AC3E}">
        <p14:creationId xmlns:p14="http://schemas.microsoft.com/office/powerpoint/2010/main" val="5150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B2DC493-3C70-4EC1-A491-367ADE67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627272"/>
            <a:ext cx="4762500" cy="4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3128868"/>
            <a:ext cx="3707150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Conv1d_1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115328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111, 128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형태를 가진것이지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Flatten_1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42368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0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339407"/>
            <a:ext cx="293803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분류 모델 만들기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87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234902"/>
            <a:ext cx="2938035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Quora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부적절한 질문 찾기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이상까지 끌어올려보기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345026" y="3494961"/>
            <a:ext cx="350194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https://www.kaggle.com/takuok/glove840b300dtxt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glove 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다운받기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7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641194" y="3062758"/>
            <a:ext cx="4909613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뭐가 다를까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설명해보세요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변경하면 어떻게 되는가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Neural Net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A2704B4E-C65C-4CBB-82E8-C8581DB5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9466"/>
            <a:ext cx="9144001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758963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여러 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,Fully Connected Layer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들로 구성된 신경망을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신경망의 구조는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Affine (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연결 신경망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구성한다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EA1EB6-6354-4B38-A2C7-9F597589D000}"/>
              </a:ext>
            </a:extLst>
          </p:cNvPr>
          <p:cNvGrpSpPr/>
          <p:nvPr/>
        </p:nvGrpSpPr>
        <p:grpSpPr>
          <a:xfrm>
            <a:off x="590323" y="2648417"/>
            <a:ext cx="11011354" cy="1561167"/>
            <a:chOff x="211854" y="2269636"/>
            <a:chExt cx="7520904" cy="12902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11D32E-9AE2-4BF0-B90C-F0FB533233E4}"/>
                </a:ext>
              </a:extLst>
            </p:cNvPr>
            <p:cNvGrpSpPr/>
            <p:nvPr/>
          </p:nvGrpSpPr>
          <p:grpSpPr>
            <a:xfrm>
              <a:off x="1816650" y="2269636"/>
              <a:ext cx="5916108" cy="1290221"/>
              <a:chOff x="1816650" y="2269636"/>
              <a:chExt cx="5916108" cy="1290221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E33D7A7-73C8-47CB-B9D6-834EBEAD3C71}"/>
                  </a:ext>
                </a:extLst>
              </p:cNvPr>
              <p:cNvCxnSpPr>
                <a:cxnSpLocks/>
                <a:stCxn id="40" idx="3"/>
                <a:endCxn id="44" idx="1"/>
              </p:cNvCxnSpPr>
              <p:nvPr/>
            </p:nvCxnSpPr>
            <p:spPr>
              <a:xfrm>
                <a:off x="29962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12E11C7-1009-4A8F-979F-41666472CE83}"/>
                  </a:ext>
                </a:extLst>
              </p:cNvPr>
              <p:cNvGrpSpPr/>
              <p:nvPr/>
            </p:nvGrpSpPr>
            <p:grpSpPr>
              <a:xfrm>
                <a:off x="33955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338FA9D-DA38-4F4E-A79C-D04F6E7473B4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E03E302-F5FE-45A0-8364-D71CFFAFA56B}"/>
                    </a:ext>
                  </a:extLst>
                </p:cNvPr>
                <p:cNvCxnSpPr>
                  <a:cxnSpLocks/>
                  <a:stCxn id="41" idx="3"/>
                  <a:endCxn id="43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AB7A18C-DB8B-4C0B-99D1-BE844F9B6695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4B07B38-6D5E-450E-BE51-4C67E129E5F5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1A93713-EBE8-454A-8052-4DBC54446C4B}"/>
                  </a:ext>
                </a:extLst>
              </p:cNvPr>
              <p:cNvGrpSpPr/>
              <p:nvPr/>
            </p:nvGrpSpPr>
            <p:grpSpPr>
              <a:xfrm>
                <a:off x="18166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E445CA7-2D5A-42D0-91EA-6711303AA7CF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EB829F2-9EE2-4927-B0DC-8662B301B1FE}"/>
                    </a:ext>
                  </a:extLst>
                </p:cNvPr>
                <p:cNvCxnSpPr>
                  <a:cxnSpLocks/>
                  <a:stCxn id="37" idx="3"/>
                  <a:endCxn id="39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2040D8C-CCF4-4FFC-8D3F-801552575611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09CEB8C-6C96-49A1-9612-DD9D2A919364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26F130F-7982-44A0-A64B-3A7A68CC5D8D}"/>
                  </a:ext>
                </a:extLst>
              </p:cNvPr>
              <p:cNvGrpSpPr/>
              <p:nvPr/>
            </p:nvGrpSpPr>
            <p:grpSpPr>
              <a:xfrm>
                <a:off x="49743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F1E89F2-EB9C-497A-9810-6E4AFB3F889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19C998F-AFB0-4A5E-9213-13A2D53999C0}"/>
                    </a:ext>
                  </a:extLst>
                </p:cNvPr>
                <p:cNvCxnSpPr>
                  <a:cxnSpLocks/>
                  <a:stCxn id="33" idx="3"/>
                  <a:endCxn id="35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4E152BA-1DC0-458A-A757-8D08EA8AE2F6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3F1CB42-4051-4C27-A9C0-9A3C395F1AA7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F38004D-582E-45BC-870A-9233299AA4C6}"/>
                  </a:ext>
                </a:extLst>
              </p:cNvPr>
              <p:cNvGrpSpPr/>
              <p:nvPr/>
            </p:nvGrpSpPr>
            <p:grpSpPr>
              <a:xfrm>
                <a:off x="65532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CEE932D-6E97-4CA2-B2C6-9EA58DB1DA4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6BE1DAE5-340E-41AE-AA2E-65531F522106}"/>
                    </a:ext>
                  </a:extLst>
                </p:cNvPr>
                <p:cNvCxnSpPr>
                  <a:cxnSpLocks/>
                  <a:stCxn id="29" idx="3"/>
                  <a:endCxn id="31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ADED6B1-CD0D-4A72-B36D-096406580FBE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6C4335A-8744-4CB4-8B70-0FD546ED61F9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E8B849B-57F2-401B-9C09-41721A0841BE}"/>
                  </a:ext>
                </a:extLst>
              </p:cNvPr>
              <p:cNvCxnSpPr>
                <a:cxnSpLocks/>
                <a:stCxn id="44" idx="3"/>
                <a:endCxn id="36" idx="1"/>
              </p:cNvCxnSpPr>
              <p:nvPr/>
            </p:nvCxnSpPr>
            <p:spPr>
              <a:xfrm>
                <a:off x="457505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768EAD-2F90-481D-B550-0AC1780A883D}"/>
                  </a:ext>
                </a:extLst>
              </p:cNvPr>
              <p:cNvCxnSpPr>
                <a:cxnSpLocks/>
                <a:stCxn id="36" idx="3"/>
                <a:endCxn id="32" idx="1"/>
              </p:cNvCxnSpPr>
              <p:nvPr/>
            </p:nvCxnSpPr>
            <p:spPr>
              <a:xfrm>
                <a:off x="61539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857E29E1-AEB5-4F6B-BE4C-E31012FD6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4" y="2293958"/>
              <a:ext cx="1241576" cy="124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3FF690-5480-4837-A54C-341181FF182B}"/>
                </a:ext>
              </a:extLst>
            </p:cNvPr>
            <p:cNvCxnSpPr>
              <a:cxnSpLocks/>
              <a:stCxn id="16" idx="3"/>
              <a:endCxn id="40" idx="1"/>
            </p:cNvCxnSpPr>
            <p:nvPr/>
          </p:nvCxnSpPr>
          <p:spPr>
            <a:xfrm>
              <a:off x="1453430" y="2914746"/>
              <a:ext cx="36322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7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신경망 문제점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609210" y="2667889"/>
            <a:ext cx="6973580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제거된다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넣는다고 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[ 1, 784 ]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 후에 신경망에 넣게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이미지 데이터는 각 요소의 위치에 따른 특성을 가지고 있는데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변환하면 그 특성을 잃어버리게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많아진다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특성상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개수가 많이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784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가지게 되고 은닉층의 노드가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개라고 가정했을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117600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신경망은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계층이 추가되어 구성되어진다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B4D2E5-FE42-45AC-8F8F-2E21E95E1AD1}"/>
              </a:ext>
            </a:extLst>
          </p:cNvPr>
          <p:cNvGrpSpPr/>
          <p:nvPr/>
        </p:nvGrpSpPr>
        <p:grpSpPr>
          <a:xfrm>
            <a:off x="517653" y="2623626"/>
            <a:ext cx="11156694" cy="1717284"/>
            <a:chOff x="582299" y="2269636"/>
            <a:chExt cx="8382189" cy="129022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E72855C-F422-4DEA-9C97-C67D9E71032F}"/>
                </a:ext>
              </a:extLst>
            </p:cNvPr>
            <p:cNvCxnSpPr>
              <a:cxnSpLocks/>
              <a:stCxn id="66" idx="3"/>
              <a:endCxn id="73" idx="1"/>
            </p:cNvCxnSpPr>
            <p:nvPr/>
          </p:nvCxnSpPr>
          <p:spPr>
            <a:xfrm>
              <a:off x="3722983" y="2914747"/>
              <a:ext cx="36225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5EA49B-9296-4E0E-B797-AF552871654C}"/>
                </a:ext>
              </a:extLst>
            </p:cNvPr>
            <p:cNvSpPr/>
            <p:nvPr/>
          </p:nvSpPr>
          <p:spPr>
            <a:xfrm>
              <a:off x="6300064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F05082A-0ADE-4B64-85EB-B7705C1BC156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6755445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924771-306D-432D-97A4-B493A79BC2B2}"/>
                </a:ext>
              </a:extLst>
            </p:cNvPr>
            <p:cNvSpPr/>
            <p:nvPr/>
          </p:nvSpPr>
          <p:spPr>
            <a:xfrm>
              <a:off x="6925107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6406A7-26C8-4B37-A85A-0B740C175D8E}"/>
                </a:ext>
              </a:extLst>
            </p:cNvPr>
            <p:cNvSpPr/>
            <p:nvPr/>
          </p:nvSpPr>
          <p:spPr>
            <a:xfrm>
              <a:off x="6243118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7CD1D7-ED26-4450-9C56-29A8248F71DB}"/>
                </a:ext>
              </a:extLst>
            </p:cNvPr>
            <p:cNvSpPr/>
            <p:nvPr/>
          </p:nvSpPr>
          <p:spPr>
            <a:xfrm>
              <a:off x="7841876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Affine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ED3F5B-22A5-4EFD-9A83-377E540435EF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8297257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9FE3E1-AC10-44C5-BF00-272C39548C56}"/>
                </a:ext>
              </a:extLst>
            </p:cNvPr>
            <p:cNvSpPr/>
            <p:nvPr/>
          </p:nvSpPr>
          <p:spPr>
            <a:xfrm>
              <a:off x="8466919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6F2B85-226D-4DB5-A160-871296DD0704}"/>
                </a:ext>
              </a:extLst>
            </p:cNvPr>
            <p:cNvSpPr/>
            <p:nvPr/>
          </p:nvSpPr>
          <p:spPr>
            <a:xfrm>
              <a:off x="7784930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3720F1-FEBD-451E-BDC4-4AF0C3AB050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806788" y="2914747"/>
              <a:ext cx="4363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CB9EF8-DA59-4B9B-808F-F4D29B84AAFB}"/>
                </a:ext>
              </a:extLst>
            </p:cNvPr>
            <p:cNvCxnSpPr>
              <a:cxnSpLocks/>
              <a:stCxn id="54" idx="3"/>
              <a:endCxn id="58" idx="1"/>
            </p:cNvCxnSpPr>
            <p:nvPr/>
          </p:nvCxnSpPr>
          <p:spPr>
            <a:xfrm>
              <a:off x="7422676" y="2914747"/>
              <a:ext cx="36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FB035710-7ECE-4E38-BE4F-08BBE436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9" y="2401698"/>
              <a:ext cx="1026095" cy="102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303182D-A4F5-49D8-B83C-35F847678C21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1608394" y="2914747"/>
              <a:ext cx="318965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EA26112-E6FE-4BA6-ADFD-058205953F40}"/>
                </a:ext>
              </a:extLst>
            </p:cNvPr>
            <p:cNvSpPr/>
            <p:nvPr/>
          </p:nvSpPr>
          <p:spPr>
            <a:xfrm>
              <a:off x="1970648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C38D773-C1AF-4C4D-A757-6D0FC0863ADC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2426029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443273-919F-429A-865B-A9166B4F95DA}"/>
                </a:ext>
              </a:extLst>
            </p:cNvPr>
            <p:cNvSpPr/>
            <p:nvPr/>
          </p:nvSpPr>
          <p:spPr>
            <a:xfrm>
              <a:off x="2595691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46C242-896D-4AA9-B040-FDC7A531D2F9}"/>
                </a:ext>
              </a:extLst>
            </p:cNvPr>
            <p:cNvSpPr/>
            <p:nvPr/>
          </p:nvSpPr>
          <p:spPr>
            <a:xfrm>
              <a:off x="1927358" y="2269636"/>
              <a:ext cx="1795625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24891-3E94-45A1-A1A6-F8CEA1E86C2B}"/>
                </a:ext>
              </a:extLst>
            </p:cNvPr>
            <p:cNvSpPr/>
            <p:nvPr/>
          </p:nvSpPr>
          <p:spPr>
            <a:xfrm>
              <a:off x="3222673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Pooling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00C9AC2-9995-4242-95D1-0B639DAF2FA1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>
              <a:off x="3051072" y="2914794"/>
              <a:ext cx="17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223928E-D7B2-48B2-BC2D-CB73D1896B78}"/>
                </a:ext>
              </a:extLst>
            </p:cNvPr>
            <p:cNvGrpSpPr/>
            <p:nvPr/>
          </p:nvGrpSpPr>
          <p:grpSpPr>
            <a:xfrm>
              <a:off x="4085238" y="2269636"/>
              <a:ext cx="1795625" cy="1290221"/>
              <a:chOff x="4085238" y="2269636"/>
              <a:chExt cx="1795625" cy="129022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51821B-CF44-44B3-9B19-80EA4E0565C5}"/>
                  </a:ext>
                </a:extLst>
              </p:cNvPr>
              <p:cNvSpPr/>
              <p:nvPr/>
            </p:nvSpPr>
            <p:spPr>
              <a:xfrm>
                <a:off x="4128528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Conv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FE7A1BF-6AED-4EDF-940C-3EF450A06217}"/>
                  </a:ext>
                </a:extLst>
              </p:cNvPr>
              <p:cNvCxnSpPr>
                <a:cxnSpLocks/>
                <a:stCxn id="70" idx="3"/>
                <a:endCxn id="72" idx="1"/>
              </p:cNvCxnSpPr>
              <p:nvPr/>
            </p:nvCxnSpPr>
            <p:spPr>
              <a:xfrm>
                <a:off x="4583909" y="2914794"/>
                <a:ext cx="16966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BBDABDF-FDF8-4C4D-93E6-F4F3011A33CD}"/>
                  </a:ext>
                </a:extLst>
              </p:cNvPr>
              <p:cNvSpPr/>
              <p:nvPr/>
            </p:nvSpPr>
            <p:spPr>
              <a:xfrm>
                <a:off x="4753571" y="2334109"/>
                <a:ext cx="455381" cy="1161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ReLU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1C0251-7C46-42EE-8193-C44A5BEDFC42}"/>
                  </a:ext>
                </a:extLst>
              </p:cNvPr>
              <p:cNvSpPr/>
              <p:nvPr/>
            </p:nvSpPr>
            <p:spPr>
              <a:xfrm>
                <a:off x="4085238" y="2269636"/>
                <a:ext cx="1795625" cy="1290221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E898852-A8CD-46BB-9841-006B011CC1F3}"/>
                  </a:ext>
                </a:extLst>
              </p:cNvPr>
              <p:cNvSpPr/>
              <p:nvPr/>
            </p:nvSpPr>
            <p:spPr>
              <a:xfrm>
                <a:off x="5380553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Pooling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B942EFC-DE52-4D60-BEE8-16C90E899943}"/>
                  </a:ext>
                </a:extLst>
              </p:cNvPr>
              <p:cNvCxnSpPr>
                <a:cxnSpLocks/>
                <a:stCxn id="72" idx="3"/>
                <a:endCxn id="74" idx="1"/>
              </p:cNvCxnSpPr>
              <p:nvPr/>
            </p:nvCxnSpPr>
            <p:spPr>
              <a:xfrm>
                <a:off x="5208952" y="2914794"/>
                <a:ext cx="17160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639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539</Words>
  <Application>Microsoft Office PowerPoint</Application>
  <PresentationFormat>와이드스크린</PresentationFormat>
  <Paragraphs>139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나눔스퀘어 ExtraBold</vt:lpstr>
      <vt:lpstr>나눔스퀘어 Bold</vt:lpstr>
      <vt:lpstr>한컴 윤고딕 250</vt:lpstr>
      <vt:lpstr>Yoon 윤고딕 540_TT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149</cp:revision>
  <dcterms:created xsi:type="dcterms:W3CDTF">2017-05-29T09:12:16Z</dcterms:created>
  <dcterms:modified xsi:type="dcterms:W3CDTF">2019-09-16T04:19:06Z</dcterms:modified>
</cp:coreProperties>
</file>