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8"/>
  </p:notesMasterIdLst>
  <p:sldIdLst>
    <p:sldId id="257" r:id="rId2"/>
    <p:sldId id="260" r:id="rId3"/>
    <p:sldId id="261" r:id="rId4"/>
    <p:sldId id="290" r:id="rId5"/>
    <p:sldId id="263" r:id="rId6"/>
    <p:sldId id="297" r:id="rId7"/>
    <p:sldId id="310" r:id="rId8"/>
    <p:sldId id="311" r:id="rId9"/>
    <p:sldId id="312" r:id="rId10"/>
    <p:sldId id="280" r:id="rId11"/>
    <p:sldId id="300" r:id="rId12"/>
    <p:sldId id="301" r:id="rId13"/>
    <p:sldId id="314" r:id="rId14"/>
    <p:sldId id="302" r:id="rId15"/>
    <p:sldId id="313" r:id="rId16"/>
    <p:sldId id="315" r:id="rId17"/>
    <p:sldId id="316" r:id="rId18"/>
    <p:sldId id="317" r:id="rId19"/>
    <p:sldId id="318" r:id="rId20"/>
    <p:sldId id="267" r:id="rId21"/>
    <p:sldId id="282" r:id="rId22"/>
    <p:sldId id="303" r:id="rId23"/>
    <p:sldId id="319" r:id="rId24"/>
    <p:sldId id="320" r:id="rId25"/>
    <p:sldId id="321" r:id="rId26"/>
    <p:sldId id="269" r:id="rId27"/>
  </p:sldIdLst>
  <p:sldSz cx="12192000" cy="6858000"/>
  <p:notesSz cx="6858000" cy="9144000"/>
  <p:embeddedFontLst>
    <p:embeddedFont>
      <p:font typeface="Yoon 윤고딕 540_TT" panose="020B0600000101010101" charset="-127"/>
      <p:regular r:id="rId29"/>
    </p:embeddedFont>
    <p:embeddedFont>
      <p:font typeface="Cambria Math" panose="02040503050406030204" pitchFamily="18" charset="0"/>
      <p:regular r:id="rId30"/>
    </p:embeddedFont>
    <p:embeddedFont>
      <p:font typeface="나눔스퀘어 Bold" panose="020B0600000101010101" pitchFamily="50" charset="-127"/>
      <p:bold r:id="rId31"/>
    </p:embeddedFont>
    <p:embeddedFont>
      <p:font typeface="나눔스퀘어 Extra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Purpose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182810" y="5445181"/>
            <a:ext cx="382638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복잡한 모델을 비교적 단순하게 만들어준다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딥러닝 성능 향상에 큰 영향을 미쳤다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gularizationì ëí ì´ë¯¸ì§ ê²ìê²°ê³¼">
            <a:extLst>
              <a:ext uri="{FF2B5EF4-FFF2-40B4-BE49-F238E27FC236}">
                <a16:creationId xmlns:a16="http://schemas.microsoft.com/office/drawing/2014/main" id="{053405C7-6046-4487-B8EF-C71D7E9B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992" y="1539744"/>
            <a:ext cx="5038016" cy="37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0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Solutions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AE46E-24F7-4469-928C-CED9815E1D9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B2E00C-5A1A-496A-8BF4-DD87772F915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8F0C93-67E8-49B4-8E79-A264810EC23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C1537D-FAAC-43BE-813B-DF3B4BC179A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76C074-1EFB-40BB-9130-63004AD889D7}"/>
              </a:ext>
            </a:extLst>
          </p:cNvPr>
          <p:cNvSpPr txBox="1"/>
          <p:nvPr/>
        </p:nvSpPr>
        <p:spPr>
          <a:xfrm>
            <a:off x="5258960" y="2885214"/>
            <a:ext cx="1674080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L2 Regularization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Ensenble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73826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L2 Regularization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6FAEF5-7966-4AA4-9549-D153CAE4635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1FB5DF-0473-4E49-B988-D72D26FF3C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EC3D6-F24F-4E4E-A7A7-34F1ECE34F3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D4499-C0CF-4D32-8DE6-3AE3B9E1D1A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4863662" y="5533700"/>
            <a:ext cx="246467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가중치가 크면 그래프가 복잡해진다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3A3218-BC83-4DC7-973C-078D24AF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48" y="2275682"/>
            <a:ext cx="5677705" cy="29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L2 Regularization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6FAEF5-7966-4AA4-9549-D153CAE4635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1FB5DF-0473-4E49-B988-D72D26FF3C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EC3D6-F24F-4E4E-A7A7-34F1ECE34F3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D4499-C0CF-4D32-8DE6-3AE3B9E1D1A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4067504" y="4099034"/>
            <a:ext cx="4460481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빨간 박스 값이 커질 수록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W+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감소하게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크면 클수록 빨간 박스 값이 커지게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L2Regularization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거치면 가중치가 작아지게 되는 것을 알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E31B64-C8DE-4E2D-9A7D-E6E5C5571F90}"/>
              </a:ext>
            </a:extLst>
          </p:cNvPr>
          <p:cNvGrpSpPr/>
          <p:nvPr/>
        </p:nvGrpSpPr>
        <p:grpSpPr>
          <a:xfrm>
            <a:off x="4829174" y="2516572"/>
            <a:ext cx="2533650" cy="800100"/>
            <a:chOff x="4829174" y="2516572"/>
            <a:chExt cx="2533650" cy="8001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0C64E31-C857-4BC5-8820-9913FD67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174" y="2516572"/>
              <a:ext cx="2533650" cy="8001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D395F5-B311-4045-A12B-951177A30583}"/>
                </a:ext>
              </a:extLst>
            </p:cNvPr>
            <p:cNvSpPr/>
            <p:nvPr/>
          </p:nvSpPr>
          <p:spPr>
            <a:xfrm>
              <a:off x="6819209" y="2757903"/>
              <a:ext cx="480225" cy="292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0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L2 Regularization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6FAEF5-7966-4AA4-9549-D153CAE4635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1FB5DF-0473-4E49-B988-D72D26FF3C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EC3D6-F24F-4E4E-A7A7-34F1ECE34F3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D4499-C0CF-4D32-8DE6-3AE3B9E1D1A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2572407" y="5510051"/>
            <a:ext cx="704718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 피팅은 가중치가 커서 발생하는 경우가 많기 때문에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가중치가 클 수록 큰 패널티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부과하여 오버 피팅을 억제 시킨다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5" name="Picture 2" descr="l2 regularizationì ëí ì´ë¯¸ì§ ê²ìê²°ê³¼">
            <a:extLst>
              <a:ext uri="{FF2B5EF4-FFF2-40B4-BE49-F238E27FC236}">
                <a16:creationId xmlns:a16="http://schemas.microsoft.com/office/drawing/2014/main" id="{B215BB8A-75AF-46E4-81AC-85C0A30B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22" y="2353266"/>
            <a:ext cx="3791556" cy="275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2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Dropout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6FAEF5-7966-4AA4-9549-D153CAE4635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1FB5DF-0473-4E49-B988-D72D26FF3C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EC3D6-F24F-4E4E-A7A7-34F1ECE34F3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D4499-C0CF-4D32-8DE6-3AE3B9E1D1A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3704897" y="5510051"/>
            <a:ext cx="4782207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 forward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때에 랜덤하게 뉴런의 연결을 끊어버리는 방식이다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4" name="Picture 2" descr="https://t1.daumcdn.net/cfile/tistory/994F603359820C502C">
            <a:extLst>
              <a:ext uri="{FF2B5EF4-FFF2-40B4-BE49-F238E27FC236}">
                <a16:creationId xmlns:a16="http://schemas.microsoft.com/office/drawing/2014/main" id="{DBB108EC-A51E-451B-9CC9-4FA6DAA6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80" y="2420975"/>
            <a:ext cx="4372841" cy="25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9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Dropout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6FAEF5-7966-4AA4-9549-D153CAE4635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1FB5DF-0473-4E49-B988-D72D26FF3C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EC3D6-F24F-4E4E-A7A7-34F1ECE34F3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D4499-C0CF-4D32-8DE6-3AE3B9E1D1A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3823139" y="5100140"/>
            <a:ext cx="4545723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사공이 많으면 배가 산으로 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전문가가 너무 많은 것보다 적당할 때 균형 잡힌 결과가 나올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이루어지기 때문에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ENSEMBLE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효과라고 생각해볼 수도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outlier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뉴런을 죽이고 실험해보기 때문에 더 좋아질 수도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5" name="Picture 4" descr="https://t1.daumcdn.net/cfile/tistory/217D274F57A0248E20">
            <a:extLst>
              <a:ext uri="{FF2B5EF4-FFF2-40B4-BE49-F238E27FC236}">
                <a16:creationId xmlns:a16="http://schemas.microsoft.com/office/drawing/2014/main" id="{DEB9D4DC-C8DA-4470-811A-B3F975F9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83" y="1927855"/>
            <a:ext cx="5395832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0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Ensemble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6FAEF5-7966-4AA4-9549-D153CAE4635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1FB5DF-0473-4E49-B988-D72D26FF3C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EC3D6-F24F-4E4E-A7A7-34F1ECE34F3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D4499-C0CF-4D32-8DE6-3AE3B9E1D1A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2797066" y="5439099"/>
            <a:ext cx="6597869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구조의 네트워크 여러 개를 준비해 따로 학습시키고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분류때는 여러 개의 출력을 평균내어 답한다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5" name="Picture 2" descr="https://t1.daumcdn.net/cfile/tistory/2265BE4F57A0249036">
            <a:extLst>
              <a:ext uri="{FF2B5EF4-FFF2-40B4-BE49-F238E27FC236}">
                <a16:creationId xmlns:a16="http://schemas.microsoft.com/office/drawing/2014/main" id="{7BA8FB90-9893-411F-AFD0-EDC20ACB5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53" y="2231787"/>
            <a:ext cx="4671095" cy="277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2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Ensemble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6FAEF5-7966-4AA4-9549-D153CAE4635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1FB5DF-0473-4E49-B988-D72D26FF3C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F0EC3D6-F24F-4E4E-A7A7-34F1ECE34F3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D4499-C0CF-4D32-8DE6-3AE3B9E1D1A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2362857" y="5446982"/>
            <a:ext cx="7466286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앙상블은 드롭 아웃과 유사하다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왜냐하면 드롭 아웃에서 특정 뉴런들을 값을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설정하는 행위가 매번 다른 모델을 학습시키는 것으로 해석 가능하기 때문이다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4" name="Picture 2" descr="ensemble exampleì ëí ì´ë¯¸ì§ ê²ìê²°ê³¼">
            <a:extLst>
              <a:ext uri="{FF2B5EF4-FFF2-40B4-BE49-F238E27FC236}">
                <a16:creationId xmlns:a16="http://schemas.microsoft.com/office/drawing/2014/main" id="{9EE0B443-37D6-40E8-8AC4-7C533C4E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02" y="2334471"/>
            <a:ext cx="3897630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0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Defenition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237879" y="4859272"/>
            <a:ext cx="5716242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한번 학습시킬 때 몇 개의 데이터를 넘겨줄지를 의미한다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데이터가 있고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준다고 가정하면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반복해 학습을 진행한다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딥러닝 알고리즘이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 batch SGD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Picture 2" descr="í ë­ì¹ì ëí ì´ë¯¸ì§ ê²ìê²°ê³¼">
            <a:extLst>
              <a:ext uri="{FF2B5EF4-FFF2-40B4-BE49-F238E27FC236}">
                <a16:creationId xmlns:a16="http://schemas.microsoft.com/office/drawing/2014/main" id="{A8AF1EE7-BECB-4310-860D-D59A6122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69" y="2448629"/>
            <a:ext cx="2888263" cy="18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3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0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548003" y="2092421"/>
            <a:ext cx="5095995" cy="410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시간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데이터에 대해서 학습을 진행하고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조정하면 너무나도 많은 시간이 걸린다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묶어 학습 횟수를 줄이는 방법을 사용한다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Big Batch Size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사이즈를 크게 하면 학습 시간이 단축된다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고사양의 병렬처리 컴퓨팅 기능이 필요하다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Small Batch Size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performance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좋아진다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Training stability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좋아진다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넓은 범위의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 rate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학습이 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693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237879" y="4859272"/>
            <a:ext cx="5716242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학습용 전체 사진을 한 번 사용했을 때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Epoch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되었다고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데이터가 있고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준다고 가정하면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반복해 학습을 진행한다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Epoch = 1000 Data = 10 * 100 ( Iteration )</a:t>
            </a:r>
          </a:p>
        </p:txBody>
      </p:sp>
      <p:pic>
        <p:nvPicPr>
          <p:cNvPr id="14" name="Picture 2" descr="epochì ëí ì´ë¯¸ì§ ê²ìê²°ê³¼">
            <a:extLst>
              <a:ext uri="{FF2B5EF4-FFF2-40B4-BE49-F238E27FC236}">
                <a16:creationId xmlns:a16="http://schemas.microsoft.com/office/drawing/2014/main" id="{9B5E3D9E-6F29-414B-9CEF-497AA0D2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89" y="2525921"/>
            <a:ext cx="3903423" cy="19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79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0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 Normalization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15F0A8-FF8F-4CD8-9B1C-8CF07427897B}"/>
                  </a:ext>
                </a:extLst>
              </p:cNvPr>
              <p:cNvSpPr txBox="1"/>
              <p:nvPr/>
            </p:nvSpPr>
            <p:spPr>
              <a:xfrm>
                <a:off x="3844569" y="2625257"/>
                <a:ext cx="4502863" cy="2860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Batch Normalization or Stadarization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학습 데이터를 정규화 시키는 것이다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즉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 데이터를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 ~ 1 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사이의 값으로 정규화 시키는 것이다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1000" i="1" spc="-100" smtClean="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Yoon 윤고딕 540_TT" panose="02090603020101020101" pitchFamily="18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11</m:t>
                            </m:r>
                          </m:e>
                        </m:mr>
                        <m:mr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3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7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9</m:t>
                            </m:r>
                          </m:e>
                        </m:mr>
                        <m:mr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99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위의 행렬을 정규화 시키면 </a:t>
                </a:r>
                <a:endPara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1000" i="1" spc="-10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Yoon 윤고딕 540_TT" panose="02090603020101020101" pitchFamily="18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</m:t>
                            </m:r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.08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0.02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0.3</m:t>
                            </m:r>
                          </m:e>
                        </m:mr>
                        <m:mr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0.12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0.17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0.28</m:t>
                            </m:r>
                          </m:e>
                        </m:mr>
                        <m:mr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0.02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0.01</m:t>
                            </m:r>
                          </m:e>
                          <m:e>
                            <m:r>
                              <a:rPr lang="en-US" altLang="ko-KR" sz="1000" i="1" spc="-10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99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이러한 형태로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 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사이의 값으로 변형된다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15F0A8-FF8F-4CD8-9B1C-8CF07427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569" y="2625257"/>
                <a:ext cx="4502863" cy="2860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14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0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Effect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4350350" y="3066518"/>
            <a:ext cx="3491300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극단적인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영향을 덜 받는다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학습의 안정성이 높아진다고 할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안정되며 정규성 혹은 일반성을 가지게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7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512961" y="2806384"/>
            <a:ext cx="3166079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 Vector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왜 사용할까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하는 이유는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흐름은 어떻게 될까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왜 사용할까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2C3546-A43D-4196-9C52-4A82C2D48A8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5A8547-0007-44C4-B850-23668FD43EE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FCF3C-0F39-4A67-9479-43EA3861CB6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2B4E5E-29F2-4CDA-B089-D2E07A2CF65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Overfitting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is the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overfitting?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3193031" y="5930966"/>
            <a:ext cx="5805938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과적합은 학습 데이터에 대한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감소하지만 실제 데이터에 대한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증가하는 경우를 말한다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Picture 2" descr="ê³¼ì í©ì ëí ì´ë¯¸ì§ ê²ìê²°ê³¼">
            <a:extLst>
              <a:ext uri="{FF2B5EF4-FFF2-40B4-BE49-F238E27FC236}">
                <a16:creationId xmlns:a16="http://schemas.microsoft.com/office/drawing/2014/main" id="{7C9699F2-481E-4B61-BDE5-D9A6221B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89" y="2368852"/>
            <a:ext cx="3903423" cy="317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is the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overfitting?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3519366" y="3330014"/>
            <a:ext cx="5153268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계속 학습을 진행해도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증가하지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정확하게 분류해도 실제 데이터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test data 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분류하지 못하면 사용할 수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07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When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does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occur?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E7029-1037-44FF-BF5C-FD975774229C}"/>
              </a:ext>
            </a:extLst>
          </p:cNvPr>
          <p:cNvSpPr txBox="1"/>
          <p:nvPr/>
        </p:nvSpPr>
        <p:spPr>
          <a:xfrm>
            <a:off x="2365085" y="2270236"/>
            <a:ext cx="7461831" cy="338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Epoch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너무 많을 경우</a:t>
            </a:r>
            <a:endParaRPr lang="en-US" altLang="ko-KR" sz="1200" b="1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데이터를 가지고 학습을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한다고 가정해보자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계속 반복하면 특정 데이터만 정확하게 분류하는 복잡한 모델이 생성된다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신경망이 매우 깊고 복잡한 경우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깊고 복잡 할 수록  분류 모델이 복잡해진다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편향된 학습 데이터가 존재하거나 학습데이터가 적은 경우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=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표본의 대표성이 없는 경우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데이터가 실제 데이터의 특성을 반영하지 못하는 경우 발생한다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 전 국민이 좋아하는 배우를 알고 싶다고 할 때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대만을 표본으로 뽑는다면 전국민이 좋아하는 배우를 알 수가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feature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매우 많은 경우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많아질 수록 차원이 증가하게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2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01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Solution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E7029-1037-44FF-BF5C-FD975774229C}"/>
              </a:ext>
            </a:extLst>
          </p:cNvPr>
          <p:cNvSpPr txBox="1"/>
          <p:nvPr/>
        </p:nvSpPr>
        <p:spPr>
          <a:xfrm>
            <a:off x="1835498" y="2349064"/>
            <a:ext cx="8521004" cy="311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많이 수집한다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많으면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set, validation set, test set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나누어서 학습할 수 있고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영역별 데이터의 크기도 커지기 때문에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overfitting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확률이 낮아진다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달리 생각하면 과적합을 판단하기가 쉬워지기 때문에 정확한 모델을 만들 수 있다고 볼 수도 있다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Feature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수를 줄인다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비중이 다른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섞여서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경합을 하면 오히려 좋지 않은 결과가 나왔었다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feature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갯수를 줄이는 것이 중요한데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부분은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중요하지 않다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Deep Learning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LeRU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계열을 사용하는 것도 있고 바로 뒤에 나오는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스스로 줄일 수 있는 방법도 있기 때문이다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Regularization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사용하면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커지지 않기 때문에 선이 구부러지는 형태를 피할 수 있다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3647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841</Words>
  <Application>Microsoft Office PowerPoint</Application>
  <PresentationFormat>와이드스크린</PresentationFormat>
  <Paragraphs>152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Yoon 윤고딕 540_TT</vt:lpstr>
      <vt:lpstr>나눔스퀘어 ExtraBold</vt:lpstr>
      <vt:lpstr>나눔스퀘어 Bold</vt:lpstr>
      <vt:lpstr>Arial</vt:lpstr>
      <vt:lpstr>Cambria Math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정훈 이</cp:lastModifiedBy>
  <cp:revision>96</cp:revision>
  <dcterms:created xsi:type="dcterms:W3CDTF">2017-05-29T09:12:16Z</dcterms:created>
  <dcterms:modified xsi:type="dcterms:W3CDTF">2019-08-29T07:44:29Z</dcterms:modified>
</cp:coreProperties>
</file>