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8"/>
  </p:notesMasterIdLst>
  <p:sldIdLst>
    <p:sldId id="257" r:id="rId2"/>
    <p:sldId id="260" r:id="rId3"/>
    <p:sldId id="261" r:id="rId4"/>
    <p:sldId id="290" r:id="rId5"/>
    <p:sldId id="263" r:id="rId6"/>
    <p:sldId id="326" r:id="rId7"/>
    <p:sldId id="323" r:id="rId8"/>
    <p:sldId id="297" r:id="rId9"/>
    <p:sldId id="324" r:id="rId10"/>
    <p:sldId id="325" r:id="rId11"/>
    <p:sldId id="327" r:id="rId12"/>
    <p:sldId id="280" r:id="rId13"/>
    <p:sldId id="300" r:id="rId14"/>
    <p:sldId id="328" r:id="rId15"/>
    <p:sldId id="301" r:id="rId16"/>
    <p:sldId id="329" r:id="rId17"/>
    <p:sldId id="331" r:id="rId18"/>
    <p:sldId id="330" r:id="rId19"/>
    <p:sldId id="332" r:id="rId20"/>
    <p:sldId id="333" r:id="rId21"/>
    <p:sldId id="267" r:id="rId22"/>
    <p:sldId id="282" r:id="rId23"/>
    <p:sldId id="334" r:id="rId24"/>
    <p:sldId id="335" r:id="rId25"/>
    <p:sldId id="321" r:id="rId26"/>
    <p:sldId id="269" r:id="rId27"/>
  </p:sldIdLst>
  <p:sldSz cx="12192000" cy="6858000"/>
  <p:notesSz cx="6858000" cy="9144000"/>
  <p:embeddedFontLs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한컴 윤고딕 250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loter.net/archives/26426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hrehfdl/samsung_sds_s2/tree/master/Word2vec%20%2B%20XGBoo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thif.shaffy/one-hot-encoding-of-text-b69124bef0a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zhuanlan.zhihu.com/p/5330230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TF-IDF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2502749" y="5323052"/>
            <a:ext cx="718650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단어별 빈도수를 사용하여 단어를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표현하는 방법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461AB-FE64-4BB9-9008-2C393B375F89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http://www.bloter.net/archives/264262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7DCD6A-803B-4A5C-A44F-B7F42CC4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238211"/>
            <a:ext cx="7286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0451EF-AD32-44AA-8356-AED881CF043E}"/>
              </a:ext>
            </a:extLst>
          </p:cNvPr>
          <p:cNvSpPr txBox="1"/>
          <p:nvPr/>
        </p:nvSpPr>
        <p:spPr>
          <a:xfrm>
            <a:off x="4577101" y="3038348"/>
            <a:ext cx="303779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단어를 표현하는데 큰 벡터가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단어와의 관련성을 파악할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9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Network Language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Distributed Representation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289381" y="5204720"/>
            <a:ext cx="3613238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벡터는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벡터로도 표현이 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단어를 작은 차원의 벡터로 표현 할 수 있는 장점이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postfiles.pstatic.net/MjAxOTAyMjdfMTc4/MDAxNTUxMjUzMjE5NzM3.IlrHIc8vVQZEywj7vT-0EgffJ7vkj46VjL8wTq32PXcg.j4pg9_deH-MdFaOKpQjtDcqcr0s0PA-Vz2q9y9kQf34g.PNG.vhrehfdl7tp/image.png?type=w773">
            <a:extLst>
              <a:ext uri="{FF2B5EF4-FFF2-40B4-BE49-F238E27FC236}">
                <a16:creationId xmlns:a16="http://schemas.microsoft.com/office/drawing/2014/main" id="{6DEACF65-AAE8-46B4-8FA7-91D5A20E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2696665"/>
            <a:ext cx="48863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334A68-2A59-4679-85F3-10B1809B3A7D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/>
              <a:t>https://ratsgo.github.io/from%20frequency%20to%20semantics/2017/03/29/NNLM/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5566388" y="3263587"/>
            <a:ext cx="1059225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Word2vec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Fasttext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Glove</a:t>
            </a:r>
          </a:p>
        </p:txBody>
      </p:sp>
    </p:spTree>
    <p:extLst>
      <p:ext uri="{BB962C8B-B14F-4D97-AF65-F5344CB8AC3E}">
        <p14:creationId xmlns:p14="http://schemas.microsoft.com/office/powerpoint/2010/main" val="51501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Word2vec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i.stack.imgur.com/sAvR9.png">
            <a:extLst>
              <a:ext uri="{FF2B5EF4-FFF2-40B4-BE49-F238E27FC236}">
                <a16:creationId xmlns:a16="http://schemas.microsoft.com/office/drawing/2014/main" id="{843B5359-7EC9-40E6-A793-106DD7C3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64" y="1911807"/>
            <a:ext cx="7570273" cy="402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C6A51-80CD-4FD1-BDA3-8F5E0A5908C5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/>
              <a:t>https://towardsdatascience.com/introduction-to-word-embedding-and-word2vec-652d0c2060fa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26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Word2vec ( CBOW 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FC6A51-80CD-4FD1-BDA3-8F5E0A5908C5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/>
              <a:t>https://wikidocs.net/22660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 descr="https://postfiles.pstatic.net/MjAxOTAyMTlfMTY2/MDAxNTUwNTU2MzMwNjcw.JoKWjIoqxEn4GGFW4k4fk9kSy9JnCPmhGN2xXnylIqEg.vVhoYSTTAtfJ480fPfROYoxPQeW07ZsDs0sWi58vESAg.PNG.vhrehfdl7tp/image.png?type=w773">
            <a:extLst>
              <a:ext uri="{FF2B5EF4-FFF2-40B4-BE49-F238E27FC236}">
                <a16:creationId xmlns:a16="http://schemas.microsoft.com/office/drawing/2014/main" id="{4AC12561-B294-44DF-AE4F-445A2D9CD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73" y="1928888"/>
            <a:ext cx="4814455" cy="33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AF9778-6509-472A-A51A-954B98C1E623}"/>
              </a:ext>
            </a:extLst>
          </p:cNvPr>
          <p:cNvSpPr txBox="1"/>
          <p:nvPr/>
        </p:nvSpPr>
        <p:spPr>
          <a:xfrm>
            <a:off x="4289381" y="5488460"/>
            <a:ext cx="361323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주변단어를 가지고 중심단어를 예측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33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Word2vec ( CBOW 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FC6A51-80CD-4FD1-BDA3-8F5E0A5908C5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/>
              <a:t>https://wikidocs.net/22660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F9778-6509-472A-A51A-954B98C1E623}"/>
              </a:ext>
            </a:extLst>
          </p:cNvPr>
          <p:cNvSpPr txBox="1"/>
          <p:nvPr/>
        </p:nvSpPr>
        <p:spPr>
          <a:xfrm>
            <a:off x="4289381" y="5488460"/>
            <a:ext cx="361323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주변단어를 가지고 중심단어를 예측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0" name="Picture 2" descr="https://wikidocs.net/images/page/22660/nn.PNG">
            <a:extLst>
              <a:ext uri="{FF2B5EF4-FFF2-40B4-BE49-F238E27FC236}">
                <a16:creationId xmlns:a16="http://schemas.microsoft.com/office/drawing/2014/main" id="{11B3BC1A-6914-4A0A-9702-8B468E8D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704975"/>
            <a:ext cx="58674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67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Word2vec ( Skip-gram 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FC6A51-80CD-4FD1-BDA3-8F5E0A5908C5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/>
              <a:t>https://wikidocs.net/22660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F9778-6509-472A-A51A-954B98C1E623}"/>
              </a:ext>
            </a:extLst>
          </p:cNvPr>
          <p:cNvSpPr txBox="1"/>
          <p:nvPr/>
        </p:nvSpPr>
        <p:spPr>
          <a:xfrm>
            <a:off x="4289381" y="5488460"/>
            <a:ext cx="361323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중심단어를 가지고 주변단어를 예측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 descr="https://wikidocs.net/images/page/22660/%EC%8A%A4%ED%82%B5%EA%B7%B8%EB%9E%A8.PNG">
            <a:extLst>
              <a:ext uri="{FF2B5EF4-FFF2-40B4-BE49-F238E27FC236}">
                <a16:creationId xmlns:a16="http://schemas.microsoft.com/office/drawing/2014/main" id="{027CF913-7F33-4DCC-B241-6E5BCB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79" y="1673622"/>
            <a:ext cx="6179442" cy="358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8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Word2vec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만들어보기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AF9778-6509-472A-A51A-954B98C1E623}"/>
              </a:ext>
            </a:extLst>
          </p:cNvPr>
          <p:cNvSpPr txBox="1"/>
          <p:nvPr/>
        </p:nvSpPr>
        <p:spPr>
          <a:xfrm>
            <a:off x="2880214" y="3224008"/>
            <a:ext cx="6431573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>
                <a:hlinkClick r:id="rId2"/>
              </a:rPr>
              <a:t>https://github.com/vhrehfdl/samsung_sds_s2/tree/master/Word2vec%20%2B%20XGBoost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4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 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NeuralNet Based Model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 Based Model</a:t>
            </a:r>
            <a:endParaRPr lang="ko-KR" altLang="en-US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Neural Net LM</a:t>
            </a:r>
            <a:endParaRPr lang="ko-KR" altLang="en-US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ko-KR" altLang="en-US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64F09E-3394-439B-843D-A812FD213420}"/>
              </a:ext>
            </a:extLst>
          </p:cNvPr>
          <p:cNvGrpSpPr/>
          <p:nvPr/>
        </p:nvGrpSpPr>
        <p:grpSpPr>
          <a:xfrm>
            <a:off x="4120269" y="1742819"/>
            <a:ext cx="3951462" cy="3372362"/>
            <a:chOff x="2425690" y="1635646"/>
            <a:chExt cx="3951462" cy="33723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1FB168-21D7-4DC9-8033-25B943D20BFB}"/>
                </a:ext>
              </a:extLst>
            </p:cNvPr>
            <p:cNvSpPr txBox="1"/>
            <p:nvPr/>
          </p:nvSpPr>
          <p:spPr>
            <a:xfrm>
              <a:off x="2425690" y="1635646"/>
              <a:ext cx="3951462" cy="228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 :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단어의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Vector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모든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문맥에서 동일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하다</a:t>
              </a:r>
              <a:endPara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Solution : Train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contextual representations on text corpus</a:t>
              </a:r>
              <a:b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ex) ELMo, OpenAI GPT, BERT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F4DE25B-9CA1-45FC-BAFF-255D1B83B06E}"/>
                </a:ext>
              </a:extLst>
            </p:cNvPr>
            <p:cNvCxnSpPr>
              <a:cxnSpLocks/>
              <a:stCxn id="38" idx="1"/>
              <a:endCxn id="36" idx="2"/>
            </p:cNvCxnSpPr>
            <p:nvPr/>
          </p:nvCxnSpPr>
          <p:spPr>
            <a:xfrm flipH="1" flipV="1">
              <a:off x="3182563" y="2450397"/>
              <a:ext cx="503312" cy="4412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83B29D8-C66B-469C-9A75-E1CF64690984}"/>
                </a:ext>
              </a:extLst>
            </p:cNvPr>
            <p:cNvCxnSpPr>
              <a:cxnSpLocks/>
              <a:stCxn id="38" idx="3"/>
              <a:endCxn id="37" idx="2"/>
            </p:cNvCxnSpPr>
            <p:nvPr/>
          </p:nvCxnSpPr>
          <p:spPr>
            <a:xfrm flipV="1">
              <a:off x="4905836" y="2446519"/>
              <a:ext cx="700406" cy="4451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AC13C7A-90F2-4965-B808-3AA288F8ABF8}"/>
                </a:ext>
              </a:extLst>
            </p:cNvPr>
            <p:cNvSpPr/>
            <p:nvPr/>
          </p:nvSpPr>
          <p:spPr>
            <a:xfrm>
              <a:off x="2473023" y="2130714"/>
              <a:ext cx="1419080" cy="319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배를</a:t>
              </a:r>
              <a:r>
                <a: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타고 떠났다</a:t>
              </a:r>
              <a:r>
                <a:rPr lang="en-US" altLang="ko-KR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.</a:t>
              </a:r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F3F484-4E5E-49A7-A0D1-E0E330B5A7D0}"/>
                </a:ext>
              </a:extLst>
            </p:cNvPr>
            <p:cNvSpPr/>
            <p:nvPr/>
          </p:nvSpPr>
          <p:spPr>
            <a:xfrm>
              <a:off x="4896702" y="2126836"/>
              <a:ext cx="1419080" cy="319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맛있는 </a:t>
              </a:r>
              <a:r>
                <a: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배를</a:t>
              </a:r>
              <a:r>
                <a: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먹었다</a:t>
              </a:r>
              <a:r>
                <a:rPr lang="en-US" altLang="ko-KR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.</a:t>
              </a:r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3EF6E8-A12F-45B5-967A-C9FDFAE3D9BB}"/>
                </a:ext>
              </a:extLst>
            </p:cNvPr>
            <p:cNvSpPr/>
            <p:nvPr/>
          </p:nvSpPr>
          <p:spPr>
            <a:xfrm>
              <a:off x="3685875" y="2731805"/>
              <a:ext cx="1219961" cy="319683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[ 0.3, 0.2, -0.8 …. ]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4C0FDA8-B458-41B8-8AFE-7451965BEA95}"/>
                </a:ext>
              </a:extLst>
            </p:cNvPr>
            <p:cNvGrpSpPr/>
            <p:nvPr/>
          </p:nvGrpSpPr>
          <p:grpSpPr>
            <a:xfrm>
              <a:off x="2473023" y="4067482"/>
              <a:ext cx="1419080" cy="940526"/>
              <a:chOff x="2611672" y="3875655"/>
              <a:chExt cx="1419080" cy="940526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66021412-15DD-404D-B7A9-02A06F31EC46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3321212" y="4195338"/>
                <a:ext cx="0" cy="30116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3EBEF17-DC3F-4C5E-A612-381AE2F37975}"/>
                  </a:ext>
                </a:extLst>
              </p:cNvPr>
              <p:cNvSpPr/>
              <p:nvPr/>
            </p:nvSpPr>
            <p:spPr>
              <a:xfrm>
                <a:off x="2611672" y="3875655"/>
                <a:ext cx="1419080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 타고 떠났다</a:t>
                </a:r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.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2A906FD-1513-44F1-A321-0C49A6B0A716}"/>
                  </a:ext>
                </a:extLst>
              </p:cNvPr>
              <p:cNvSpPr/>
              <p:nvPr/>
            </p:nvSpPr>
            <p:spPr>
              <a:xfrm>
                <a:off x="2611672" y="4496498"/>
                <a:ext cx="1419079" cy="319683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[ 0.3, 8.2, 3.8 …. ]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1C198C-36F5-4EFC-90D9-C53C139D6E8B}"/>
                </a:ext>
              </a:extLst>
            </p:cNvPr>
            <p:cNvGrpSpPr/>
            <p:nvPr/>
          </p:nvGrpSpPr>
          <p:grpSpPr>
            <a:xfrm>
              <a:off x="4896702" y="4067482"/>
              <a:ext cx="1419080" cy="940526"/>
              <a:chOff x="4942580" y="3877729"/>
              <a:chExt cx="1419080" cy="940526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D85733E0-F8D6-4BC0-81DF-E6DDD176C1E1}"/>
                  </a:ext>
                </a:extLst>
              </p:cNvPr>
              <p:cNvCxnSpPr>
                <a:cxnSpLocks/>
                <a:stCxn id="46" idx="0"/>
                <a:endCxn id="45" idx="2"/>
              </p:cNvCxnSpPr>
              <p:nvPr/>
            </p:nvCxnSpPr>
            <p:spPr>
              <a:xfrm flipV="1">
                <a:off x="5652120" y="4197412"/>
                <a:ext cx="0" cy="30116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90F3362-B3B1-4D83-A3D5-B61620EB4640}"/>
                  </a:ext>
                </a:extLst>
              </p:cNvPr>
              <p:cNvSpPr/>
              <p:nvPr/>
            </p:nvSpPr>
            <p:spPr>
              <a:xfrm>
                <a:off x="4942580" y="3877729"/>
                <a:ext cx="1419080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맛있는 </a:t>
                </a:r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 먹었다</a:t>
                </a:r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.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4A4EE75-8FD3-4A89-A6D7-0C5D2D77BBA2}"/>
                  </a:ext>
                </a:extLst>
              </p:cNvPr>
              <p:cNvSpPr/>
              <p:nvPr/>
            </p:nvSpPr>
            <p:spPr>
              <a:xfrm>
                <a:off x="4942581" y="4498572"/>
                <a:ext cx="1419078" cy="319683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[ 0.9, 2.2, 1.7 ….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13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based 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524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Sequence Learning, Google, 2015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8DFF33-33F3-463A-B2E0-29EC7A56A60E}"/>
              </a:ext>
            </a:extLst>
          </p:cNvPr>
          <p:cNvGrpSpPr/>
          <p:nvPr/>
        </p:nvGrpSpPr>
        <p:grpSpPr>
          <a:xfrm>
            <a:off x="1666063" y="2172901"/>
            <a:ext cx="3594528" cy="3078730"/>
            <a:chOff x="2131145" y="1935257"/>
            <a:chExt cx="3594528" cy="30787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2DDE2A-FCA2-4D1A-B49F-0A0E2D40F787}"/>
                </a:ext>
              </a:extLst>
            </p:cNvPr>
            <p:cNvSpPr txBox="1"/>
            <p:nvPr/>
          </p:nvSpPr>
          <p:spPr>
            <a:xfrm>
              <a:off x="2531220" y="1935257"/>
              <a:ext cx="2794379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LSTM Language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71B9B4-C512-4887-B585-B0CFD7B85031}"/>
                </a:ext>
              </a:extLst>
            </p:cNvPr>
            <p:cNvSpPr txBox="1"/>
            <p:nvPr/>
          </p:nvSpPr>
          <p:spPr>
            <a:xfrm>
              <a:off x="2294391" y="4394266"/>
              <a:ext cx="3268036" cy="619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Shallow Neural Net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아닌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RNN, LSTM, GRU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같은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순환신경망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 이전 정보를 반영해서 학습을 진행한다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38C267-0DB6-4F31-90CE-2E9E0C25CEC3}"/>
                </a:ext>
              </a:extLst>
            </p:cNvPr>
            <p:cNvGrpSpPr/>
            <p:nvPr/>
          </p:nvGrpSpPr>
          <p:grpSpPr>
            <a:xfrm>
              <a:off x="2131145" y="2552526"/>
              <a:ext cx="3594528" cy="1651534"/>
              <a:chOff x="539552" y="2490128"/>
              <a:chExt cx="3594528" cy="1651534"/>
            </a:xfrm>
          </p:grpSpPr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2C9EF45-A610-47D1-8E75-D5404A7AA9AB}"/>
                  </a:ext>
                </a:extLst>
              </p:cNvPr>
              <p:cNvCxnSpPr>
                <a:cxnSpLocks/>
                <a:stCxn id="37" idx="0"/>
                <a:endCxn id="30" idx="2"/>
              </p:cNvCxnSpPr>
              <p:nvPr/>
            </p:nvCxnSpPr>
            <p:spPr>
              <a:xfrm flipV="1">
                <a:off x="899592" y="2787774"/>
                <a:ext cx="0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1F716F4B-26F9-4ECD-8F09-2E32F8AD5C3D}"/>
                  </a:ext>
                </a:extLst>
              </p:cNvPr>
              <p:cNvCxnSpPr>
                <a:cxnSpLocks/>
                <a:stCxn id="38" idx="0"/>
                <a:endCxn id="31" idx="2"/>
              </p:cNvCxnSpPr>
              <p:nvPr/>
            </p:nvCxnSpPr>
            <p:spPr>
              <a:xfrm flipH="1" flipV="1">
                <a:off x="1857740" y="2787774"/>
                <a:ext cx="1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D125DCE-2936-403E-B997-60917988AE2A}"/>
                  </a:ext>
                </a:extLst>
              </p:cNvPr>
              <p:cNvCxnSpPr>
                <a:cxnSpLocks/>
                <a:stCxn id="39" idx="0"/>
                <a:endCxn id="32" idx="2"/>
              </p:cNvCxnSpPr>
              <p:nvPr/>
            </p:nvCxnSpPr>
            <p:spPr>
              <a:xfrm flipV="1">
                <a:off x="2815890" y="2787774"/>
                <a:ext cx="0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FCF3CFD1-3301-4B60-93CB-38462B91302F}"/>
                  </a:ext>
                </a:extLst>
              </p:cNvPr>
              <p:cNvCxnSpPr>
                <a:cxnSpLocks/>
                <a:stCxn id="34" idx="0"/>
                <a:endCxn id="37" idx="2"/>
              </p:cNvCxnSpPr>
              <p:nvPr/>
            </p:nvCxnSpPr>
            <p:spPr>
              <a:xfrm flipV="1">
                <a:off x="899592" y="3457996"/>
                <a:ext cx="0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A2CD744A-3997-4B99-BB13-E110676C90C8}"/>
                  </a:ext>
                </a:extLst>
              </p:cNvPr>
              <p:cNvCxnSpPr>
                <a:cxnSpLocks/>
                <a:stCxn id="35" idx="0"/>
                <a:endCxn id="38" idx="2"/>
              </p:cNvCxnSpPr>
              <p:nvPr/>
            </p:nvCxnSpPr>
            <p:spPr>
              <a:xfrm flipV="1">
                <a:off x="1857740" y="3457996"/>
                <a:ext cx="1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DB1B9BA-F4C1-4C2D-8C78-304499BE86AE}"/>
                  </a:ext>
                </a:extLst>
              </p:cNvPr>
              <p:cNvGrpSpPr/>
              <p:nvPr/>
            </p:nvGrpSpPr>
            <p:grpSpPr>
              <a:xfrm>
                <a:off x="539552" y="3138313"/>
                <a:ext cx="3594528" cy="319683"/>
                <a:chOff x="539552" y="3138313"/>
                <a:chExt cx="3594528" cy="3196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A6295D0-0864-43F9-A0F7-9D64DB8A2861}"/>
                    </a:ext>
                  </a:extLst>
                </p:cNvPr>
                <p:cNvSpPr/>
                <p:nvPr/>
              </p:nvSpPr>
              <p:spPr>
                <a:xfrm>
                  <a:off x="539552" y="3138313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LSTM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C7FFCBB6-6693-41EF-820A-1D9C0DEA461C}"/>
                    </a:ext>
                  </a:extLst>
                </p:cNvPr>
                <p:cNvSpPr/>
                <p:nvPr/>
              </p:nvSpPr>
              <p:spPr>
                <a:xfrm>
                  <a:off x="1497701" y="3138313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LSTM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9688C96-1E90-4956-8C1D-93BA4D7855E8}"/>
                    </a:ext>
                  </a:extLst>
                </p:cNvPr>
                <p:cNvSpPr/>
                <p:nvPr/>
              </p:nvSpPr>
              <p:spPr>
                <a:xfrm>
                  <a:off x="2455850" y="3138313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LSTM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8EE1738-A34A-4313-AC1A-6B5CE90DAD51}"/>
                    </a:ext>
                  </a:extLst>
                </p:cNvPr>
                <p:cNvSpPr/>
                <p:nvPr/>
              </p:nvSpPr>
              <p:spPr>
                <a:xfrm>
                  <a:off x="3414000" y="3138313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…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ED7F02DB-C1FD-4E82-A4B1-CBB8AA4A9303}"/>
                    </a:ext>
                  </a:extLst>
                </p:cNvPr>
                <p:cNvCxnSpPr>
                  <a:cxnSpLocks/>
                  <a:stCxn id="38" idx="3"/>
                  <a:endCxn id="39" idx="1"/>
                </p:cNvCxnSpPr>
                <p:nvPr/>
              </p:nvCxnSpPr>
              <p:spPr>
                <a:xfrm>
                  <a:off x="2217781" y="3298155"/>
                  <a:ext cx="238069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4FCE246E-8135-4C50-AF28-0B5BC59A3153}"/>
                    </a:ext>
                  </a:extLst>
                </p:cNvPr>
                <p:cNvCxnSpPr>
                  <a:cxnSpLocks/>
                  <a:stCxn id="37" idx="3"/>
                  <a:endCxn id="38" idx="1"/>
                </p:cNvCxnSpPr>
                <p:nvPr/>
              </p:nvCxnSpPr>
              <p:spPr>
                <a:xfrm>
                  <a:off x="1259632" y="3298155"/>
                  <a:ext cx="238069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466513CA-0B48-42EE-97A1-5D50F90AB214}"/>
                    </a:ext>
                  </a:extLst>
                </p:cNvPr>
                <p:cNvCxnSpPr>
                  <a:cxnSpLocks/>
                  <a:stCxn id="39" idx="3"/>
                  <a:endCxn id="40" idx="1"/>
                </p:cNvCxnSpPr>
                <p:nvPr/>
              </p:nvCxnSpPr>
              <p:spPr>
                <a:xfrm>
                  <a:off x="3175930" y="3298155"/>
                  <a:ext cx="23807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0355E17E-20DA-4670-827F-B65042758C49}"/>
                  </a:ext>
                </a:extLst>
              </p:cNvPr>
              <p:cNvCxnSpPr>
                <a:cxnSpLocks/>
                <a:stCxn id="36" idx="0"/>
                <a:endCxn id="39" idx="2"/>
              </p:cNvCxnSpPr>
              <p:nvPr/>
            </p:nvCxnSpPr>
            <p:spPr>
              <a:xfrm flipV="1">
                <a:off x="2815890" y="3457996"/>
                <a:ext cx="0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AFFA82-894A-484E-9D94-B910AEFABBA2}"/>
                  </a:ext>
                </a:extLst>
              </p:cNvPr>
              <p:cNvSpPr txBox="1"/>
              <p:nvPr/>
            </p:nvSpPr>
            <p:spPr>
              <a:xfrm>
                <a:off x="642202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9A70356-51A8-4BA5-8F17-194917090D42}"/>
                  </a:ext>
                </a:extLst>
              </p:cNvPr>
              <p:cNvSpPr txBox="1"/>
              <p:nvPr/>
            </p:nvSpPr>
            <p:spPr>
              <a:xfrm>
                <a:off x="1600350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타고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5962FB-833E-45E9-9268-3E963252C64B}"/>
                  </a:ext>
                </a:extLst>
              </p:cNvPr>
              <p:cNvSpPr txBox="1"/>
              <p:nvPr/>
            </p:nvSpPr>
            <p:spPr>
              <a:xfrm>
                <a:off x="2558500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떠났다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65A23D2F-D609-4F4E-948F-63BC584C25C0}"/>
                  </a:ext>
                </a:extLst>
              </p:cNvPr>
              <p:cNvGrpSpPr/>
              <p:nvPr/>
            </p:nvGrpSpPr>
            <p:grpSpPr>
              <a:xfrm>
                <a:off x="642202" y="3844016"/>
                <a:ext cx="2431078" cy="297646"/>
                <a:chOff x="642202" y="3844016"/>
                <a:chExt cx="2431078" cy="297646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3E5E3FA-2958-4DAE-A645-F8DCB7EB6F9D}"/>
                    </a:ext>
                  </a:extLst>
                </p:cNvPr>
                <p:cNvSpPr txBox="1"/>
                <p:nvPr/>
              </p:nvSpPr>
              <p:spPr>
                <a:xfrm>
                  <a:off x="642202" y="3844016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&lt;s&gt;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A64D8B-E9D1-4FB3-8783-061103B3B591}"/>
                    </a:ext>
                  </a:extLst>
                </p:cNvPr>
                <p:cNvSpPr txBox="1"/>
                <p:nvPr/>
              </p:nvSpPr>
              <p:spPr>
                <a:xfrm>
                  <a:off x="1600350" y="3844016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배를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DAAD2A8-D406-4540-96C8-D7DC834FD6D8}"/>
                    </a:ext>
                  </a:extLst>
                </p:cNvPr>
                <p:cNvSpPr txBox="1"/>
                <p:nvPr/>
              </p:nvSpPr>
              <p:spPr>
                <a:xfrm>
                  <a:off x="2558500" y="3844016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타고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3519B9-D708-45A8-A7CB-98C2A1998E66}"/>
              </a:ext>
            </a:extLst>
          </p:cNvPr>
          <p:cNvGrpSpPr/>
          <p:nvPr/>
        </p:nvGrpSpPr>
        <p:grpSpPr>
          <a:xfrm>
            <a:off x="6592917" y="2182353"/>
            <a:ext cx="3572980" cy="2936051"/>
            <a:chOff x="6706137" y="1939436"/>
            <a:chExt cx="3572980" cy="29360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830C8C-B890-4956-A4F7-A56FE15E6DE7}"/>
                </a:ext>
              </a:extLst>
            </p:cNvPr>
            <p:cNvSpPr txBox="1"/>
            <p:nvPr/>
          </p:nvSpPr>
          <p:spPr>
            <a:xfrm>
              <a:off x="6706137" y="4532764"/>
              <a:ext cx="3572980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앞에서 사전에 학습한 신경망을 사용 목적에 맞게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tuning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한다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E2FE412-4EF0-4CA5-B091-A7DEE67CD33B}"/>
                </a:ext>
              </a:extLst>
            </p:cNvPr>
            <p:cNvGrpSpPr/>
            <p:nvPr/>
          </p:nvGrpSpPr>
          <p:grpSpPr>
            <a:xfrm>
              <a:off x="7061365" y="2552526"/>
              <a:ext cx="2636378" cy="1651534"/>
              <a:chOff x="5464014" y="2490128"/>
              <a:chExt cx="2636378" cy="1651534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E91C893E-9AA2-4F15-9B8A-5FD3E49721C4}"/>
                  </a:ext>
                </a:extLst>
              </p:cNvPr>
              <p:cNvCxnSpPr>
                <a:cxnSpLocks/>
                <a:stCxn id="52" idx="0"/>
                <a:endCxn id="55" idx="2"/>
              </p:cNvCxnSpPr>
              <p:nvPr/>
            </p:nvCxnSpPr>
            <p:spPr>
              <a:xfrm flipV="1">
                <a:off x="5824054" y="3457996"/>
                <a:ext cx="0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951BBA85-5FB2-47C0-AEE9-2F93BEE26CB0}"/>
                  </a:ext>
                </a:extLst>
              </p:cNvPr>
              <p:cNvCxnSpPr>
                <a:cxnSpLocks/>
                <a:stCxn id="53" idx="0"/>
                <a:endCxn id="56" idx="2"/>
              </p:cNvCxnSpPr>
              <p:nvPr/>
            </p:nvCxnSpPr>
            <p:spPr>
              <a:xfrm flipH="1" flipV="1">
                <a:off x="6782203" y="3457996"/>
                <a:ext cx="1363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745B526-12DF-490E-B190-F664024B62D9}"/>
                  </a:ext>
                </a:extLst>
              </p:cNvPr>
              <p:cNvGrpSpPr/>
              <p:nvPr/>
            </p:nvGrpSpPr>
            <p:grpSpPr>
              <a:xfrm>
                <a:off x="5464014" y="3138313"/>
                <a:ext cx="2636378" cy="319683"/>
                <a:chOff x="5247990" y="3086005"/>
                <a:chExt cx="2636378" cy="319683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0609BFE1-75F0-4A1E-BBC6-551FB908D151}"/>
                    </a:ext>
                  </a:extLst>
                </p:cNvPr>
                <p:cNvSpPr/>
                <p:nvPr/>
              </p:nvSpPr>
              <p:spPr>
                <a:xfrm>
                  <a:off x="5247990" y="3086005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LSTM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2F3B8D0-4C56-4A25-AFCB-4F1844F0CF8F}"/>
                    </a:ext>
                  </a:extLst>
                </p:cNvPr>
                <p:cNvSpPr/>
                <p:nvPr/>
              </p:nvSpPr>
              <p:spPr>
                <a:xfrm>
                  <a:off x="6206139" y="3086005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LSTM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FC6C061-074A-4A9C-8306-961E88835809}"/>
                    </a:ext>
                  </a:extLst>
                </p:cNvPr>
                <p:cNvSpPr/>
                <p:nvPr/>
              </p:nvSpPr>
              <p:spPr>
                <a:xfrm>
                  <a:off x="7164288" y="3086005"/>
                  <a:ext cx="720080" cy="3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LSTM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B0045ACF-7A14-47B1-8411-854F41DB3F76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6926219" y="3245847"/>
                  <a:ext cx="238069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A7BEAF63-6547-4497-86E0-5272F04EE240}"/>
                    </a:ext>
                  </a:extLst>
                </p:cNvPr>
                <p:cNvCxnSpPr>
                  <a:cxnSpLocks/>
                  <a:stCxn id="55" idx="3"/>
                  <a:endCxn id="56" idx="1"/>
                </p:cNvCxnSpPr>
                <p:nvPr/>
              </p:nvCxnSpPr>
              <p:spPr>
                <a:xfrm>
                  <a:off x="5968070" y="3245847"/>
                  <a:ext cx="238069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AA8DA8AF-ECBB-4C70-89E9-F57C870C2F08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7740352" y="3457996"/>
                <a:ext cx="0" cy="35759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7579E62-A407-49C9-BC6E-312D957CCFF0}"/>
                  </a:ext>
                </a:extLst>
              </p:cNvPr>
              <p:cNvGrpSpPr/>
              <p:nvPr/>
            </p:nvGrpSpPr>
            <p:grpSpPr>
              <a:xfrm>
                <a:off x="5566664" y="3844016"/>
                <a:ext cx="2431078" cy="297646"/>
                <a:chOff x="5350640" y="3791708"/>
                <a:chExt cx="2431078" cy="297646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EC6CF7-6A61-431A-A571-7143BBE88E40}"/>
                    </a:ext>
                  </a:extLst>
                </p:cNvPr>
                <p:cNvSpPr txBox="1"/>
                <p:nvPr/>
              </p:nvSpPr>
              <p:spPr>
                <a:xfrm>
                  <a:off x="5350640" y="3791708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매우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1C0AA90-BFCF-4B9F-B108-56E3C645C7D0}"/>
                    </a:ext>
                  </a:extLst>
                </p:cNvPr>
                <p:cNvSpPr txBox="1"/>
                <p:nvPr/>
              </p:nvSpPr>
              <p:spPr>
                <a:xfrm>
                  <a:off x="6258827" y="3791708"/>
                  <a:ext cx="617429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재미있는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8955D5-9D43-427D-902B-B903121CA8FC}"/>
                    </a:ext>
                  </a:extLst>
                </p:cNvPr>
                <p:cNvSpPr txBox="1"/>
                <p:nvPr/>
              </p:nvSpPr>
              <p:spPr>
                <a:xfrm>
                  <a:off x="7266938" y="3791708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영화다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A2A045-F562-49B0-88BB-B250E2D771DF}"/>
                  </a:ext>
                </a:extLst>
              </p:cNvPr>
              <p:cNvSpPr txBox="1"/>
              <p:nvPr/>
            </p:nvSpPr>
            <p:spPr>
              <a:xfrm>
                <a:off x="7482962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긍정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787E3B6C-D9CA-4752-BCB8-58D016F374EB}"/>
                  </a:ext>
                </a:extLst>
              </p:cNvPr>
              <p:cNvCxnSpPr>
                <a:cxnSpLocks/>
                <a:stCxn id="57" idx="0"/>
                <a:endCxn id="50" idx="2"/>
              </p:cNvCxnSpPr>
              <p:nvPr/>
            </p:nvCxnSpPr>
            <p:spPr>
              <a:xfrm flipV="1">
                <a:off x="7740352" y="2787774"/>
                <a:ext cx="0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ECB1E6-E4BA-4990-9E2C-3B8AA1D5B801}"/>
                </a:ext>
              </a:extLst>
            </p:cNvPr>
            <p:cNvSpPr txBox="1"/>
            <p:nvPr/>
          </p:nvSpPr>
          <p:spPr>
            <a:xfrm>
              <a:off x="6982365" y="1939436"/>
              <a:ext cx="2794379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Fine-tune on Classfication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83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ELMO : Deep Contextual Word Embeddings, AI2&amp;University of Washington, 2017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747835-BB45-4FA5-A9F8-C1BB7F9F5AAC}"/>
              </a:ext>
            </a:extLst>
          </p:cNvPr>
          <p:cNvGrpSpPr/>
          <p:nvPr/>
        </p:nvGrpSpPr>
        <p:grpSpPr>
          <a:xfrm>
            <a:off x="1012005" y="2270634"/>
            <a:ext cx="5387300" cy="3028275"/>
            <a:chOff x="1134227" y="2247652"/>
            <a:chExt cx="5387300" cy="302827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D77BD3-B005-44F3-B60A-7499908C4548}"/>
                </a:ext>
              </a:extLst>
            </p:cNvPr>
            <p:cNvSpPr txBox="1"/>
            <p:nvPr/>
          </p:nvSpPr>
          <p:spPr>
            <a:xfrm>
              <a:off x="1782252" y="4933204"/>
              <a:ext cx="4091251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문장의 왼쪽에서 오른쪽으로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오른쪽에서 왼쪽으로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따로 따로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학습한다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56D11B1-8E79-495A-A5D1-1383491B11B3}"/>
                </a:ext>
              </a:extLst>
            </p:cNvPr>
            <p:cNvGrpSpPr/>
            <p:nvPr/>
          </p:nvGrpSpPr>
          <p:grpSpPr>
            <a:xfrm>
              <a:off x="1134227" y="2928274"/>
              <a:ext cx="5387300" cy="1667031"/>
              <a:chOff x="179512" y="2139702"/>
              <a:chExt cx="5387300" cy="1667031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478C5BA-198B-487B-8F57-DF5817D26F42}"/>
                  </a:ext>
                </a:extLst>
              </p:cNvPr>
              <p:cNvCxnSpPr>
                <a:cxnSpLocks/>
                <a:stCxn id="65" idx="0"/>
                <a:endCxn id="86" idx="2"/>
              </p:cNvCxnSpPr>
              <p:nvPr/>
            </p:nvCxnSpPr>
            <p:spPr>
              <a:xfrm flipH="1" flipV="1">
                <a:off x="476342" y="2437348"/>
                <a:ext cx="724" cy="3966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D7515A8-82EE-4A84-8FF2-6E26F96CE140}"/>
                  </a:ext>
                </a:extLst>
              </p:cNvPr>
              <p:cNvSpPr/>
              <p:nvPr/>
            </p:nvSpPr>
            <p:spPr>
              <a:xfrm>
                <a:off x="179512" y="2833996"/>
                <a:ext cx="595107" cy="2642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LSTM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D458CE-D16F-4819-874C-8EBF30AD4590}"/>
                  </a:ext>
                </a:extLst>
              </p:cNvPr>
              <p:cNvSpPr/>
              <p:nvPr/>
            </p:nvSpPr>
            <p:spPr>
              <a:xfrm>
                <a:off x="1137661" y="2833996"/>
                <a:ext cx="595107" cy="2642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LSTM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1E25DF3-89E9-494D-8BA1-DDC274CC0D37}"/>
                  </a:ext>
                </a:extLst>
              </p:cNvPr>
              <p:cNvSpPr/>
              <p:nvPr/>
            </p:nvSpPr>
            <p:spPr>
              <a:xfrm>
                <a:off x="2095810" y="2833996"/>
                <a:ext cx="595107" cy="2642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LSTM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14CA63BB-5A6E-4E33-984C-09FF74ABA559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H="1" flipV="1">
                <a:off x="1432837" y="2437348"/>
                <a:ext cx="2378" cy="39216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72970D7-DF5B-484F-85E9-E70B023DE8C4}"/>
                  </a:ext>
                </a:extLst>
              </p:cNvPr>
              <p:cNvCxnSpPr>
                <a:cxnSpLocks/>
                <a:stCxn id="67" idx="0"/>
                <a:endCxn id="88" idx="2"/>
              </p:cNvCxnSpPr>
              <p:nvPr/>
            </p:nvCxnSpPr>
            <p:spPr>
              <a:xfrm flipH="1" flipV="1">
                <a:off x="2389332" y="2437348"/>
                <a:ext cx="4032" cy="3966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2181DF58-932D-45DF-91BE-94D3E8AB6CA8}"/>
                  </a:ext>
                </a:extLst>
              </p:cNvPr>
              <p:cNvCxnSpPr>
                <a:cxnSpLocks/>
                <a:stCxn id="89" idx="0"/>
                <a:endCxn id="65" idx="2"/>
              </p:cNvCxnSpPr>
              <p:nvPr/>
            </p:nvCxnSpPr>
            <p:spPr>
              <a:xfrm flipV="1">
                <a:off x="476342" y="3098197"/>
                <a:ext cx="724" cy="41089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070CA806-1B54-4601-A5DD-D944CBA7AB5D}"/>
                  </a:ext>
                </a:extLst>
              </p:cNvPr>
              <p:cNvCxnSpPr>
                <a:cxnSpLocks/>
                <a:stCxn id="90" idx="0"/>
                <a:endCxn id="66" idx="2"/>
              </p:cNvCxnSpPr>
              <p:nvPr/>
            </p:nvCxnSpPr>
            <p:spPr>
              <a:xfrm flipV="1">
                <a:off x="1434490" y="3098197"/>
                <a:ext cx="725" cy="41089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23E08ED7-0D75-465F-A571-D1947BE11A74}"/>
                  </a:ext>
                </a:extLst>
              </p:cNvPr>
              <p:cNvCxnSpPr>
                <a:cxnSpLocks/>
                <a:stCxn id="66" idx="3"/>
                <a:endCxn id="67" idx="1"/>
              </p:cNvCxnSpPr>
              <p:nvPr/>
            </p:nvCxnSpPr>
            <p:spPr>
              <a:xfrm>
                <a:off x="1732768" y="2966097"/>
                <a:ext cx="36304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D345AD16-15FF-45E6-A2E1-FECD3B103BF8}"/>
                  </a:ext>
                </a:extLst>
              </p:cNvPr>
              <p:cNvCxnSpPr>
                <a:cxnSpLocks/>
                <a:stCxn id="65" idx="3"/>
                <a:endCxn id="66" idx="1"/>
              </p:cNvCxnSpPr>
              <p:nvPr/>
            </p:nvCxnSpPr>
            <p:spPr>
              <a:xfrm>
                <a:off x="774619" y="2966097"/>
                <a:ext cx="36304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F004F80-B8A9-4479-8CD2-FE3E2A038A3F}"/>
                  </a:ext>
                </a:extLst>
              </p:cNvPr>
              <p:cNvCxnSpPr>
                <a:cxnSpLocks/>
                <a:stCxn id="91" idx="0"/>
                <a:endCxn id="67" idx="2"/>
              </p:cNvCxnSpPr>
              <p:nvPr/>
            </p:nvCxnSpPr>
            <p:spPr>
              <a:xfrm flipV="1">
                <a:off x="2393363" y="3098197"/>
                <a:ext cx="1" cy="41089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F44E9758-63EE-4396-AB3B-8C70D865C6C8}"/>
                  </a:ext>
                </a:extLst>
              </p:cNvPr>
              <p:cNvCxnSpPr>
                <a:cxnSpLocks/>
                <a:stCxn id="76" idx="0"/>
                <a:endCxn id="92" idx="2"/>
              </p:cNvCxnSpPr>
              <p:nvPr/>
            </p:nvCxnSpPr>
            <p:spPr>
              <a:xfrm flipH="1" flipV="1">
                <a:off x="3352960" y="2437348"/>
                <a:ext cx="1" cy="3966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79DBFA3-7A95-4A5F-B519-A70A50F1AF9F}"/>
                  </a:ext>
                </a:extLst>
              </p:cNvPr>
              <p:cNvSpPr/>
              <p:nvPr/>
            </p:nvSpPr>
            <p:spPr>
              <a:xfrm>
                <a:off x="3055407" y="2833996"/>
                <a:ext cx="595107" cy="264201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LSTM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A087DBA-B560-464F-B253-FC9F61950D06}"/>
                  </a:ext>
                </a:extLst>
              </p:cNvPr>
              <p:cNvSpPr/>
              <p:nvPr/>
            </p:nvSpPr>
            <p:spPr>
              <a:xfrm>
                <a:off x="4013556" y="2833996"/>
                <a:ext cx="595107" cy="264201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LSTM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3B19190-6A1F-455B-8AC5-31EE46701F93}"/>
                  </a:ext>
                </a:extLst>
              </p:cNvPr>
              <p:cNvSpPr/>
              <p:nvPr/>
            </p:nvSpPr>
            <p:spPr>
              <a:xfrm>
                <a:off x="4971705" y="2833996"/>
                <a:ext cx="595107" cy="264201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LSTM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7BFB8205-E367-46C5-9857-1C866B7483F2}"/>
                  </a:ext>
                </a:extLst>
              </p:cNvPr>
              <p:cNvCxnSpPr>
                <a:cxnSpLocks/>
                <a:stCxn id="77" idx="0"/>
                <a:endCxn id="93" idx="2"/>
              </p:cNvCxnSpPr>
              <p:nvPr/>
            </p:nvCxnSpPr>
            <p:spPr>
              <a:xfrm flipH="1" flipV="1">
                <a:off x="4311109" y="2437348"/>
                <a:ext cx="1" cy="3966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2BC2FE6D-0997-41D8-933C-1FA926A530DA}"/>
                  </a:ext>
                </a:extLst>
              </p:cNvPr>
              <p:cNvCxnSpPr>
                <a:cxnSpLocks/>
                <a:stCxn id="78" idx="0"/>
                <a:endCxn id="94" idx="2"/>
              </p:cNvCxnSpPr>
              <p:nvPr/>
            </p:nvCxnSpPr>
            <p:spPr>
              <a:xfrm flipH="1" flipV="1">
                <a:off x="5269258" y="2437348"/>
                <a:ext cx="1" cy="3966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999702AF-67A1-4968-8FC0-30710295EF1D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3352960" y="3098197"/>
                <a:ext cx="1" cy="4393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5C14BC98-130C-4435-8628-AA2FC80A7893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V="1">
                <a:off x="4311109" y="3098197"/>
                <a:ext cx="1" cy="4393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BB2B87-67EF-4587-9CC4-0871132D197F}"/>
                  </a:ext>
                </a:extLst>
              </p:cNvPr>
              <p:cNvCxnSpPr>
                <a:cxnSpLocks/>
                <a:stCxn id="78" idx="1"/>
                <a:endCxn id="77" idx="3"/>
              </p:cNvCxnSpPr>
              <p:nvPr/>
            </p:nvCxnSpPr>
            <p:spPr>
              <a:xfrm flipH="1">
                <a:off x="4608663" y="2966097"/>
                <a:ext cx="36304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6F971706-A8AF-448A-858D-79E8D9FED134}"/>
                  </a:ext>
                </a:extLst>
              </p:cNvPr>
              <p:cNvCxnSpPr>
                <a:cxnSpLocks/>
                <a:stCxn id="77" idx="1"/>
                <a:endCxn id="76" idx="3"/>
              </p:cNvCxnSpPr>
              <p:nvPr/>
            </p:nvCxnSpPr>
            <p:spPr>
              <a:xfrm flipH="1">
                <a:off x="3650514" y="2966097"/>
                <a:ext cx="36304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7E20E41C-B214-4475-A821-D4039F40B555}"/>
                  </a:ext>
                </a:extLst>
              </p:cNvPr>
              <p:cNvCxnSpPr>
                <a:cxnSpLocks/>
                <a:endCxn id="78" idx="2"/>
              </p:cNvCxnSpPr>
              <p:nvPr/>
            </p:nvCxnSpPr>
            <p:spPr>
              <a:xfrm flipV="1">
                <a:off x="5269258" y="3098197"/>
                <a:ext cx="1" cy="4393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D551DA-69B4-4EA0-9841-C2F5C4EC1522}"/>
                  </a:ext>
                </a:extLst>
              </p:cNvPr>
              <p:cNvSpPr txBox="1"/>
              <p:nvPr/>
            </p:nvSpPr>
            <p:spPr>
              <a:xfrm>
                <a:off x="218952" y="2139702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1D343B-D386-4073-B605-30E411F87524}"/>
                  </a:ext>
                </a:extLst>
              </p:cNvPr>
              <p:cNvSpPr txBox="1"/>
              <p:nvPr/>
            </p:nvSpPr>
            <p:spPr>
              <a:xfrm>
                <a:off x="1175447" y="2139702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타고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FD3A56E-4E9B-46B8-B858-C2A696277C7A}"/>
                  </a:ext>
                </a:extLst>
              </p:cNvPr>
              <p:cNvSpPr txBox="1"/>
              <p:nvPr/>
            </p:nvSpPr>
            <p:spPr>
              <a:xfrm>
                <a:off x="2131942" y="2139702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떠났다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4C8422B-F6BF-460B-A116-CFD2C3DFA8B0}"/>
                  </a:ext>
                </a:extLst>
              </p:cNvPr>
              <p:cNvSpPr txBox="1"/>
              <p:nvPr/>
            </p:nvSpPr>
            <p:spPr>
              <a:xfrm>
                <a:off x="218952" y="3509087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&lt;s&gt;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CAE734-C185-4F10-959F-949BF1A322D2}"/>
                  </a:ext>
                </a:extLst>
              </p:cNvPr>
              <p:cNvSpPr txBox="1"/>
              <p:nvPr/>
            </p:nvSpPr>
            <p:spPr>
              <a:xfrm>
                <a:off x="1177100" y="3509087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FE2753-A9AD-476E-9A84-14FE39151596}"/>
                  </a:ext>
                </a:extLst>
              </p:cNvPr>
              <p:cNvSpPr txBox="1"/>
              <p:nvPr/>
            </p:nvSpPr>
            <p:spPr>
              <a:xfrm>
                <a:off x="2135973" y="3509087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타고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057794E-846C-4EF5-8EAC-897AD29A1B54}"/>
                  </a:ext>
                </a:extLst>
              </p:cNvPr>
              <p:cNvSpPr txBox="1"/>
              <p:nvPr/>
            </p:nvSpPr>
            <p:spPr>
              <a:xfrm>
                <a:off x="3095570" y="2139702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&lt;s&gt;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DCC3C49-C9FF-47BB-9468-52A00A21F623}"/>
                  </a:ext>
                </a:extLst>
              </p:cNvPr>
              <p:cNvSpPr txBox="1"/>
              <p:nvPr/>
            </p:nvSpPr>
            <p:spPr>
              <a:xfrm>
                <a:off x="4053719" y="2139702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B56DEA-788F-42B8-A5C6-4B412F0D0585}"/>
                  </a:ext>
                </a:extLst>
              </p:cNvPr>
              <p:cNvSpPr txBox="1"/>
              <p:nvPr/>
            </p:nvSpPr>
            <p:spPr>
              <a:xfrm>
                <a:off x="5011868" y="2139702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타고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F733F55-126D-48F2-A829-46C770234393}"/>
                  </a:ext>
                </a:extLst>
              </p:cNvPr>
              <p:cNvSpPr txBox="1"/>
              <p:nvPr/>
            </p:nvSpPr>
            <p:spPr>
              <a:xfrm>
                <a:off x="3098878" y="3509087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A4F846-378F-4B0C-89C5-E9C1F2D817D4}"/>
                  </a:ext>
                </a:extLst>
              </p:cNvPr>
              <p:cNvSpPr txBox="1"/>
              <p:nvPr/>
            </p:nvSpPr>
            <p:spPr>
              <a:xfrm>
                <a:off x="4055373" y="3509087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타고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0B2474-CA09-43CF-944C-A21A7BD2CCF5}"/>
                  </a:ext>
                </a:extLst>
              </p:cNvPr>
              <p:cNvSpPr txBox="1"/>
              <p:nvPr/>
            </p:nvSpPr>
            <p:spPr>
              <a:xfrm>
                <a:off x="5011868" y="3509087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떠났다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F3EE45-6D28-4C3C-9515-061597CA1473}"/>
                </a:ext>
              </a:extLst>
            </p:cNvPr>
            <p:cNvSpPr txBox="1"/>
            <p:nvPr/>
          </p:nvSpPr>
          <p:spPr>
            <a:xfrm>
              <a:off x="1931076" y="2247652"/>
              <a:ext cx="3793602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Separate Left-to-Right and Right-to-Left LMs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27EBA4-4BD3-4D63-B999-4382B442861F}"/>
              </a:ext>
            </a:extLst>
          </p:cNvPr>
          <p:cNvGrpSpPr/>
          <p:nvPr/>
        </p:nvGrpSpPr>
        <p:grpSpPr>
          <a:xfrm>
            <a:off x="7704033" y="2247652"/>
            <a:ext cx="3056910" cy="3043487"/>
            <a:chOff x="6838996" y="2252482"/>
            <a:chExt cx="3056910" cy="30434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3D9252-E89B-42A9-9FE6-B1CBB233278C}"/>
                </a:ext>
              </a:extLst>
            </p:cNvPr>
            <p:cNvSpPr txBox="1"/>
            <p:nvPr/>
          </p:nvSpPr>
          <p:spPr>
            <a:xfrm>
              <a:off x="6838996" y="4953246"/>
              <a:ext cx="3056910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학습한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Embedding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가져와 적용한다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en-US" altLang="ko-KR" sz="10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B70BC0-6F4D-4D86-86A2-896CCB947B10}"/>
                </a:ext>
              </a:extLst>
            </p:cNvPr>
            <p:cNvSpPr txBox="1"/>
            <p:nvPr/>
          </p:nvSpPr>
          <p:spPr>
            <a:xfrm>
              <a:off x="6970261" y="2252482"/>
              <a:ext cx="2794379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Apply as “Pre-trained Embeddings”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6C3F4549-0938-4DF6-BB54-79033A066BFE}"/>
                </a:ext>
              </a:extLst>
            </p:cNvPr>
            <p:cNvGrpSpPr/>
            <p:nvPr/>
          </p:nvGrpSpPr>
          <p:grpSpPr>
            <a:xfrm>
              <a:off x="7057145" y="2928274"/>
              <a:ext cx="2620609" cy="1685648"/>
              <a:chOff x="6150460" y="2121085"/>
              <a:chExt cx="2620609" cy="1685648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4FC88E2-FA46-4EC9-9D73-0D03A9C23814}"/>
                  </a:ext>
                </a:extLst>
              </p:cNvPr>
              <p:cNvGrpSpPr/>
              <p:nvPr/>
            </p:nvGrpSpPr>
            <p:grpSpPr>
              <a:xfrm>
                <a:off x="6156176" y="2829512"/>
                <a:ext cx="2614893" cy="977221"/>
                <a:chOff x="6156176" y="2829512"/>
                <a:chExt cx="2614893" cy="977221"/>
              </a:xfrm>
            </p:grpSpPr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3E214247-AC7F-48EB-9379-D4C0C2589F2E}"/>
                    </a:ext>
                  </a:extLst>
                </p:cNvPr>
                <p:cNvGrpSpPr/>
                <p:nvPr/>
              </p:nvGrpSpPr>
              <p:grpSpPr>
                <a:xfrm>
                  <a:off x="6156176" y="2829512"/>
                  <a:ext cx="671845" cy="264201"/>
                  <a:chOff x="6065125" y="2833996"/>
                  <a:chExt cx="1190214" cy="264201"/>
                </a:xfrm>
              </p:grpSpPr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BDFF8D70-04DB-45A5-A46B-2D0A0E6E9A83}"/>
                      </a:ext>
                    </a:extLst>
                  </p:cNvPr>
                  <p:cNvSpPr/>
                  <p:nvPr/>
                </p:nvSpPr>
                <p:spPr>
                  <a:xfrm>
                    <a:off x="6660232" y="2833996"/>
                    <a:ext cx="595107" cy="264201"/>
                  </a:xfrm>
                  <a:prstGeom prst="rect">
                    <a:avLst/>
                  </a:prstGeom>
                  <a:solidFill>
                    <a:srgbClr val="C7E7EF"/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endParaRPr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2158F28F-94C9-44FD-B6B4-5D8BFE418AF7}"/>
                      </a:ext>
                    </a:extLst>
                  </p:cNvPr>
                  <p:cNvSpPr/>
                  <p:nvPr/>
                </p:nvSpPr>
                <p:spPr>
                  <a:xfrm>
                    <a:off x="6065125" y="2833996"/>
                    <a:ext cx="595107" cy="2642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C2DC6007-AF48-4DEF-A9DE-4FBAD8B90BFD}"/>
                    </a:ext>
                  </a:extLst>
                </p:cNvPr>
                <p:cNvGrpSpPr/>
                <p:nvPr/>
              </p:nvGrpSpPr>
              <p:grpSpPr>
                <a:xfrm>
                  <a:off x="7127700" y="2829512"/>
                  <a:ext cx="671845" cy="264201"/>
                  <a:chOff x="6065125" y="2833996"/>
                  <a:chExt cx="1190214" cy="264201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8AEA02C-83B3-49B1-856E-253B6F06E36B}"/>
                      </a:ext>
                    </a:extLst>
                  </p:cNvPr>
                  <p:cNvSpPr/>
                  <p:nvPr/>
                </p:nvSpPr>
                <p:spPr>
                  <a:xfrm>
                    <a:off x="6660232" y="2833996"/>
                    <a:ext cx="595107" cy="264201"/>
                  </a:xfrm>
                  <a:prstGeom prst="rect">
                    <a:avLst/>
                  </a:prstGeom>
                  <a:solidFill>
                    <a:srgbClr val="C7E7EF"/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AF4D8F66-FA46-4585-975F-B2211E7C3050}"/>
                      </a:ext>
                    </a:extLst>
                  </p:cNvPr>
                  <p:cNvSpPr/>
                  <p:nvPr/>
                </p:nvSpPr>
                <p:spPr>
                  <a:xfrm>
                    <a:off x="6065125" y="2833996"/>
                    <a:ext cx="595107" cy="2642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ADBEFB79-4917-478F-8E25-D9EC83DCEDE3}"/>
                    </a:ext>
                  </a:extLst>
                </p:cNvPr>
                <p:cNvGrpSpPr/>
                <p:nvPr/>
              </p:nvGrpSpPr>
              <p:grpSpPr>
                <a:xfrm>
                  <a:off x="8099224" y="2829512"/>
                  <a:ext cx="671845" cy="264201"/>
                  <a:chOff x="6065125" y="2833996"/>
                  <a:chExt cx="1190214" cy="264201"/>
                </a:xfrm>
              </p:grpSpPr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0A82247F-508D-42DD-8123-F99CEA3E4DF4}"/>
                      </a:ext>
                    </a:extLst>
                  </p:cNvPr>
                  <p:cNvSpPr/>
                  <p:nvPr/>
                </p:nvSpPr>
                <p:spPr>
                  <a:xfrm>
                    <a:off x="6660232" y="2833996"/>
                    <a:ext cx="595107" cy="264201"/>
                  </a:xfrm>
                  <a:prstGeom prst="rect">
                    <a:avLst/>
                  </a:prstGeom>
                  <a:solidFill>
                    <a:srgbClr val="C7E7EF"/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endParaRPr>
                  </a:p>
                </p:txBody>
              </p:sp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E7CEC1C8-3E0D-4532-9BD2-4E8ED91080B4}"/>
                      </a:ext>
                    </a:extLst>
                  </p:cNvPr>
                  <p:cNvSpPr/>
                  <p:nvPr/>
                </p:nvSpPr>
                <p:spPr>
                  <a:xfrm>
                    <a:off x="6065125" y="2833996"/>
                    <a:ext cx="595107" cy="2642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endParaRPr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C0D058A-A914-4A9E-92F7-5876FC0CBD07}"/>
                    </a:ext>
                  </a:extLst>
                </p:cNvPr>
                <p:cNvSpPr txBox="1"/>
                <p:nvPr/>
              </p:nvSpPr>
              <p:spPr>
                <a:xfrm>
                  <a:off x="6234708" y="3509087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배를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A781728-B139-470D-A002-D12A8F458DFF}"/>
                    </a:ext>
                  </a:extLst>
                </p:cNvPr>
                <p:cNvSpPr txBox="1"/>
                <p:nvPr/>
              </p:nvSpPr>
              <p:spPr>
                <a:xfrm>
                  <a:off x="7206232" y="3509087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타고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F04CF91-74AF-416D-B4A2-1B163950DB45}"/>
                    </a:ext>
                  </a:extLst>
                </p:cNvPr>
                <p:cNvSpPr txBox="1"/>
                <p:nvPr/>
              </p:nvSpPr>
              <p:spPr>
                <a:xfrm>
                  <a:off x="8177756" y="3509087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떠났다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4E72D140-962A-413E-B683-2355EC70169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6492098" y="3095955"/>
                  <a:ext cx="0" cy="41313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01B1AE92-4783-4EF6-A39E-80CB9743F470}"/>
                    </a:ext>
                  </a:extLst>
                </p:cNvPr>
                <p:cNvCxnSpPr>
                  <a:cxnSpLocks/>
                  <a:stCxn id="110" idx="0"/>
                </p:cNvCxnSpPr>
                <p:nvPr/>
              </p:nvCxnSpPr>
              <p:spPr>
                <a:xfrm flipV="1">
                  <a:off x="7463622" y="3107516"/>
                  <a:ext cx="0" cy="40157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81E5509E-0F44-4F42-BA84-C6650C2490C3}"/>
                    </a:ext>
                  </a:extLst>
                </p:cNvPr>
                <p:cNvCxnSpPr>
                  <a:cxnSpLocks/>
                  <a:stCxn id="111" idx="0"/>
                </p:cNvCxnSpPr>
                <p:nvPr/>
              </p:nvCxnSpPr>
              <p:spPr>
                <a:xfrm flipV="1">
                  <a:off x="8435146" y="3095955"/>
                  <a:ext cx="0" cy="41313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D1536AD2-F5FA-4E48-B4E6-4B39909C9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2098" y="2416380"/>
                <a:ext cx="0" cy="413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E253FF1E-5C13-4C6B-B7CB-A083D115F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3622" y="2410155"/>
                <a:ext cx="0" cy="413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9F9567B8-183A-4F7C-94F1-CD31DE81C8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35146" y="2410155"/>
                <a:ext cx="0" cy="4131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FE3F7534-6FDC-4BE4-B4E8-12511A768B37}"/>
                  </a:ext>
                </a:extLst>
              </p:cNvPr>
              <p:cNvSpPr/>
              <p:nvPr/>
            </p:nvSpPr>
            <p:spPr>
              <a:xfrm>
                <a:off x="6150460" y="2121085"/>
                <a:ext cx="2616531" cy="2642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Existing</a:t>
                </a:r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 </a:t>
                </a:r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Model</a:t>
                </a:r>
                <a:r>
                  <a: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 </a:t>
                </a:r>
                <a:r>
                  <a:rPr lang="en-US" altLang="ko-KR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Architecture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1" y="1006929"/>
            <a:ext cx="75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Improving Language Understanding by Generative Pre-Training, OpenAI, 2018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695A55-CE35-4E3F-B6E8-6EB4424D1052}"/>
              </a:ext>
            </a:extLst>
          </p:cNvPr>
          <p:cNvGrpSpPr/>
          <p:nvPr/>
        </p:nvGrpSpPr>
        <p:grpSpPr>
          <a:xfrm>
            <a:off x="2137283" y="2310737"/>
            <a:ext cx="2940375" cy="3066557"/>
            <a:chOff x="827584" y="1710396"/>
            <a:chExt cx="2940375" cy="30665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973697-C622-4E39-8A3D-AA4A874E9ABC}"/>
                </a:ext>
              </a:extLst>
            </p:cNvPr>
            <p:cNvSpPr txBox="1"/>
            <p:nvPr/>
          </p:nvSpPr>
          <p:spPr>
            <a:xfrm>
              <a:off x="900582" y="1710396"/>
              <a:ext cx="2794379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Deep Transformer LM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9F074A-D234-4FAD-A14C-B12EEA7C9F06}"/>
                </a:ext>
              </a:extLst>
            </p:cNvPr>
            <p:cNvSpPr txBox="1"/>
            <p:nvPr/>
          </p:nvSpPr>
          <p:spPr>
            <a:xfrm>
              <a:off x="827584" y="4434230"/>
              <a:ext cx="2940375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아닌 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Transformer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사용해 학습을 한다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64EEAEE-3143-4F4E-A1C0-FAE993D6B994}"/>
                </a:ext>
              </a:extLst>
            </p:cNvPr>
            <p:cNvGrpSpPr/>
            <p:nvPr/>
          </p:nvGrpSpPr>
          <p:grpSpPr>
            <a:xfrm>
              <a:off x="979582" y="2417907"/>
              <a:ext cx="2636378" cy="1651534"/>
              <a:chOff x="539552" y="2490128"/>
              <a:chExt cx="2636378" cy="1651534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79EFD07-810E-4099-A28C-30864B14D183}"/>
                  </a:ext>
                </a:extLst>
              </p:cNvPr>
              <p:cNvCxnSpPr>
                <a:cxnSpLocks/>
                <a:stCxn id="71" idx="0"/>
                <a:endCxn id="77" idx="2"/>
              </p:cNvCxnSpPr>
              <p:nvPr/>
            </p:nvCxnSpPr>
            <p:spPr>
              <a:xfrm flipV="1">
                <a:off x="899592" y="2787774"/>
                <a:ext cx="0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BA738D0-5F35-4E62-90AE-534EA93ED5F9}"/>
                  </a:ext>
                </a:extLst>
              </p:cNvPr>
              <p:cNvCxnSpPr>
                <a:cxnSpLocks/>
                <a:stCxn id="72" idx="0"/>
                <a:endCxn id="78" idx="2"/>
              </p:cNvCxnSpPr>
              <p:nvPr/>
            </p:nvCxnSpPr>
            <p:spPr>
              <a:xfrm flipH="1" flipV="1">
                <a:off x="1857740" y="2787774"/>
                <a:ext cx="1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7046E85-98E8-49A8-B7F9-26E8F3E2A552}"/>
                  </a:ext>
                </a:extLst>
              </p:cNvPr>
              <p:cNvCxnSpPr>
                <a:cxnSpLocks/>
                <a:stCxn id="73" idx="0"/>
                <a:endCxn id="79" idx="2"/>
              </p:cNvCxnSpPr>
              <p:nvPr/>
            </p:nvCxnSpPr>
            <p:spPr>
              <a:xfrm flipV="1">
                <a:off x="2815890" y="2787774"/>
                <a:ext cx="0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8750E93A-7BD4-4C0E-B871-74CC899C77BA}"/>
                  </a:ext>
                </a:extLst>
              </p:cNvPr>
              <p:cNvCxnSpPr>
                <a:cxnSpLocks/>
                <a:stCxn id="81" idx="0"/>
                <a:endCxn id="71" idx="2"/>
              </p:cNvCxnSpPr>
              <p:nvPr/>
            </p:nvCxnSpPr>
            <p:spPr>
              <a:xfrm flipV="1">
                <a:off x="899592" y="3457996"/>
                <a:ext cx="0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82191766-9A77-473A-829A-76967F425185}"/>
                  </a:ext>
                </a:extLst>
              </p:cNvPr>
              <p:cNvCxnSpPr>
                <a:cxnSpLocks/>
                <a:stCxn id="82" idx="0"/>
                <a:endCxn id="72" idx="2"/>
              </p:cNvCxnSpPr>
              <p:nvPr/>
            </p:nvCxnSpPr>
            <p:spPr>
              <a:xfrm flipV="1">
                <a:off x="1857740" y="3457996"/>
                <a:ext cx="1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139F774-3E56-4981-9763-B5362C3C7377}"/>
                  </a:ext>
                </a:extLst>
              </p:cNvPr>
              <p:cNvSpPr/>
              <p:nvPr/>
            </p:nvSpPr>
            <p:spPr>
              <a:xfrm>
                <a:off x="539552" y="3138313"/>
                <a:ext cx="720080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Transformer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0767173-3132-4EEE-9AD3-ABB1F0246365}"/>
                  </a:ext>
                </a:extLst>
              </p:cNvPr>
              <p:cNvSpPr/>
              <p:nvPr/>
            </p:nvSpPr>
            <p:spPr>
              <a:xfrm>
                <a:off x="1497701" y="3138313"/>
                <a:ext cx="720080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Transformer</a:t>
                </a:r>
                <a:endParaRPr lang="ko-KR" altLang="en-US" sz="7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C95AAEC-3FFB-43F0-92A8-BB0AE9FAD74A}"/>
                  </a:ext>
                </a:extLst>
              </p:cNvPr>
              <p:cNvSpPr/>
              <p:nvPr/>
            </p:nvSpPr>
            <p:spPr>
              <a:xfrm>
                <a:off x="2455850" y="3138313"/>
                <a:ext cx="720080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Transformer</a:t>
                </a:r>
                <a:endParaRPr lang="ko-KR" altLang="en-US" sz="7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9AB02071-9373-4FC1-B03A-577C14BE453F}"/>
                  </a:ext>
                </a:extLst>
              </p:cNvPr>
              <p:cNvCxnSpPr>
                <a:cxnSpLocks/>
                <a:stCxn id="72" idx="3"/>
                <a:endCxn id="73" idx="1"/>
              </p:cNvCxnSpPr>
              <p:nvPr/>
            </p:nvCxnSpPr>
            <p:spPr>
              <a:xfrm>
                <a:off x="2217781" y="3298155"/>
                <a:ext cx="23806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67FF6586-1A9D-489A-A13A-ACA9DFB14B30}"/>
                  </a:ext>
                </a:extLst>
              </p:cNvPr>
              <p:cNvCxnSpPr>
                <a:cxnSpLocks/>
                <a:stCxn id="71" idx="3"/>
                <a:endCxn id="72" idx="1"/>
              </p:cNvCxnSpPr>
              <p:nvPr/>
            </p:nvCxnSpPr>
            <p:spPr>
              <a:xfrm>
                <a:off x="1259632" y="3298155"/>
                <a:ext cx="23806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BD3627CF-6061-43B5-8C3D-58DE6E461B86}"/>
                  </a:ext>
                </a:extLst>
              </p:cNvPr>
              <p:cNvCxnSpPr>
                <a:cxnSpLocks/>
                <a:stCxn id="83" idx="0"/>
                <a:endCxn id="73" idx="2"/>
              </p:cNvCxnSpPr>
              <p:nvPr/>
            </p:nvCxnSpPr>
            <p:spPr>
              <a:xfrm flipV="1">
                <a:off x="2815890" y="3457996"/>
                <a:ext cx="0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A4C8DB-FE91-4BFB-9D5A-D32524129A13}"/>
                  </a:ext>
                </a:extLst>
              </p:cNvPr>
              <p:cNvSpPr txBox="1"/>
              <p:nvPr/>
            </p:nvSpPr>
            <p:spPr>
              <a:xfrm>
                <a:off x="642202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배를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74CBB7-CEF2-4E65-90F4-E6820D062962}"/>
                  </a:ext>
                </a:extLst>
              </p:cNvPr>
              <p:cNvSpPr txBox="1"/>
              <p:nvPr/>
            </p:nvSpPr>
            <p:spPr>
              <a:xfrm>
                <a:off x="1600350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타고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D6604-5055-429A-852A-CBE4DB09B20D}"/>
                  </a:ext>
                </a:extLst>
              </p:cNvPr>
              <p:cNvSpPr txBox="1"/>
              <p:nvPr/>
            </p:nvSpPr>
            <p:spPr>
              <a:xfrm>
                <a:off x="2558500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떠났다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4482E4CB-5C16-4E90-B90D-5DAB6850DBE8}"/>
                  </a:ext>
                </a:extLst>
              </p:cNvPr>
              <p:cNvGrpSpPr/>
              <p:nvPr/>
            </p:nvGrpSpPr>
            <p:grpSpPr>
              <a:xfrm>
                <a:off x="642202" y="3844016"/>
                <a:ext cx="2431078" cy="297646"/>
                <a:chOff x="642202" y="3844016"/>
                <a:chExt cx="2431078" cy="297646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092F705-7535-4D9D-978F-3FD6B4579F4B}"/>
                    </a:ext>
                  </a:extLst>
                </p:cNvPr>
                <p:cNvSpPr txBox="1"/>
                <p:nvPr/>
              </p:nvSpPr>
              <p:spPr>
                <a:xfrm>
                  <a:off x="642202" y="3844016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&lt;s&gt;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B26A56-588E-4BFF-84B1-6F6FCEC0ABF3}"/>
                    </a:ext>
                  </a:extLst>
                </p:cNvPr>
                <p:cNvSpPr txBox="1"/>
                <p:nvPr/>
              </p:nvSpPr>
              <p:spPr>
                <a:xfrm>
                  <a:off x="1600350" y="3844016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배를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FA0757D-D0CB-4F12-BCF3-148ED7739518}"/>
                    </a:ext>
                  </a:extLst>
                </p:cNvPr>
                <p:cNvSpPr txBox="1"/>
                <p:nvPr/>
              </p:nvSpPr>
              <p:spPr>
                <a:xfrm>
                  <a:off x="2558500" y="3844016"/>
                  <a:ext cx="514780" cy="29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spc="-10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 panose="02020603020101020101" pitchFamily="18" charset="-127"/>
                      <a:ea typeface="한컴 윤고딕 250" panose="02020603020101020101" pitchFamily="18" charset="-127"/>
                    </a:rPr>
                    <a:t>타고</a:t>
                  </a:r>
                  <a:endParaRPr lang="en-US" altLang="ko-KR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FEBBE5-D954-4C9A-B959-C0EBEB6062BD}"/>
              </a:ext>
            </a:extLst>
          </p:cNvPr>
          <p:cNvGrpSpPr/>
          <p:nvPr/>
        </p:nvGrpSpPr>
        <p:grpSpPr>
          <a:xfrm>
            <a:off x="6728043" y="2292995"/>
            <a:ext cx="3072026" cy="3066557"/>
            <a:chOff x="5100374" y="1710396"/>
            <a:chExt cx="3072026" cy="306655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1278CF-9056-4EA0-B9B9-E01D6E9ECD58}"/>
                </a:ext>
              </a:extLst>
            </p:cNvPr>
            <p:cNvSpPr txBox="1"/>
            <p:nvPr/>
          </p:nvSpPr>
          <p:spPr>
            <a:xfrm>
              <a:off x="5107932" y="4434230"/>
              <a:ext cx="3056910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Fine-tuning </a:t>
              </a:r>
              <a:r>
                <a:rPr lang="ko-KR" altLang="en-US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한다</a:t>
              </a: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4585F934-DE49-4265-A9FF-2A446CDC3069}"/>
                </a:ext>
              </a:extLst>
            </p:cNvPr>
            <p:cNvGrpSpPr/>
            <p:nvPr/>
          </p:nvGrpSpPr>
          <p:grpSpPr>
            <a:xfrm>
              <a:off x="5100374" y="2417907"/>
              <a:ext cx="3072026" cy="1651534"/>
              <a:chOff x="5388406" y="2490128"/>
              <a:chExt cx="3072026" cy="1651534"/>
            </a:xfrm>
          </p:grpSpPr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CA6D1C7-4E4E-435B-9D27-6D00BA2E9633}"/>
                  </a:ext>
                </a:extLst>
              </p:cNvPr>
              <p:cNvCxnSpPr>
                <a:cxnSpLocks/>
                <a:stCxn id="96" idx="0"/>
                <a:endCxn id="90" idx="2"/>
              </p:cNvCxnSpPr>
              <p:nvPr/>
            </p:nvCxnSpPr>
            <p:spPr>
              <a:xfrm flipV="1">
                <a:off x="5824054" y="3457996"/>
                <a:ext cx="1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8C8E2AE7-9183-4111-9C77-5806E5F9A788}"/>
                  </a:ext>
                </a:extLst>
              </p:cNvPr>
              <p:cNvCxnSpPr>
                <a:cxnSpLocks/>
                <a:stCxn id="97" idx="0"/>
                <a:endCxn id="91" idx="2"/>
              </p:cNvCxnSpPr>
              <p:nvPr/>
            </p:nvCxnSpPr>
            <p:spPr>
              <a:xfrm flipH="1" flipV="1">
                <a:off x="6944664" y="3457996"/>
                <a:ext cx="1362" cy="3860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43CF4AA-4749-4936-971B-A1B0D07CCD04}"/>
                  </a:ext>
                </a:extLst>
              </p:cNvPr>
              <p:cNvSpPr/>
              <p:nvPr/>
            </p:nvSpPr>
            <p:spPr>
              <a:xfrm>
                <a:off x="5388406" y="3138313"/>
                <a:ext cx="871297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Transformer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5B8F8FA-C55D-44F6-B481-5108A9047766}"/>
                  </a:ext>
                </a:extLst>
              </p:cNvPr>
              <p:cNvSpPr/>
              <p:nvPr/>
            </p:nvSpPr>
            <p:spPr>
              <a:xfrm>
                <a:off x="6509015" y="3138313"/>
                <a:ext cx="871297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Transformer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EB5D6E-02F8-4215-BA2A-2E0A1ABE187D}"/>
                  </a:ext>
                </a:extLst>
              </p:cNvPr>
              <p:cNvSpPr/>
              <p:nvPr/>
            </p:nvSpPr>
            <p:spPr>
              <a:xfrm>
                <a:off x="7589135" y="3138313"/>
                <a:ext cx="871297" cy="319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Transformer</a:t>
                </a:r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84521E7F-5E9E-4D59-8ACA-2C97A4BCE9F1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7380312" y="3298155"/>
                <a:ext cx="208823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3685ED66-331A-4C7A-8CFB-68F34DB99370}"/>
                  </a:ext>
                </a:extLst>
              </p:cNvPr>
              <p:cNvCxnSpPr>
                <a:cxnSpLocks/>
                <a:stCxn id="90" idx="3"/>
                <a:endCxn id="91" idx="1"/>
              </p:cNvCxnSpPr>
              <p:nvPr/>
            </p:nvCxnSpPr>
            <p:spPr>
              <a:xfrm>
                <a:off x="6259703" y="3298155"/>
                <a:ext cx="2493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1464860F-E5C4-418F-B7DF-9D07904143E7}"/>
                  </a:ext>
                </a:extLst>
              </p:cNvPr>
              <p:cNvCxnSpPr>
                <a:cxnSpLocks/>
                <a:endCxn id="92" idx="2"/>
              </p:cNvCxnSpPr>
              <p:nvPr/>
            </p:nvCxnSpPr>
            <p:spPr>
              <a:xfrm flipV="1">
                <a:off x="8024783" y="3457996"/>
                <a:ext cx="1" cy="35759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AA44FD-DAE5-4919-B93A-A5068B382915}"/>
                  </a:ext>
                </a:extLst>
              </p:cNvPr>
              <p:cNvSpPr txBox="1"/>
              <p:nvPr/>
            </p:nvSpPr>
            <p:spPr>
              <a:xfrm>
                <a:off x="5566664" y="3844016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매우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7BA6D84-4482-430B-91F2-CA8BAE174B07}"/>
                  </a:ext>
                </a:extLst>
              </p:cNvPr>
              <p:cNvSpPr txBox="1"/>
              <p:nvPr/>
            </p:nvSpPr>
            <p:spPr>
              <a:xfrm>
                <a:off x="6637311" y="3844016"/>
                <a:ext cx="617429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재미있는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B53F0C-B175-4BA3-AA65-86F06ACF8125}"/>
                  </a:ext>
                </a:extLst>
              </p:cNvPr>
              <p:cNvSpPr txBox="1"/>
              <p:nvPr/>
            </p:nvSpPr>
            <p:spPr>
              <a:xfrm>
                <a:off x="7767393" y="3844016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영화다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D7C856-6E6E-4FD1-95F4-5A9F4610250A}"/>
                  </a:ext>
                </a:extLst>
              </p:cNvPr>
              <p:cNvSpPr txBox="1"/>
              <p:nvPr/>
            </p:nvSpPr>
            <p:spPr>
              <a:xfrm>
                <a:off x="7767393" y="2490128"/>
                <a:ext cx="514780" cy="29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 panose="02020603020101020101" pitchFamily="18" charset="-127"/>
                    <a:ea typeface="한컴 윤고딕 250" panose="02020603020101020101" pitchFamily="18" charset="-127"/>
                  </a:rPr>
                  <a:t>긍정</a:t>
                </a: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endParaRPr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1FAE988-759C-471C-9F00-22294E9257E4}"/>
                  </a:ext>
                </a:extLst>
              </p:cNvPr>
              <p:cNvCxnSpPr>
                <a:cxnSpLocks/>
                <a:stCxn id="92" idx="0"/>
                <a:endCxn id="99" idx="2"/>
              </p:cNvCxnSpPr>
              <p:nvPr/>
            </p:nvCxnSpPr>
            <p:spPr>
              <a:xfrm flipH="1" flipV="1">
                <a:off x="8024783" y="2787774"/>
                <a:ext cx="1" cy="3505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689AB9-C829-4A14-A742-FB2839B93D28}"/>
                </a:ext>
              </a:extLst>
            </p:cNvPr>
            <p:cNvSpPr txBox="1"/>
            <p:nvPr/>
          </p:nvSpPr>
          <p:spPr>
            <a:xfrm>
              <a:off x="5239198" y="1710396"/>
              <a:ext cx="2794379" cy="34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Fine-tune on Classification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37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B85A8B-77D5-4BFA-88F7-2DBB42A0038A}"/>
              </a:ext>
            </a:extLst>
          </p:cNvPr>
          <p:cNvSpPr txBox="1"/>
          <p:nvPr/>
        </p:nvSpPr>
        <p:spPr>
          <a:xfrm>
            <a:off x="2969018" y="2146863"/>
            <a:ext cx="6253962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Model(LM)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좌측에서 우측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우측에서 좌측 방향으로 단방향 학습을 진행했다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Solution :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Bidirectional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학습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진행하자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ì¬ì§ ì¤ëªì´ ììµëë¤.">
            <a:extLst>
              <a:ext uri="{FF2B5EF4-FFF2-40B4-BE49-F238E27FC236}">
                <a16:creationId xmlns:a16="http://schemas.microsoft.com/office/drawing/2014/main" id="{61E555BD-9D0D-4699-9A23-EEFC9AA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87" y="3873925"/>
            <a:ext cx="7557025" cy="22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876184" y="2806384"/>
            <a:ext cx="2439632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사용할까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설명해보세요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 Embedding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0451EF-AD32-44AA-8356-AED881CF043E}"/>
              </a:ext>
            </a:extLst>
          </p:cNvPr>
          <p:cNvSpPr txBox="1"/>
          <p:nvPr/>
        </p:nvSpPr>
        <p:spPr>
          <a:xfrm>
            <a:off x="4687537" y="3286078"/>
            <a:ext cx="2816925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 Embedding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왜 생겼을까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0451EF-AD32-44AA-8356-AED881CF043E}"/>
              </a:ext>
            </a:extLst>
          </p:cNvPr>
          <p:cNvSpPr txBox="1"/>
          <p:nvPr/>
        </p:nvSpPr>
        <p:spPr>
          <a:xfrm>
            <a:off x="5215451" y="3263587"/>
            <a:ext cx="176109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Bag of Words ( BoW )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94081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One-hot Encoding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4219850" y="5401882"/>
            <a:ext cx="3752300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One-hot Encoding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단어를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표현하는 방법을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one-hot encodingì ëí ì´ë¯¸ì§ ê²ìê²°ê³¼">
            <a:extLst>
              <a:ext uri="{FF2B5EF4-FFF2-40B4-BE49-F238E27FC236}">
                <a16:creationId xmlns:a16="http://schemas.microsoft.com/office/drawing/2014/main" id="{2CD90343-7A93-44DB-BE7F-60842D8A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87" y="1859826"/>
            <a:ext cx="5836227" cy="32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461AB-FE64-4BB9-9008-2C393B375F89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3"/>
              </a:rPr>
              <a:t>https://medium.com/@athif.shaffy/one-hot-encoding-of-text-b69124bef0a7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2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based Model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Bag of Words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2502749" y="5401882"/>
            <a:ext cx="718650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Bag of Words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단어들의 순서는 전혀 고려하지 않고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단어들의 출현 빈도에만 집중하는 텍스트 데이터의 수치화 표현 방법이다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461AB-FE64-4BB9-9008-2C393B375F89}"/>
              </a:ext>
            </a:extLst>
          </p:cNvPr>
          <p:cNvSpPr txBox="1"/>
          <p:nvPr/>
        </p:nvSpPr>
        <p:spPr>
          <a:xfrm>
            <a:off x="0" y="6642556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https://zhuanlan.zhihu.com/p/53302305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0" name="Picture 12" descr="ê´ë ¨ ì´ë¯¸ì§">
            <a:extLst>
              <a:ext uri="{FF2B5EF4-FFF2-40B4-BE49-F238E27FC236}">
                <a16:creationId xmlns:a16="http://schemas.microsoft.com/office/drawing/2014/main" id="{8A42E3DB-9BEB-4BC5-9917-41D46E6C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2128838"/>
            <a:ext cx="5715001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523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689</Words>
  <Application>Microsoft Office PowerPoint</Application>
  <PresentationFormat>와이드스크린</PresentationFormat>
  <Paragraphs>193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한컴 윤고딕 250</vt:lpstr>
      <vt:lpstr>나눔스퀘어 ExtraBold</vt:lpstr>
      <vt:lpstr>나눔스퀘어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124</cp:revision>
  <dcterms:created xsi:type="dcterms:W3CDTF">2017-05-29T09:12:16Z</dcterms:created>
  <dcterms:modified xsi:type="dcterms:W3CDTF">2019-08-30T02:14:42Z</dcterms:modified>
</cp:coreProperties>
</file>