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26"/>
  </p:notesMasterIdLst>
  <p:sldIdLst>
    <p:sldId id="257" r:id="rId2"/>
    <p:sldId id="260" r:id="rId3"/>
    <p:sldId id="261" r:id="rId4"/>
    <p:sldId id="290" r:id="rId5"/>
    <p:sldId id="263" r:id="rId6"/>
    <p:sldId id="32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280" r:id="rId17"/>
    <p:sldId id="346" r:id="rId18"/>
    <p:sldId id="300" r:id="rId19"/>
    <p:sldId id="328" r:id="rId20"/>
    <p:sldId id="347" r:id="rId21"/>
    <p:sldId id="348" r:id="rId22"/>
    <p:sldId id="267" r:id="rId23"/>
    <p:sldId id="334" r:id="rId24"/>
    <p:sldId id="269" r:id="rId25"/>
  </p:sldIdLst>
  <p:sldSz cx="12192000" cy="6858000"/>
  <p:notesSz cx="6858000" cy="9144000"/>
  <p:embeddedFontLst>
    <p:embeddedFont>
      <p:font typeface="나눔스퀘어 Bold" panose="020B0600000101010101" pitchFamily="50" charset="-127"/>
      <p:bold r:id="rId27"/>
    </p:embeddedFont>
    <p:embeddedFont>
      <p:font typeface="나눔스퀘어 Extra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한컴 윤고딕 250" panose="02020603020101020101" pitchFamily="18" charset="-127"/>
      <p:regular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8DBABD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66A040-F9A9-4100-AED4-2C5654CF84C7}"/>
              </a:ext>
            </a:extLst>
          </p:cNvPr>
          <p:cNvSpPr txBox="1"/>
          <p:nvPr/>
        </p:nvSpPr>
        <p:spPr>
          <a:xfrm>
            <a:off x="2740768" y="2811005"/>
            <a:ext cx="67104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the Deep Learning?</a:t>
            </a:r>
            <a:endParaRPr lang="ko-KR" altLang="en-US" sz="44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48272D-F601-496E-B394-DC83B52886B7}"/>
              </a:ext>
            </a:extLst>
          </p:cNvPr>
          <p:cNvSpPr/>
          <p:nvPr/>
        </p:nvSpPr>
        <p:spPr>
          <a:xfrm>
            <a:off x="5633013" y="3655801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Produced by Lee.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장점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3592119" y="2975904"/>
            <a:ext cx="5007763" cy="2258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데이터의 형태와 특성이 유지된다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 레이어의 데이터 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형태가  유지한다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자체를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데이터 형태로 받아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Convolutional  Layer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거쳐 학습을 진행한다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파라미터가 적다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다르게  필터를  공유 파라미터로 사용하기 때문에 학습 파라미터가 적다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82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layer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4136183" y="5223452"/>
            <a:ext cx="3919635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합성곱 계층은 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Mask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필터를 이용하여 합성곱 연산을 실시한다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합성곱 연산을 하면 주위 지역 정보의 특성까지 반영되어진다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</p:txBody>
      </p:sp>
      <p:pic>
        <p:nvPicPr>
          <p:cNvPr id="11" name="Picture 2" descr="ê´ë ¨ ì´ë¯¸ì§">
            <a:extLst>
              <a:ext uri="{FF2B5EF4-FFF2-40B4-BE49-F238E27FC236}">
                <a16:creationId xmlns:a16="http://schemas.microsoft.com/office/drawing/2014/main" id="{EEFF11BB-A573-42EB-9A78-9AC39316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73" y="2246800"/>
            <a:ext cx="3334255" cy="243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37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layer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4079202" y="5907119"/>
            <a:ext cx="4033596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데이터 로 구성되어 있다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 Weight x Height x Color )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위와 같이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차원으로 형상을 유지하며 학습이 가능하다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6A7969-DB64-42EB-99E2-8BA41C7E8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653" y="1634516"/>
            <a:ext cx="4706695" cy="42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Stride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4785650" y="5642199"/>
            <a:ext cx="2620701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Stride :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필터를 적용하는 간격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 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Stride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이면 필터의 간격이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3" name="Picture 2" descr="convolutional neural network strideì ëí ì´ë¯¸ì§ ê²ìê²°ê³¼">
            <a:extLst>
              <a:ext uri="{FF2B5EF4-FFF2-40B4-BE49-F238E27FC236}">
                <a16:creationId xmlns:a16="http://schemas.microsoft.com/office/drawing/2014/main" id="{88CCEF7C-1BFD-4E68-94E9-B4E616CC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67" y="2091322"/>
            <a:ext cx="7606666" cy="32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37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Padding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2942605" y="5589945"/>
            <a:ext cx="6306791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Padding :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합성곱 연산을 적용하기 전 데이터 주변의 특정 값으로 채운다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왜냐하면 필터를 적용하면 필터 적용 전보다 크기가 작아지게 되기 때문에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Padding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적용해 크기를 보정해준다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12" name="Picture 6" descr="convolutional neural network paddingì ëí ì´ë¯¸ì§ ê²ìê²°ê³¼">
            <a:extLst>
              <a:ext uri="{FF2B5EF4-FFF2-40B4-BE49-F238E27FC236}">
                <a16:creationId xmlns:a16="http://schemas.microsoft.com/office/drawing/2014/main" id="{8116607A-A824-4BCF-B663-EB2D80F53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202626"/>
            <a:ext cx="6343651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81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Pooling layer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2448372" y="5642199"/>
            <a:ext cx="7295257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강조하는 용도로 사용된다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입력데이터의 변화에 민감하게 반응하지 않는다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  Layer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그 특징이 포함되어 있는지를 판단하기 위해 주위를 뭉뚱그려서 보겠다는 의미가 강하다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 Noise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제거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)</a:t>
            </a:r>
          </a:p>
        </p:txBody>
      </p:sp>
      <p:pic>
        <p:nvPicPr>
          <p:cNvPr id="13" name="Picture 2" descr="Pooling ìì : Max Pooling, Average Pooling">
            <a:extLst>
              <a:ext uri="{FF2B5EF4-FFF2-40B4-BE49-F238E27FC236}">
                <a16:creationId xmlns:a16="http://schemas.microsoft.com/office/drawing/2014/main" id="{38A289A7-6C82-4D85-ADF2-55A58985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97" y="2159244"/>
            <a:ext cx="4688407" cy="283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77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CNN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3944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Research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Paper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48DAB8-4009-4D46-B0EA-AF4F0E19D39D}"/>
              </a:ext>
            </a:extLst>
          </p:cNvPr>
          <p:cNvSpPr txBox="1"/>
          <p:nvPr/>
        </p:nvSpPr>
        <p:spPr>
          <a:xfrm>
            <a:off x="3920813" y="3257198"/>
            <a:ext cx="4350375" cy="7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Yoon Kim “Convolutional Neural Networks for Sentence Classification ”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https://www.aclweb.org/anthology/D14-1181</a:t>
            </a:r>
          </a:p>
        </p:txBody>
      </p:sp>
    </p:spTree>
    <p:extLst>
      <p:ext uri="{BB962C8B-B14F-4D97-AF65-F5344CB8AC3E}">
        <p14:creationId xmlns:p14="http://schemas.microsoft.com/office/powerpoint/2010/main" val="96221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Architecture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text cnn classificationì ëí ì´ë¯¸ì§ ê²ìê²°ê³¼">
            <a:extLst>
              <a:ext uri="{FF2B5EF4-FFF2-40B4-BE49-F238E27FC236}">
                <a16:creationId xmlns:a16="http://schemas.microsoft.com/office/drawing/2014/main" id="{E13933DF-381D-4E03-9B81-3A7BA0B9C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847" y="1785017"/>
            <a:ext cx="5110306" cy="467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805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the mean?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48DAB8-4009-4D46-B0EA-AF4F0E19D39D}"/>
              </a:ext>
            </a:extLst>
          </p:cNvPr>
          <p:cNvSpPr txBox="1"/>
          <p:nvPr/>
        </p:nvSpPr>
        <p:spPr>
          <a:xfrm>
            <a:off x="4701905" y="2937278"/>
            <a:ext cx="2788191" cy="188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단어는 어떤것인가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문장은 어떤것인가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적용할 때 장점은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순환신경망의 차이는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N-gram?</a:t>
            </a:r>
          </a:p>
        </p:txBody>
      </p:sp>
    </p:spTree>
    <p:extLst>
      <p:ext uri="{BB962C8B-B14F-4D97-AF65-F5344CB8AC3E}">
        <p14:creationId xmlns:p14="http://schemas.microsoft.com/office/powerpoint/2010/main" val="51501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20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</a:t>
            </a:r>
            <a:endParaRPr lang="ko-KR" altLang="en-US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CNN</a:t>
            </a:r>
            <a:endParaRPr lang="ko-KR" altLang="en-US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14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Explain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B2DC493-3C70-4EC1-A491-367ADE67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9" y="1627272"/>
            <a:ext cx="4762500" cy="49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0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283603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 CNN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370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What is the mean?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6CB6FA-2AAB-4979-A22C-3D0DF6AA814E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5D9B33E-758F-4D01-997B-ABF7C11A7B2F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E335505-AD11-437E-B6AF-B25420078BAE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D402997-175E-44C1-923E-6FED34D877D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48DAB8-4009-4D46-B0EA-AF4F0E19D39D}"/>
              </a:ext>
            </a:extLst>
          </p:cNvPr>
          <p:cNvSpPr txBox="1"/>
          <p:nvPr/>
        </p:nvSpPr>
        <p:spPr>
          <a:xfrm>
            <a:off x="4701905" y="3128868"/>
            <a:ext cx="3707150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Conv1d_1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parameter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개수는 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115328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인가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 pooling layer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111, 128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형태를 가진것이지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Flatten_1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42368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인가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30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Exercise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1026522" y="989148"/>
            <a:ext cx="4002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Exercise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790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Quora  Insurance Detection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48FEAA-2F61-4476-BC12-D714309AEEE4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2B42FE-3DA7-4C75-9BF8-A89C2DB8E2E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5EBB07B-7E65-43F9-8D1A-5F7A345B63EB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37B726-A515-4F67-90E6-D9501BDE392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331798B-A31D-448F-94EA-AE22677BB6E4}"/>
              </a:ext>
            </a:extLst>
          </p:cNvPr>
          <p:cNvSpPr txBox="1"/>
          <p:nvPr/>
        </p:nvSpPr>
        <p:spPr>
          <a:xfrm>
            <a:off x="4626983" y="3234902"/>
            <a:ext cx="2938035" cy="115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Quora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부적절한 질문 찾기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사용해서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Classification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성능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90%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이상까지 끌어올려보기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9403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By Lee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88238" y="437393"/>
            <a:ext cx="459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Review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95301-37C5-4E49-8CBB-7A77E2A5F0AF}"/>
              </a:ext>
            </a:extLst>
          </p:cNvPr>
          <p:cNvSpPr txBox="1"/>
          <p:nvPr/>
        </p:nvSpPr>
        <p:spPr>
          <a:xfrm>
            <a:off x="1069802" y="1006929"/>
            <a:ext cx="21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10FCA-4542-47A6-A47B-9D00764690D3}"/>
              </a:ext>
            </a:extLst>
          </p:cNvPr>
          <p:cNvSpPr txBox="1"/>
          <p:nvPr/>
        </p:nvSpPr>
        <p:spPr>
          <a:xfrm>
            <a:off x="3641194" y="3062758"/>
            <a:ext cx="4909613" cy="151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Activate function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sigmoid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binary classification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sigmoid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뭐가 다를까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Back Propagation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설명해보세요</a:t>
            </a: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size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 무엇일까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문장을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vector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변경하면 어떻게 되는가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2C3546-A43D-4196-9C52-4A82C2D48A8F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45A8547-0007-44C4-B850-23668FD43EEA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4FCF3C-0F39-4A67-9479-43EA3861CB69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2B4E5E-29F2-4CDA-B089-D2E07A2CF659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0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Convolutional Neural Net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 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정의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onvolutional neural networkì ëí ì´ë¯¸ì§ ê²ìê²°ê³¼">
            <a:extLst>
              <a:ext uri="{FF2B5EF4-FFF2-40B4-BE49-F238E27FC236}">
                <a16:creationId xmlns:a16="http://schemas.microsoft.com/office/drawing/2014/main" id="{A2704B4E-C65C-4CBB-82E8-C8581DB5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89466"/>
            <a:ext cx="9144001" cy="3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53A43E-CCF0-44AD-A116-FDD03FE24991}"/>
              </a:ext>
            </a:extLst>
          </p:cNvPr>
          <p:cNvSpPr txBox="1"/>
          <p:nvPr/>
        </p:nvSpPr>
        <p:spPr>
          <a:xfrm>
            <a:off x="2397109" y="5758963"/>
            <a:ext cx="7397782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여러 개의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Convolutional Layer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 Layer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,Fully Connected Layer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들로 구성된 신경망을 의미한다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2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구조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53A43E-CCF0-44AD-A116-FDD03FE24991}"/>
              </a:ext>
            </a:extLst>
          </p:cNvPr>
          <p:cNvSpPr txBox="1"/>
          <p:nvPr/>
        </p:nvSpPr>
        <p:spPr>
          <a:xfrm>
            <a:off x="2397109" y="5212034"/>
            <a:ext cx="7397782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기존의 신경망의 구조는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Affine (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완전 연결 신경망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Activate function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이용해 구성한다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EA1EB6-6354-4B38-A2C7-9F597589D000}"/>
              </a:ext>
            </a:extLst>
          </p:cNvPr>
          <p:cNvGrpSpPr/>
          <p:nvPr/>
        </p:nvGrpSpPr>
        <p:grpSpPr>
          <a:xfrm>
            <a:off x="590323" y="2648417"/>
            <a:ext cx="11011354" cy="1561167"/>
            <a:chOff x="211854" y="2269636"/>
            <a:chExt cx="7520904" cy="129022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711D32E-9AE2-4BF0-B90C-F0FB533233E4}"/>
                </a:ext>
              </a:extLst>
            </p:cNvPr>
            <p:cNvGrpSpPr/>
            <p:nvPr/>
          </p:nvGrpSpPr>
          <p:grpSpPr>
            <a:xfrm>
              <a:off x="1816650" y="2269636"/>
              <a:ext cx="5916108" cy="1290221"/>
              <a:chOff x="1816650" y="2269636"/>
              <a:chExt cx="5916108" cy="1290221"/>
            </a:xfrm>
          </p:grpSpPr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E33D7A7-73C8-47CB-B9D6-834EBEAD3C71}"/>
                  </a:ext>
                </a:extLst>
              </p:cNvPr>
              <p:cNvCxnSpPr>
                <a:cxnSpLocks/>
                <a:stCxn id="40" idx="3"/>
                <a:endCxn id="44" idx="1"/>
              </p:cNvCxnSpPr>
              <p:nvPr/>
            </p:nvCxnSpPr>
            <p:spPr>
              <a:xfrm>
                <a:off x="2996208" y="2914747"/>
                <a:ext cx="39929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12E11C7-1009-4A8F-979F-41666472CE83}"/>
                  </a:ext>
                </a:extLst>
              </p:cNvPr>
              <p:cNvGrpSpPr/>
              <p:nvPr/>
            </p:nvGrpSpPr>
            <p:grpSpPr>
              <a:xfrm>
                <a:off x="3395500" y="2269636"/>
                <a:ext cx="1179558" cy="1290221"/>
                <a:chOff x="1664250" y="2122213"/>
                <a:chExt cx="1179558" cy="1290221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338FA9D-DA38-4F4E-A79C-D04F6E7473B4}"/>
                    </a:ext>
                  </a:extLst>
                </p:cNvPr>
                <p:cNvSpPr/>
                <p:nvPr/>
              </p:nvSpPr>
              <p:spPr>
                <a:xfrm>
                  <a:off x="1721196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Affine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1E03E302-F5FE-45A0-8364-D71CFFAFA56B}"/>
                    </a:ext>
                  </a:extLst>
                </p:cNvPr>
                <p:cNvCxnSpPr>
                  <a:cxnSpLocks/>
                  <a:stCxn id="41" idx="3"/>
                  <a:endCxn id="43" idx="1"/>
                </p:cNvCxnSpPr>
                <p:nvPr/>
              </p:nvCxnSpPr>
              <p:spPr>
                <a:xfrm>
                  <a:off x="2176577" y="2767371"/>
                  <a:ext cx="169662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AB7A18C-DB8B-4C0B-99D1-BE844F9B6695}"/>
                    </a:ext>
                  </a:extLst>
                </p:cNvPr>
                <p:cNvSpPr/>
                <p:nvPr/>
              </p:nvSpPr>
              <p:spPr>
                <a:xfrm>
                  <a:off x="2346239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ReLU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54B07B38-6D5E-450E-BE51-4C67E129E5F5}"/>
                    </a:ext>
                  </a:extLst>
                </p:cNvPr>
                <p:cNvSpPr/>
                <p:nvPr/>
              </p:nvSpPr>
              <p:spPr>
                <a:xfrm>
                  <a:off x="1664250" y="2122213"/>
                  <a:ext cx="1179558" cy="129022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1A93713-EBE8-454A-8052-4DBC54446C4B}"/>
                  </a:ext>
                </a:extLst>
              </p:cNvPr>
              <p:cNvGrpSpPr/>
              <p:nvPr/>
            </p:nvGrpSpPr>
            <p:grpSpPr>
              <a:xfrm>
                <a:off x="1816650" y="2269636"/>
                <a:ext cx="1179558" cy="1290221"/>
                <a:chOff x="1664250" y="2122213"/>
                <a:chExt cx="1179558" cy="1290221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1E445CA7-2D5A-42D0-91EA-6711303AA7CF}"/>
                    </a:ext>
                  </a:extLst>
                </p:cNvPr>
                <p:cNvSpPr/>
                <p:nvPr/>
              </p:nvSpPr>
              <p:spPr>
                <a:xfrm>
                  <a:off x="1721196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Affine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4EB829F2-9EE2-4927-B0DC-8662B301B1FE}"/>
                    </a:ext>
                  </a:extLst>
                </p:cNvPr>
                <p:cNvCxnSpPr>
                  <a:cxnSpLocks/>
                  <a:stCxn id="37" idx="3"/>
                  <a:endCxn id="39" idx="1"/>
                </p:cNvCxnSpPr>
                <p:nvPr/>
              </p:nvCxnSpPr>
              <p:spPr>
                <a:xfrm>
                  <a:off x="2176577" y="2767371"/>
                  <a:ext cx="169662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42040D8C-CCF4-4FFC-8D3F-801552575611}"/>
                    </a:ext>
                  </a:extLst>
                </p:cNvPr>
                <p:cNvSpPr/>
                <p:nvPr/>
              </p:nvSpPr>
              <p:spPr>
                <a:xfrm>
                  <a:off x="2346239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ReLU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09CEB8C-6C96-49A1-9612-DD9D2A919364}"/>
                    </a:ext>
                  </a:extLst>
                </p:cNvPr>
                <p:cNvSpPr/>
                <p:nvPr/>
              </p:nvSpPr>
              <p:spPr>
                <a:xfrm>
                  <a:off x="1664250" y="2122213"/>
                  <a:ext cx="1179558" cy="129022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C26F130F-7982-44A0-A64B-3A7A68CC5D8D}"/>
                  </a:ext>
                </a:extLst>
              </p:cNvPr>
              <p:cNvGrpSpPr/>
              <p:nvPr/>
            </p:nvGrpSpPr>
            <p:grpSpPr>
              <a:xfrm>
                <a:off x="4974350" y="2269636"/>
                <a:ext cx="1179558" cy="1290221"/>
                <a:chOff x="1664250" y="2122213"/>
                <a:chExt cx="1179558" cy="1290221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AF1E89F2-EB9C-497A-9810-6E4AFB3F8895}"/>
                    </a:ext>
                  </a:extLst>
                </p:cNvPr>
                <p:cNvSpPr/>
                <p:nvPr/>
              </p:nvSpPr>
              <p:spPr>
                <a:xfrm>
                  <a:off x="1721196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Affine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B19C998F-AFB0-4A5E-9213-13A2D53999C0}"/>
                    </a:ext>
                  </a:extLst>
                </p:cNvPr>
                <p:cNvCxnSpPr>
                  <a:cxnSpLocks/>
                  <a:stCxn id="33" idx="3"/>
                  <a:endCxn id="35" idx="1"/>
                </p:cNvCxnSpPr>
                <p:nvPr/>
              </p:nvCxnSpPr>
              <p:spPr>
                <a:xfrm>
                  <a:off x="2176577" y="2767371"/>
                  <a:ext cx="169662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4E152BA-1DC0-458A-A757-8D08EA8AE2F6}"/>
                    </a:ext>
                  </a:extLst>
                </p:cNvPr>
                <p:cNvSpPr/>
                <p:nvPr/>
              </p:nvSpPr>
              <p:spPr>
                <a:xfrm>
                  <a:off x="2346239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ReLU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3F1CB42-4051-4C27-A9C0-9A3C395F1AA7}"/>
                    </a:ext>
                  </a:extLst>
                </p:cNvPr>
                <p:cNvSpPr/>
                <p:nvPr/>
              </p:nvSpPr>
              <p:spPr>
                <a:xfrm>
                  <a:off x="1664250" y="2122213"/>
                  <a:ext cx="1179558" cy="129022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EF38004D-582E-45BC-870A-9233299AA4C6}"/>
                  </a:ext>
                </a:extLst>
              </p:cNvPr>
              <p:cNvGrpSpPr/>
              <p:nvPr/>
            </p:nvGrpSpPr>
            <p:grpSpPr>
              <a:xfrm>
                <a:off x="6553200" y="2269636"/>
                <a:ext cx="1179558" cy="1290221"/>
                <a:chOff x="1664250" y="2122213"/>
                <a:chExt cx="1179558" cy="1290221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0CEE932D-6E97-4CA2-B2C6-9EA58DB1DA45}"/>
                    </a:ext>
                  </a:extLst>
                </p:cNvPr>
                <p:cNvSpPr/>
                <p:nvPr/>
              </p:nvSpPr>
              <p:spPr>
                <a:xfrm>
                  <a:off x="1721196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Affine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6BE1DAE5-340E-41AE-AA2E-65531F522106}"/>
                    </a:ext>
                  </a:extLst>
                </p:cNvPr>
                <p:cNvCxnSpPr>
                  <a:cxnSpLocks/>
                  <a:stCxn id="29" idx="3"/>
                  <a:endCxn id="31" idx="1"/>
                </p:cNvCxnSpPr>
                <p:nvPr/>
              </p:nvCxnSpPr>
              <p:spPr>
                <a:xfrm>
                  <a:off x="2176577" y="2767371"/>
                  <a:ext cx="169662" cy="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ADED6B1-CD0D-4A72-B36D-096406580FBE}"/>
                    </a:ext>
                  </a:extLst>
                </p:cNvPr>
                <p:cNvSpPr/>
                <p:nvPr/>
              </p:nvSpPr>
              <p:spPr>
                <a:xfrm>
                  <a:off x="2346239" y="2186686"/>
                  <a:ext cx="455381" cy="1161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spc="-100">
                      <a:ln>
                        <a:solidFill>
                          <a:schemeClr val="bg1">
                            <a:lumMod val="8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 윤고딕 250"/>
                      <a:ea typeface="Yoon 윤고딕 540_TT" panose="02090603020101020101" pitchFamily="18" charset="-127"/>
                    </a:rPr>
                    <a:t>ReLU</a:t>
                  </a:r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6C4335A-8744-4CB4-8B70-0FD546ED61F9}"/>
                    </a:ext>
                  </a:extLst>
                </p:cNvPr>
                <p:cNvSpPr/>
                <p:nvPr/>
              </p:nvSpPr>
              <p:spPr>
                <a:xfrm>
                  <a:off x="1664250" y="2122213"/>
                  <a:ext cx="1179558" cy="1290221"/>
                </a:xfrm>
                <a:prstGeom prst="rect">
                  <a:avLst/>
                </a:prstGeom>
                <a:noFill/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endParaRPr>
                </a:p>
              </p:txBody>
            </p:sp>
          </p:grp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BE8B849B-57F2-401B-9C09-41721A0841BE}"/>
                  </a:ext>
                </a:extLst>
              </p:cNvPr>
              <p:cNvCxnSpPr>
                <a:cxnSpLocks/>
                <a:stCxn id="44" idx="3"/>
                <a:endCxn id="36" idx="1"/>
              </p:cNvCxnSpPr>
              <p:nvPr/>
            </p:nvCxnSpPr>
            <p:spPr>
              <a:xfrm>
                <a:off x="4575058" y="2914747"/>
                <a:ext cx="39929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0768EAD-2F90-481D-B550-0AC1780A883D}"/>
                  </a:ext>
                </a:extLst>
              </p:cNvPr>
              <p:cNvCxnSpPr>
                <a:cxnSpLocks/>
                <a:stCxn id="36" idx="3"/>
                <a:endCxn id="32" idx="1"/>
              </p:cNvCxnSpPr>
              <p:nvPr/>
            </p:nvCxnSpPr>
            <p:spPr>
              <a:xfrm>
                <a:off x="6153908" y="2914747"/>
                <a:ext cx="39929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2" descr="ê°ìì§ ì´ë¯¸ì§ì ëí ì´ë¯¸ì§ ê²ìê²°ê³¼">
              <a:extLst>
                <a:ext uri="{FF2B5EF4-FFF2-40B4-BE49-F238E27FC236}">
                  <a16:creationId xmlns:a16="http://schemas.microsoft.com/office/drawing/2014/main" id="{857E29E1-AEB5-4F6B-BE4C-E31012FD6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54" y="2293958"/>
              <a:ext cx="1241576" cy="1241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F3FF690-5480-4837-A54C-341181FF182B}"/>
                </a:ext>
              </a:extLst>
            </p:cNvPr>
            <p:cNvCxnSpPr>
              <a:cxnSpLocks/>
              <a:stCxn id="16" idx="3"/>
              <a:endCxn id="40" idx="1"/>
            </p:cNvCxnSpPr>
            <p:nvPr/>
          </p:nvCxnSpPr>
          <p:spPr>
            <a:xfrm>
              <a:off x="1453430" y="2914746"/>
              <a:ext cx="36322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73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신경망 문제점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DD77A0-7C16-4DB7-BC82-8F8A5BB4FB08}"/>
              </a:ext>
            </a:extLst>
          </p:cNvPr>
          <p:cNvSpPr txBox="1"/>
          <p:nvPr/>
        </p:nvSpPr>
        <p:spPr>
          <a:xfrm>
            <a:off x="2609210" y="2667889"/>
            <a:ext cx="6973580" cy="262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데이터의 형태와 특성이 제거된다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예를 들어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 x 28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이미지를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넣는다고 하면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[ 1, 784 ]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같은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데이터로 변환 후에 신경망에 넣게 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이미지 데이터는 각 요소의 위치에 따른 특성을 가지고 있는데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차원 데이터로 변환하면 그 특성을 잃어버리게 된다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endParaRPr lang="en-US" altLang="ko-KR" sz="1200" spc="-10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 파라미터가 많아진다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FCNN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특성상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Bias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개수가 많이 필요하다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b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 x 28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784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입력을 가지게 되고 은닉층의 노드가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층은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개라고 가정했을 때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117600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개가 필요하다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65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9713F1-EFA3-4E39-84E5-8C1322B4CD7F}"/>
              </a:ext>
            </a:extLst>
          </p:cNvPr>
          <p:cNvCxnSpPr>
            <a:cxnSpLocks/>
          </p:cNvCxnSpPr>
          <p:nvPr/>
        </p:nvCxnSpPr>
        <p:spPr>
          <a:xfrm>
            <a:off x="1026522" y="989148"/>
            <a:ext cx="47162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24AEC0-7C50-4914-9167-6E0A9BA9A77F}"/>
              </a:ext>
            </a:extLst>
          </p:cNvPr>
          <p:cNvSpPr txBox="1"/>
          <p:nvPr/>
        </p:nvSpPr>
        <p:spPr>
          <a:xfrm>
            <a:off x="1088238" y="437393"/>
            <a:ext cx="5007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Convolutional Neural Net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01A769-9F33-4558-A4C3-3FE2F9C437E2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FD76B-E015-48C0-ADB0-17BB7437A8DE}"/>
              </a:ext>
            </a:extLst>
          </p:cNvPr>
          <p:cNvSpPr txBox="1"/>
          <p:nvPr/>
        </p:nvSpPr>
        <p:spPr>
          <a:xfrm>
            <a:off x="1069802" y="1006929"/>
            <a:ext cx="420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CNN</a:t>
            </a:r>
            <a:r>
              <a:rPr lang="ko-KR" altLang="en-US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구조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DC77BB-857B-4AA7-B5A6-60A92A007D57}"/>
              </a:ext>
            </a:extLst>
          </p:cNvPr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AABE415-1001-4787-A4FE-82869B3BE784}"/>
              </a:ext>
            </a:extLst>
          </p:cNvPr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5828FB6-6BF1-46B9-A8BD-2C8827608485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63E072-969B-4E06-9F1A-81E41D3CAE1E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53A43E-CCF0-44AD-A116-FDD03FE24991}"/>
              </a:ext>
            </a:extLst>
          </p:cNvPr>
          <p:cNvSpPr txBox="1"/>
          <p:nvPr/>
        </p:nvSpPr>
        <p:spPr>
          <a:xfrm>
            <a:off x="2397109" y="5212034"/>
            <a:ext cx="7397782" cy="41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합성곱 신경망은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Convolutional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계층과 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Pooling  </a:t>
            </a:r>
            <a:r>
              <a:rPr lang="ko-KR" altLang="en-US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계층이 추가되어 구성되어진다</a:t>
            </a:r>
            <a:r>
              <a:rPr lang="en-US" altLang="ko-KR" sz="1200" spc="-10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EB4D2E5-FE42-45AC-8F8F-2E21E95E1AD1}"/>
              </a:ext>
            </a:extLst>
          </p:cNvPr>
          <p:cNvGrpSpPr/>
          <p:nvPr/>
        </p:nvGrpSpPr>
        <p:grpSpPr>
          <a:xfrm>
            <a:off x="517653" y="2623626"/>
            <a:ext cx="11156694" cy="1717284"/>
            <a:chOff x="582299" y="2269636"/>
            <a:chExt cx="8382189" cy="1290221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E72855C-F422-4DEA-9C97-C67D9E71032F}"/>
                </a:ext>
              </a:extLst>
            </p:cNvPr>
            <p:cNvCxnSpPr>
              <a:cxnSpLocks/>
              <a:stCxn id="66" idx="3"/>
              <a:endCxn id="73" idx="1"/>
            </p:cNvCxnSpPr>
            <p:nvPr/>
          </p:nvCxnSpPr>
          <p:spPr>
            <a:xfrm>
              <a:off x="3722983" y="2914747"/>
              <a:ext cx="36225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5EA49B-9296-4E0E-B797-AF552871654C}"/>
                </a:ext>
              </a:extLst>
            </p:cNvPr>
            <p:cNvSpPr/>
            <p:nvPr/>
          </p:nvSpPr>
          <p:spPr>
            <a:xfrm>
              <a:off x="6300064" y="2334109"/>
              <a:ext cx="455381" cy="1161370"/>
            </a:xfrm>
            <a:prstGeom prst="rect">
              <a:avLst/>
            </a:prstGeom>
            <a:solidFill>
              <a:srgbClr val="C7E7E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Conv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F05082A-0ADE-4B64-85EB-B7705C1BC156}"/>
                </a:ext>
              </a:extLst>
            </p:cNvPr>
            <p:cNvCxnSpPr>
              <a:cxnSpLocks/>
              <a:stCxn id="51" idx="3"/>
              <a:endCxn id="53" idx="1"/>
            </p:cNvCxnSpPr>
            <p:nvPr/>
          </p:nvCxnSpPr>
          <p:spPr>
            <a:xfrm>
              <a:off x="6755445" y="2914794"/>
              <a:ext cx="16966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B924771-306D-432D-97A4-B493A79BC2B2}"/>
                </a:ext>
              </a:extLst>
            </p:cNvPr>
            <p:cNvSpPr/>
            <p:nvPr/>
          </p:nvSpPr>
          <p:spPr>
            <a:xfrm>
              <a:off x="6925107" y="2334109"/>
              <a:ext cx="455381" cy="1161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ReLU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96406A7-26C8-4B37-A85A-0B740C175D8E}"/>
                </a:ext>
              </a:extLst>
            </p:cNvPr>
            <p:cNvSpPr/>
            <p:nvPr/>
          </p:nvSpPr>
          <p:spPr>
            <a:xfrm>
              <a:off x="6243118" y="2269636"/>
              <a:ext cx="1179558" cy="1290221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A7CD1D7-ED26-4450-9C56-29A8248F71DB}"/>
                </a:ext>
              </a:extLst>
            </p:cNvPr>
            <p:cNvSpPr/>
            <p:nvPr/>
          </p:nvSpPr>
          <p:spPr>
            <a:xfrm>
              <a:off x="7841876" y="2334109"/>
              <a:ext cx="455381" cy="1161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Affine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2ED3F5B-22A5-4EFD-9A83-377E540435EF}"/>
                </a:ext>
              </a:extLst>
            </p:cNvPr>
            <p:cNvCxnSpPr>
              <a:cxnSpLocks/>
              <a:stCxn id="55" idx="3"/>
              <a:endCxn id="57" idx="1"/>
            </p:cNvCxnSpPr>
            <p:nvPr/>
          </p:nvCxnSpPr>
          <p:spPr>
            <a:xfrm>
              <a:off x="8297257" y="2914794"/>
              <a:ext cx="16966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B9FE3E1-AC10-44C5-BF00-272C39548C56}"/>
                </a:ext>
              </a:extLst>
            </p:cNvPr>
            <p:cNvSpPr/>
            <p:nvPr/>
          </p:nvSpPr>
          <p:spPr>
            <a:xfrm>
              <a:off x="8466919" y="2334109"/>
              <a:ext cx="455381" cy="1161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ReLU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6F2B85-226D-4DB5-A160-871296DD0704}"/>
                </a:ext>
              </a:extLst>
            </p:cNvPr>
            <p:cNvSpPr/>
            <p:nvPr/>
          </p:nvSpPr>
          <p:spPr>
            <a:xfrm>
              <a:off x="7784930" y="2269636"/>
              <a:ext cx="1179558" cy="1290221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B3720F1-FEBD-451E-BDC4-4AF0C3AB050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5806788" y="2914747"/>
              <a:ext cx="4363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ECB9EF8-DA59-4B9B-808F-F4D29B84AAFB}"/>
                </a:ext>
              </a:extLst>
            </p:cNvPr>
            <p:cNvCxnSpPr>
              <a:cxnSpLocks/>
              <a:stCxn id="54" idx="3"/>
              <a:endCxn id="58" idx="1"/>
            </p:cNvCxnSpPr>
            <p:nvPr/>
          </p:nvCxnSpPr>
          <p:spPr>
            <a:xfrm>
              <a:off x="7422676" y="2914747"/>
              <a:ext cx="36225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Picture 2" descr="ê°ìì§ ì´ë¯¸ì§ì ëí ì´ë¯¸ì§ ê²ìê²°ê³¼">
              <a:extLst>
                <a:ext uri="{FF2B5EF4-FFF2-40B4-BE49-F238E27FC236}">
                  <a16:creationId xmlns:a16="http://schemas.microsoft.com/office/drawing/2014/main" id="{FB035710-7ECE-4E38-BE4F-08BBE436F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299" y="2401698"/>
              <a:ext cx="1026095" cy="102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7303182D-A4F5-49D8-B83C-35F847678C21}"/>
                </a:ext>
              </a:extLst>
            </p:cNvPr>
            <p:cNvCxnSpPr>
              <a:cxnSpLocks/>
              <a:stCxn id="61" idx="3"/>
              <a:endCxn id="66" idx="1"/>
            </p:cNvCxnSpPr>
            <p:nvPr/>
          </p:nvCxnSpPr>
          <p:spPr>
            <a:xfrm flipV="1">
              <a:off x="1608394" y="2914747"/>
              <a:ext cx="318965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EA26112-E6FE-4BA6-ADFD-058205953F40}"/>
                </a:ext>
              </a:extLst>
            </p:cNvPr>
            <p:cNvSpPr/>
            <p:nvPr/>
          </p:nvSpPr>
          <p:spPr>
            <a:xfrm>
              <a:off x="1970648" y="2334109"/>
              <a:ext cx="455381" cy="1161370"/>
            </a:xfrm>
            <a:prstGeom prst="rect">
              <a:avLst/>
            </a:prstGeom>
            <a:solidFill>
              <a:srgbClr val="C7E7E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Conv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C38D773-C1AF-4C4D-A757-6D0FC0863ADC}"/>
                </a:ext>
              </a:extLst>
            </p:cNvPr>
            <p:cNvCxnSpPr>
              <a:cxnSpLocks/>
              <a:stCxn id="63" idx="3"/>
              <a:endCxn id="65" idx="1"/>
            </p:cNvCxnSpPr>
            <p:nvPr/>
          </p:nvCxnSpPr>
          <p:spPr>
            <a:xfrm>
              <a:off x="2426029" y="2914794"/>
              <a:ext cx="16966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1443273-919F-429A-865B-A9166B4F95DA}"/>
                </a:ext>
              </a:extLst>
            </p:cNvPr>
            <p:cNvSpPr/>
            <p:nvPr/>
          </p:nvSpPr>
          <p:spPr>
            <a:xfrm>
              <a:off x="2595691" y="2334109"/>
              <a:ext cx="455381" cy="1161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ReLU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D46C242-896D-4AA9-B040-FDC7A531D2F9}"/>
                </a:ext>
              </a:extLst>
            </p:cNvPr>
            <p:cNvSpPr/>
            <p:nvPr/>
          </p:nvSpPr>
          <p:spPr>
            <a:xfrm>
              <a:off x="1927358" y="2269636"/>
              <a:ext cx="1795625" cy="1290221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424891-3E94-45A1-A1A6-F8CEA1E86C2B}"/>
                </a:ext>
              </a:extLst>
            </p:cNvPr>
            <p:cNvSpPr/>
            <p:nvPr/>
          </p:nvSpPr>
          <p:spPr>
            <a:xfrm>
              <a:off x="3222673" y="2334109"/>
              <a:ext cx="455381" cy="1161370"/>
            </a:xfrm>
            <a:prstGeom prst="rect">
              <a:avLst/>
            </a:prstGeom>
            <a:solidFill>
              <a:srgbClr val="C7E7EF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rPr>
                <a:t>Pooling</a:t>
              </a:r>
              <a:endParaRPr lang="ko-KR" altLang="en-US" sz="1000" spc="-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한컴 윤고딕 250"/>
                <a:ea typeface="Yoon 윤고딕 540_TT" panose="02090603020101020101" pitchFamily="18" charset="-127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00C9AC2-9995-4242-95D1-0B639DAF2FA1}"/>
                </a:ext>
              </a:extLst>
            </p:cNvPr>
            <p:cNvCxnSpPr>
              <a:cxnSpLocks/>
              <a:stCxn id="65" idx="3"/>
              <a:endCxn id="67" idx="1"/>
            </p:cNvCxnSpPr>
            <p:nvPr/>
          </p:nvCxnSpPr>
          <p:spPr>
            <a:xfrm>
              <a:off x="3051072" y="2914794"/>
              <a:ext cx="171601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223928E-D7B2-48B2-BC2D-CB73D1896B78}"/>
                </a:ext>
              </a:extLst>
            </p:cNvPr>
            <p:cNvGrpSpPr/>
            <p:nvPr/>
          </p:nvGrpSpPr>
          <p:grpSpPr>
            <a:xfrm>
              <a:off x="4085238" y="2269636"/>
              <a:ext cx="1795625" cy="1290221"/>
              <a:chOff x="4085238" y="2269636"/>
              <a:chExt cx="1795625" cy="129022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8151821B-CF44-44B3-9B19-80EA4E0565C5}"/>
                  </a:ext>
                </a:extLst>
              </p:cNvPr>
              <p:cNvSpPr/>
              <p:nvPr/>
            </p:nvSpPr>
            <p:spPr>
              <a:xfrm>
                <a:off x="4128528" y="2334109"/>
                <a:ext cx="455381" cy="1161370"/>
              </a:xfrm>
              <a:prstGeom prst="rect">
                <a:avLst/>
              </a:prstGeom>
              <a:solidFill>
                <a:srgbClr val="C7E7EF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rPr>
                  <a:t>Conv</a:t>
                </a:r>
                <a:endParaRPr lang="ko-KR" altLang="en-US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endParaRP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FFE7A1BF-6AED-4EDF-940C-3EF450A06217}"/>
                  </a:ext>
                </a:extLst>
              </p:cNvPr>
              <p:cNvCxnSpPr>
                <a:cxnSpLocks/>
                <a:stCxn id="70" idx="3"/>
                <a:endCxn id="72" idx="1"/>
              </p:cNvCxnSpPr>
              <p:nvPr/>
            </p:nvCxnSpPr>
            <p:spPr>
              <a:xfrm>
                <a:off x="4583909" y="2914794"/>
                <a:ext cx="16966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CBBDABDF-FDF8-4C4D-93E6-F4F3011A33CD}"/>
                  </a:ext>
                </a:extLst>
              </p:cNvPr>
              <p:cNvSpPr/>
              <p:nvPr/>
            </p:nvSpPr>
            <p:spPr>
              <a:xfrm>
                <a:off x="4753571" y="2334109"/>
                <a:ext cx="455381" cy="11613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rPr>
                  <a:t>ReLU</a:t>
                </a:r>
                <a:endParaRPr lang="ko-KR" altLang="en-US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D31C0251-7C46-42EE-8193-C44A5BEDFC42}"/>
                  </a:ext>
                </a:extLst>
              </p:cNvPr>
              <p:cNvSpPr/>
              <p:nvPr/>
            </p:nvSpPr>
            <p:spPr>
              <a:xfrm>
                <a:off x="4085238" y="2269636"/>
                <a:ext cx="1795625" cy="1290221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9E898852-A8CD-46BB-9841-006B011CC1F3}"/>
                  </a:ext>
                </a:extLst>
              </p:cNvPr>
              <p:cNvSpPr/>
              <p:nvPr/>
            </p:nvSpPr>
            <p:spPr>
              <a:xfrm>
                <a:off x="5380553" y="2334109"/>
                <a:ext cx="455381" cy="1161370"/>
              </a:xfrm>
              <a:prstGeom prst="rect">
                <a:avLst/>
              </a:prstGeom>
              <a:solidFill>
                <a:srgbClr val="C7E7EF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spc="-10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한컴 윤고딕 250"/>
                    <a:ea typeface="Yoon 윤고딕 540_TT" panose="02090603020101020101" pitchFamily="18" charset="-127"/>
                  </a:rPr>
                  <a:t>Pooling</a:t>
                </a:r>
                <a:endParaRPr lang="ko-KR" altLang="en-US" sz="1000" spc="-10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한컴 윤고딕 250"/>
                  <a:ea typeface="Yoon 윤고딕 540_TT" panose="02090603020101020101" pitchFamily="18" charset="-127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EB942EFC-DE52-4D60-BEE8-16C90E899943}"/>
                  </a:ext>
                </a:extLst>
              </p:cNvPr>
              <p:cNvCxnSpPr>
                <a:cxnSpLocks/>
                <a:stCxn id="72" idx="3"/>
                <a:endCxn id="74" idx="1"/>
              </p:cNvCxnSpPr>
              <p:nvPr/>
            </p:nvCxnSpPr>
            <p:spPr>
              <a:xfrm>
                <a:off x="5208952" y="2914794"/>
                <a:ext cx="171601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76391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504</Words>
  <Application>Microsoft Office PowerPoint</Application>
  <PresentationFormat>와이드스크린</PresentationFormat>
  <Paragraphs>130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나눔스퀘어 ExtraBold</vt:lpstr>
      <vt:lpstr>나눔스퀘어 Bold</vt:lpstr>
      <vt:lpstr>한컴 윤고딕 250</vt:lpstr>
      <vt:lpstr>Yoon 윤고딕 540_TT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이정훈</cp:lastModifiedBy>
  <cp:revision>147</cp:revision>
  <dcterms:created xsi:type="dcterms:W3CDTF">2017-05-29T09:12:16Z</dcterms:created>
  <dcterms:modified xsi:type="dcterms:W3CDTF">2019-09-15T05:46:45Z</dcterms:modified>
</cp:coreProperties>
</file>