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81b71afa1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81b71afa1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81b71afa1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81b71afa1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81b71afa1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81b71afa1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81b71afa1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81b71afa1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1b71afa1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1b71afa1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81b71afa1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81b71afa1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1b71afa1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1b71afa1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1b71afa1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1b71afa1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1b71afa1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1b71afa1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ko"/>
              <a:t>Adversarial Attacks on Deep Models for Financial Transaction Records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Abstract</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ko"/>
              <a:t>거래기록을 입력으로 사용하는 기계 학습 모델은 금융 기관에서 널리 사용됨</a:t>
            </a:r>
            <a:endParaRPr/>
          </a:p>
          <a:p>
            <a:pPr indent="-334327" lvl="0" marL="457200" rtl="0" algn="l">
              <a:spcBef>
                <a:spcPts val="0"/>
              </a:spcBef>
              <a:spcAft>
                <a:spcPts val="0"/>
              </a:spcAft>
              <a:buSzPct val="100000"/>
              <a:buChar char="●"/>
            </a:pPr>
            <a:r>
              <a:rPr lang="ko"/>
              <a:t>가장 효율적인 모델은 NLP에서 사용된 모델과 유사한 딥러닝 아키텍처를 사용</a:t>
            </a:r>
            <a:endParaRPr/>
          </a:p>
          <a:p>
            <a:pPr indent="-310832" lvl="1" marL="914400" rtl="0" algn="l">
              <a:spcBef>
                <a:spcPts val="0"/>
              </a:spcBef>
              <a:spcAft>
                <a:spcPts val="0"/>
              </a:spcAft>
              <a:buSzPct val="100000"/>
              <a:buChar char="○"/>
            </a:pPr>
            <a:r>
              <a:rPr lang="ko"/>
              <a:t>이로 인해 적대적 공격에 취약한 약점 발생</a:t>
            </a:r>
            <a:endParaRPr/>
          </a:p>
          <a:p>
            <a:pPr indent="-310832" lvl="1" marL="914400" rtl="0" algn="l">
              <a:spcBef>
                <a:spcPts val="0"/>
              </a:spcBef>
              <a:spcAft>
                <a:spcPts val="0"/>
              </a:spcAft>
              <a:buSzPct val="100000"/>
              <a:buChar char="○"/>
            </a:pPr>
            <a:r>
              <a:rPr lang="ko"/>
              <a:t>입력을 약간만 변경하면 출력이 손상</a:t>
            </a:r>
            <a:endParaRPr/>
          </a:p>
          <a:p>
            <a:pPr indent="-334327" lvl="0" marL="457200" rtl="0" algn="l">
              <a:spcBef>
                <a:spcPts val="0"/>
              </a:spcBef>
              <a:spcAft>
                <a:spcPts val="0"/>
              </a:spcAft>
              <a:buSzPct val="100000"/>
              <a:buChar char="●"/>
            </a:pPr>
            <a:r>
              <a:rPr lang="ko"/>
              <a:t>하여 논문은 거래기록에 대한 공격과 방어를 조사</a:t>
            </a:r>
            <a:endParaRPr/>
          </a:p>
          <a:p>
            <a:pPr indent="-334327" lvl="0" marL="457200" rtl="0" algn="l">
              <a:spcBef>
                <a:spcPts val="0"/>
              </a:spcBef>
              <a:spcAft>
                <a:spcPts val="0"/>
              </a:spcAft>
              <a:buSzPct val="100000"/>
              <a:buChar char="●"/>
            </a:pPr>
            <a:r>
              <a:rPr lang="ko"/>
              <a:t>표준 NLP, 시계열 데이터와 약간 다른 구조를 가짐</a:t>
            </a:r>
            <a:endParaRPr/>
          </a:p>
          <a:p>
            <a:pPr indent="-310832" lvl="1" marL="914400" rtl="0" algn="l">
              <a:spcBef>
                <a:spcPts val="0"/>
              </a:spcBef>
              <a:spcAft>
                <a:spcPts val="0"/>
              </a:spcAft>
              <a:buSzPct val="100000"/>
              <a:buChar char="○"/>
            </a:pPr>
            <a:r>
              <a:rPr lang="ko"/>
              <a:t>거래 기록 데이터는 인접 기록이 문장과 단어보다 덜 연결되어 있고</a:t>
            </a:r>
            <a:endParaRPr/>
          </a:p>
          <a:p>
            <a:pPr indent="-310832" lvl="1" marL="914400" rtl="0" algn="l">
              <a:spcBef>
                <a:spcPts val="0"/>
              </a:spcBef>
              <a:spcAft>
                <a:spcPts val="0"/>
              </a:spcAft>
              <a:buSzPct val="100000"/>
              <a:buChar char="○"/>
            </a:pPr>
            <a:r>
              <a:rPr lang="ko"/>
              <a:t>각 기록이 개별 판매자 코드와 연속 거래 금액으로 구성되어</a:t>
            </a:r>
            <a:endParaRPr/>
          </a:p>
          <a:p>
            <a:pPr indent="-334327" lvl="0" marL="457200" rtl="0" algn="l">
              <a:spcBef>
                <a:spcPts val="0"/>
              </a:spcBef>
              <a:spcAft>
                <a:spcPts val="0"/>
              </a:spcAft>
              <a:buSzPct val="100000"/>
              <a:buChar char="●"/>
            </a:pPr>
            <a:r>
              <a:rPr lang="ko"/>
              <a:t>Black-box 공격을 고려하고 시퀀스 마지막의 토큰을 추가하여 특별한 주의를 기울임</a:t>
            </a:r>
            <a:endParaRPr/>
          </a:p>
          <a:p>
            <a:pPr indent="-334327" lvl="0" marL="457200" rtl="0" algn="l">
              <a:spcBef>
                <a:spcPts val="0"/>
              </a:spcBef>
              <a:spcAft>
                <a:spcPts val="0"/>
              </a:spcAft>
              <a:buSzPct val="100000"/>
              <a:buChar char="●"/>
            </a:pPr>
            <a:r>
              <a:rPr lang="ko"/>
              <a:t>위와 같은 조건으로 보다 현실적인 시나리오 제공</a:t>
            </a:r>
            <a:endParaRPr/>
          </a:p>
          <a:p>
            <a:pPr indent="-334327" lvl="0" marL="457200" rtl="0" algn="l">
              <a:spcBef>
                <a:spcPts val="0"/>
              </a:spcBef>
              <a:spcAft>
                <a:spcPts val="0"/>
              </a:spcAft>
              <a:buSzPct val="100000"/>
              <a:buChar char="●"/>
            </a:pPr>
            <a:r>
              <a:rPr lang="ko"/>
              <a:t>제안 된 적대적 공격과 방어는 금융 산업 데이터 세트를 사용</a:t>
            </a:r>
            <a:endParaRPr/>
          </a:p>
          <a:p>
            <a:pPr indent="-310832" lvl="1" marL="914400" rtl="0" algn="l">
              <a:spcBef>
                <a:spcPts val="0"/>
              </a:spcBef>
              <a:spcAft>
                <a:spcPts val="0"/>
              </a:spcAft>
              <a:buSzPct val="100000"/>
              <a:buChar char="○"/>
            </a:pPr>
            <a:r>
              <a:rPr lang="ko"/>
              <a:t>결과는 생성된 두개의 거래 기록이 딥러닝 모델을 속임을 보여줌</a:t>
            </a:r>
            <a:endParaRPr/>
          </a:p>
          <a:p>
            <a:pPr indent="-310832" lvl="1" marL="914400" rtl="0" algn="l">
              <a:spcBef>
                <a:spcPts val="0"/>
              </a:spcBef>
              <a:spcAft>
                <a:spcPts val="0"/>
              </a:spcAft>
              <a:buSzPct val="100000"/>
              <a:buChar char="○"/>
            </a:pPr>
            <a:r>
              <a:rPr lang="ko"/>
              <a:t>이러한 공격을 이용하여 모델을 더욱 견고하게 훈련</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 Introduction</a:t>
            </a:r>
            <a:endParaRPr/>
          </a:p>
        </p:txBody>
      </p:sp>
      <p:sp>
        <p:nvSpPr>
          <p:cNvPr id="66" name="Google Shape;66;p15"/>
          <p:cNvSpPr txBox="1"/>
          <p:nvPr>
            <p:ph idx="1" type="body"/>
          </p:nvPr>
        </p:nvSpPr>
        <p:spPr>
          <a:xfrm>
            <a:off x="3797350" y="1152475"/>
            <a:ext cx="50349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ko"/>
              <a:t>적대적 공격은 딥러닝의 근본적 문제</a:t>
            </a:r>
            <a:endParaRPr/>
          </a:p>
          <a:p>
            <a:pPr indent="-308610" lvl="0" marL="457200" rtl="0" algn="l">
              <a:spcBef>
                <a:spcPts val="0"/>
              </a:spcBef>
              <a:spcAft>
                <a:spcPts val="0"/>
              </a:spcAft>
              <a:buSzPct val="100000"/>
              <a:buChar char="●"/>
            </a:pPr>
            <a:r>
              <a:rPr lang="ko"/>
              <a:t>이 연구는 Fig 1 과 같은 거래 기록을 기반으로 하는 도메인을 고려</a:t>
            </a:r>
            <a:endParaRPr/>
          </a:p>
          <a:p>
            <a:pPr indent="-290830" lvl="1" marL="914400" rtl="0" algn="l">
              <a:spcBef>
                <a:spcPts val="0"/>
              </a:spcBef>
              <a:spcAft>
                <a:spcPts val="0"/>
              </a:spcAft>
              <a:buSzPct val="100000"/>
              <a:buChar char="○"/>
            </a:pPr>
            <a:r>
              <a:rPr lang="ko"/>
              <a:t>이러한 유형의 데이터는 금융 산업에서 발생</a:t>
            </a:r>
            <a:endParaRPr/>
          </a:p>
          <a:p>
            <a:pPr indent="-290830" lvl="1" marL="914400" rtl="0" algn="l">
              <a:spcBef>
                <a:spcPts val="0"/>
              </a:spcBef>
              <a:spcAft>
                <a:spcPts val="0"/>
              </a:spcAft>
              <a:buSzPct val="100000"/>
              <a:buChar char="○"/>
            </a:pPr>
            <a:r>
              <a:rPr lang="ko"/>
              <a:t>분석가는 이를 이용하여 신용 불이행 또는 사기를 감지</a:t>
            </a:r>
            <a:endParaRPr/>
          </a:p>
          <a:p>
            <a:pPr indent="-290830" lvl="1" marL="914400" rtl="0" algn="l">
              <a:spcBef>
                <a:spcPts val="0"/>
              </a:spcBef>
              <a:spcAft>
                <a:spcPts val="0"/>
              </a:spcAft>
              <a:buSzPct val="100000"/>
              <a:buChar char="○"/>
            </a:pPr>
            <a:r>
              <a:rPr lang="ko"/>
              <a:t>하지만 적대적 공격에 취약</a:t>
            </a:r>
            <a:endParaRPr/>
          </a:p>
          <a:p>
            <a:pPr indent="-290830" lvl="1" marL="914400" rtl="0" algn="l">
              <a:spcBef>
                <a:spcPts val="0"/>
              </a:spcBef>
              <a:spcAft>
                <a:spcPts val="0"/>
              </a:spcAft>
              <a:buSzPct val="100000"/>
              <a:buChar char="○"/>
            </a:pPr>
            <a:r>
              <a:rPr lang="ko"/>
              <a:t>따라서 위험 완화가 중요</a:t>
            </a:r>
            <a:endParaRPr/>
          </a:p>
          <a:p>
            <a:pPr indent="-308610" lvl="0" marL="457200" rtl="0" algn="l">
              <a:spcBef>
                <a:spcPts val="0"/>
              </a:spcBef>
              <a:spcAft>
                <a:spcPts val="0"/>
              </a:spcAft>
              <a:buSzPct val="100000"/>
              <a:buChar char="●"/>
            </a:pPr>
            <a:r>
              <a:rPr lang="ko"/>
              <a:t>거래 기록 데이터는 시퀀스로 구성 NLP 기술 일부 차용 가능 허나 다른 특이 사항이 존재</a:t>
            </a:r>
            <a:endParaRPr/>
          </a:p>
          <a:p>
            <a:pPr indent="-290830" lvl="1" marL="914400" rtl="0" algn="l">
              <a:spcBef>
                <a:spcPts val="0"/>
              </a:spcBef>
              <a:spcAft>
                <a:spcPts val="0"/>
              </a:spcAft>
              <a:buSzPct val="100000"/>
              <a:buChar char="○"/>
            </a:pPr>
            <a:r>
              <a:rPr lang="ko"/>
              <a:t>자언어와 달리 기록 사이의 연속적인 논리 연결이 없을 수도 있음</a:t>
            </a:r>
            <a:endParaRPr/>
          </a:p>
          <a:p>
            <a:pPr indent="-290830" lvl="1" marL="914400" rtl="0" algn="l">
              <a:spcBef>
                <a:spcPts val="0"/>
              </a:spcBef>
              <a:spcAft>
                <a:spcPts val="0"/>
              </a:spcAft>
              <a:buSzPct val="100000"/>
              <a:buChar char="○"/>
            </a:pPr>
            <a:r>
              <a:rPr lang="ko"/>
              <a:t>공격자는 대부분의 경우 일련의 기록에서 임의의 위치에 토큰 삽입 불가능. 종종 마지막에 추가</a:t>
            </a:r>
            <a:endParaRPr/>
          </a:p>
          <a:p>
            <a:pPr indent="-290830" lvl="1" marL="914400" rtl="0" algn="l">
              <a:spcBef>
                <a:spcPts val="0"/>
              </a:spcBef>
              <a:spcAft>
                <a:spcPts val="0"/>
              </a:spcAft>
              <a:buSzPct val="100000"/>
              <a:buChar char="○"/>
            </a:pPr>
            <a:r>
              <a:rPr lang="ko"/>
              <a:t>의미론적 유사성(semantic similarity) 는 적용이 어려움</a:t>
            </a:r>
            <a:endParaRPr/>
          </a:p>
          <a:p>
            <a:pPr indent="-290830" lvl="1" marL="914400" rtl="0" algn="l">
              <a:spcBef>
                <a:spcPts val="0"/>
              </a:spcBef>
              <a:spcAft>
                <a:spcPts val="0"/>
              </a:spcAft>
              <a:buSzPct val="100000"/>
              <a:buChar char="○"/>
            </a:pPr>
            <a:r>
              <a:rPr lang="ko"/>
              <a:t>거래 데이터가 복잡함. 범주형인 MCC 외에도 거래 금액, 거래 위치, 시간 및 기타 필드가 존재.</a:t>
            </a:r>
            <a:endParaRPr/>
          </a:p>
          <a:p>
            <a:pPr indent="-308610" lvl="0" marL="457200" rtl="0" algn="l">
              <a:spcBef>
                <a:spcPts val="0"/>
              </a:spcBef>
              <a:spcAft>
                <a:spcPts val="0"/>
              </a:spcAft>
              <a:buSzPct val="100000"/>
              <a:buChar char="●"/>
            </a:pPr>
            <a:r>
              <a:rPr lang="ko"/>
              <a:t>공격 시나리오를 현실적으로 만들기 위해 추론 시간 블랙 박스 공격을 고려.</a:t>
            </a:r>
            <a:endParaRPr/>
          </a:p>
          <a:p>
            <a:pPr indent="-290830" lvl="1" marL="914400" rtl="0" algn="l">
              <a:spcBef>
                <a:spcPts val="0"/>
              </a:spcBef>
              <a:spcAft>
                <a:spcPts val="0"/>
              </a:spcAft>
              <a:buSzPct val="100000"/>
              <a:buChar char="○"/>
            </a:pPr>
            <a:r>
              <a:rPr lang="ko"/>
              <a:t>공격자는 대상 공격 모델과 다른 대체 모델에만 엑세스</a:t>
            </a:r>
            <a:endParaRPr/>
          </a:p>
          <a:p>
            <a:pPr indent="-290830" lvl="1" marL="914400" rtl="0" algn="l">
              <a:spcBef>
                <a:spcPts val="0"/>
              </a:spcBef>
              <a:spcAft>
                <a:spcPts val="0"/>
              </a:spcAft>
              <a:buSzPct val="100000"/>
              <a:buChar char="○"/>
            </a:pPr>
            <a:r>
              <a:rPr lang="ko"/>
              <a:t>다른 데이터 세트를 사용하여 교육을 받고 실전에서 모델을 공격</a:t>
            </a:r>
            <a:endParaRPr/>
          </a:p>
        </p:txBody>
      </p:sp>
      <p:pic>
        <p:nvPicPr>
          <p:cNvPr id="67" name="Google Shape;67;p15"/>
          <p:cNvPicPr preferRelativeResize="0"/>
          <p:nvPr/>
        </p:nvPicPr>
        <p:blipFill>
          <a:blip r:embed="rId3">
            <a:alphaModFix/>
          </a:blip>
          <a:stretch>
            <a:fillRect/>
          </a:stretch>
        </p:blipFill>
        <p:spPr>
          <a:xfrm>
            <a:off x="152400" y="1170125"/>
            <a:ext cx="3323474" cy="165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1 Introduction</a:t>
            </a:r>
            <a:endParaRPr/>
          </a:p>
        </p:txBody>
      </p:sp>
      <p:sp>
        <p:nvSpPr>
          <p:cNvPr id="73" name="Google Shape;73;p16"/>
          <p:cNvSpPr txBox="1"/>
          <p:nvPr>
            <p:ph idx="1" type="body"/>
          </p:nvPr>
        </p:nvSpPr>
        <p:spPr>
          <a:xfrm>
            <a:off x="3706925" y="1152475"/>
            <a:ext cx="51255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ko"/>
              <a:t>1.1 Novelty</a:t>
            </a:r>
            <a:endParaRPr/>
          </a:p>
          <a:p>
            <a:pPr indent="-317182" lvl="0" marL="457200" rtl="0" algn="l">
              <a:spcBef>
                <a:spcPts val="1200"/>
              </a:spcBef>
              <a:spcAft>
                <a:spcPts val="0"/>
              </a:spcAft>
              <a:buSzPct val="100000"/>
              <a:buChar char="●"/>
            </a:pPr>
            <a:r>
              <a:rPr lang="ko"/>
              <a:t>이 연구는 세가지를 연구 질문을 다룸</a:t>
            </a:r>
            <a:endParaRPr/>
          </a:p>
          <a:p>
            <a:pPr indent="-297497" lvl="1" marL="914400" rtl="0" algn="l">
              <a:spcBef>
                <a:spcPts val="0"/>
              </a:spcBef>
              <a:spcAft>
                <a:spcPts val="0"/>
              </a:spcAft>
              <a:buSzPct val="100000"/>
              <a:buChar char="○"/>
            </a:pPr>
            <a:r>
              <a:rPr lang="ko"/>
              <a:t>현실적 시나리오에서 다양한 공격에 대한 재무 모델의 취약성</a:t>
            </a:r>
            <a:endParaRPr/>
          </a:p>
          <a:p>
            <a:pPr indent="-297497" lvl="1" marL="914400" rtl="0" algn="l">
              <a:spcBef>
                <a:spcPts val="0"/>
              </a:spcBef>
              <a:spcAft>
                <a:spcPts val="0"/>
              </a:spcAft>
              <a:buSzPct val="100000"/>
              <a:buChar char="○"/>
            </a:pPr>
            <a:r>
              <a:rPr lang="ko"/>
              <a:t>적대적 훈련의 효율성</a:t>
            </a:r>
            <a:endParaRPr/>
          </a:p>
          <a:p>
            <a:pPr indent="-297497" lvl="1" marL="914400" rtl="0" algn="l">
              <a:spcBef>
                <a:spcPts val="0"/>
              </a:spcBef>
              <a:spcAft>
                <a:spcPts val="0"/>
              </a:spcAft>
              <a:buSzPct val="100000"/>
              <a:buChar char="○"/>
            </a:pPr>
            <a:r>
              <a:rPr lang="ko"/>
              <a:t>적대적 거래량의 역활</a:t>
            </a:r>
            <a:endParaRPr/>
          </a:p>
          <a:p>
            <a:pPr indent="-317182" lvl="0" marL="457200" rtl="0" algn="l">
              <a:spcBef>
                <a:spcPts val="0"/>
              </a:spcBef>
              <a:spcAft>
                <a:spcPts val="0"/>
              </a:spcAft>
              <a:buSzPct val="100000"/>
              <a:buChar char="●"/>
            </a:pPr>
            <a:r>
              <a:rPr lang="ko"/>
              <a:t>몇가지 블랙박스 공격을 제안 및 이에 대한 방어 제안</a:t>
            </a:r>
            <a:endParaRPr/>
          </a:p>
          <a:p>
            <a:pPr indent="-317182" lvl="0" marL="457200" rtl="0" algn="l">
              <a:spcBef>
                <a:spcPts val="0"/>
              </a:spcBef>
              <a:spcAft>
                <a:spcPts val="0"/>
              </a:spcAft>
              <a:buSzPct val="100000"/>
              <a:buChar char="●"/>
            </a:pPr>
            <a:r>
              <a:rPr lang="ko"/>
              <a:t>블랙 박스 공격은 모델을 속이기 위해 각 토큰에 대해 최소한의 금액으로 몇개의 토큰 만 변경하거나 추가</a:t>
            </a:r>
            <a:endParaRPr/>
          </a:p>
          <a:p>
            <a:pPr indent="-317182" lvl="0" marL="457200" rtl="0" algn="l">
              <a:spcBef>
                <a:spcPts val="0"/>
              </a:spcBef>
              <a:spcAft>
                <a:spcPts val="0"/>
              </a:spcAft>
              <a:buSzPct val="100000"/>
              <a:buChar char="●"/>
            </a:pPr>
            <a:r>
              <a:rPr lang="ko"/>
              <a:t>기록 모델에 대해 별도의 훈련 된 생성 모델을 사용하여 효과적인 공격을 생성하기 위해 손실 기울기와 대체 모델 아이디어 채택.</a:t>
            </a:r>
            <a:endParaRPr/>
          </a:p>
          <a:p>
            <a:pPr indent="-317182" lvl="0" marL="457200" rtl="0" algn="l">
              <a:spcBef>
                <a:spcPts val="0"/>
              </a:spcBef>
              <a:spcAft>
                <a:spcPts val="0"/>
              </a:spcAft>
              <a:buSzPct val="100000"/>
              <a:buChar char="●"/>
            </a:pPr>
            <a:r>
              <a:rPr lang="ko"/>
              <a:t>Fig 2 는 전체적 공격 계획</a:t>
            </a:r>
            <a:endParaRPr/>
          </a:p>
        </p:txBody>
      </p:sp>
      <p:pic>
        <p:nvPicPr>
          <p:cNvPr id="74" name="Google Shape;74;p16"/>
          <p:cNvPicPr preferRelativeResize="0"/>
          <p:nvPr/>
        </p:nvPicPr>
        <p:blipFill>
          <a:blip r:embed="rId3">
            <a:alphaModFix/>
          </a:blip>
          <a:stretch>
            <a:fillRect/>
          </a:stretch>
        </p:blipFill>
        <p:spPr>
          <a:xfrm>
            <a:off x="152400" y="1170125"/>
            <a:ext cx="3402126" cy="30173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 Introduction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ko"/>
              <a:t>1.1 Novelty</a:t>
            </a:r>
            <a:endParaRPr/>
          </a:p>
          <a:p>
            <a:pPr indent="-334327" lvl="0" marL="457200" rtl="0" algn="l">
              <a:spcBef>
                <a:spcPts val="1200"/>
              </a:spcBef>
              <a:spcAft>
                <a:spcPts val="0"/>
              </a:spcAft>
              <a:buSzPct val="100000"/>
              <a:buChar char="●"/>
            </a:pPr>
            <a:r>
              <a:rPr lang="ko"/>
              <a:t>연구에서의 방어는 언어 모델의 샘플링 기반 공격 외에 비슷한 종류의 공격을 방어</a:t>
            </a:r>
            <a:endParaRPr/>
          </a:p>
          <a:p>
            <a:pPr indent="-310832" lvl="1" marL="914400" rtl="0" algn="l">
              <a:spcBef>
                <a:spcPts val="0"/>
              </a:spcBef>
              <a:spcAft>
                <a:spcPts val="0"/>
              </a:spcAft>
              <a:buSzPct val="100000"/>
              <a:buChar char="○"/>
            </a:pPr>
            <a:r>
              <a:rPr lang="ko"/>
              <a:t>이러한 방어는 은행 및 금융에서의 결과를 사용하여 사기 감지 및 채점 시스템을 개선 가능</a:t>
            </a:r>
            <a:endParaRPr/>
          </a:p>
          <a:p>
            <a:pPr indent="-334327" lvl="0" marL="457200" rtl="0" algn="l">
              <a:spcBef>
                <a:spcPts val="0"/>
              </a:spcBef>
              <a:spcAft>
                <a:spcPts val="0"/>
              </a:spcAft>
              <a:buSzPct val="100000"/>
              <a:buChar char="●"/>
            </a:pPr>
            <a:r>
              <a:rPr lang="ko"/>
              <a:t>논문의 주요 주장과 구조는 다음과 같음</a:t>
            </a:r>
            <a:endParaRPr/>
          </a:p>
          <a:p>
            <a:pPr indent="-310832" lvl="1" marL="914400" rtl="0" algn="l">
              <a:spcBef>
                <a:spcPts val="0"/>
              </a:spcBef>
              <a:spcAft>
                <a:spcPts val="0"/>
              </a:spcAft>
              <a:buSzPct val="100000"/>
              <a:buChar char="○"/>
            </a:pPr>
            <a:r>
              <a:rPr lang="ko"/>
              <a:t>현실적인 블랙 박스 시나리오에서 적대적 공격에 대한 재무 모델의 취약성 및 적대적 공격의 실용성</a:t>
            </a:r>
            <a:endParaRPr/>
          </a:p>
          <a:p>
            <a:pPr indent="-310832" lvl="1" marL="914400" rtl="0" algn="l">
              <a:spcBef>
                <a:spcPts val="0"/>
              </a:spcBef>
              <a:spcAft>
                <a:spcPts val="0"/>
              </a:spcAft>
              <a:buSzPct val="100000"/>
              <a:buChar char="○"/>
            </a:pPr>
            <a:r>
              <a:rPr lang="ko"/>
              <a:t>금융 산업의 거래 기록 데이터에 대한 블랙 박스 적대적 공격을 개발, 위의 과제를 감안하여 공격으로 부터 방어. 손실 함수와 대체 모델 개념을 채택하여 적대적 공격 생성.  subsection 3.1 에서 공격에 대한 방어 설명</a:t>
            </a:r>
            <a:endParaRPr/>
          </a:p>
          <a:p>
            <a:pPr indent="-310832" lvl="1" marL="914400" rtl="0" algn="l">
              <a:spcBef>
                <a:spcPts val="0"/>
              </a:spcBef>
              <a:spcAft>
                <a:spcPts val="0"/>
              </a:spcAft>
              <a:buSzPct val="100000"/>
              <a:buChar char="○"/>
            </a:pPr>
            <a:r>
              <a:rPr lang="ko"/>
              <a:t>블랙 박스 공격은 모델을 속이기 위해 각 토큰에 대해 작은 금전적 가치를 가진 몇 개의 토큰을 변경하거나 추가. 이를 subsection 5.4 에서 제시</a:t>
            </a:r>
            <a:endParaRPr/>
          </a:p>
          <a:p>
            <a:pPr indent="-310832" lvl="1" marL="914400" rtl="0" algn="l">
              <a:spcBef>
                <a:spcPts val="0"/>
              </a:spcBef>
              <a:spcAft>
                <a:spcPts val="0"/>
              </a:spcAft>
              <a:buSzPct val="100000"/>
              <a:buChar char="○"/>
            </a:pPr>
            <a:r>
              <a:rPr lang="ko"/>
              <a:t>업계의 관련 데이터 세트에 대한 실험을 수행, 공격의 효과 방어 방법에 대한 조사 제시. 은행은 획득한 결과를 사용하여 사기 탐지 및 채점 시스템 개선. subsection 5.6 에서 공격, 방어에 대한 논의 제공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Methods</a:t>
            </a:r>
            <a:endParaRPr/>
          </a:p>
        </p:txBody>
      </p:sp>
      <p:sp>
        <p:nvSpPr>
          <p:cNvPr id="86" name="Google Shape;86;p18"/>
          <p:cNvSpPr txBox="1"/>
          <p:nvPr>
            <p:ph idx="1" type="body"/>
          </p:nvPr>
        </p:nvSpPr>
        <p:spPr>
          <a:xfrm>
            <a:off x="3285000" y="1152475"/>
            <a:ext cx="55473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ko"/>
              <a:t>Blackbox vs whitebox scenario</a:t>
            </a:r>
            <a:endParaRPr/>
          </a:p>
          <a:p>
            <a:pPr indent="-317182" lvl="0" marL="457200" rtl="0" algn="l">
              <a:spcBef>
                <a:spcPts val="1200"/>
              </a:spcBef>
              <a:spcAft>
                <a:spcPts val="0"/>
              </a:spcAft>
              <a:buSzPct val="100000"/>
              <a:buChar char="●"/>
            </a:pPr>
            <a:r>
              <a:rPr lang="ko"/>
              <a:t>가장 현실적인 black box 시나리오에 초점을 맞춤[22].</a:t>
            </a:r>
            <a:endParaRPr/>
          </a:p>
          <a:p>
            <a:pPr indent="-297497" lvl="1" marL="914400" rtl="0" algn="l">
              <a:spcBef>
                <a:spcPts val="0"/>
              </a:spcBef>
              <a:spcAft>
                <a:spcPts val="0"/>
              </a:spcAft>
              <a:buSzPct val="100000"/>
              <a:buChar char="○"/>
            </a:pPr>
            <a:r>
              <a:rPr lang="ko"/>
              <a:t>공격은 모델에 대한 액세스 권한이 없음</a:t>
            </a:r>
            <a:endParaRPr/>
          </a:p>
          <a:p>
            <a:pPr indent="-297497" lvl="1" marL="914400" rtl="0" algn="l">
              <a:spcBef>
                <a:spcPts val="0"/>
              </a:spcBef>
              <a:spcAft>
                <a:spcPts val="0"/>
              </a:spcAft>
              <a:buSzPct val="100000"/>
              <a:buChar char="○"/>
            </a:pPr>
            <a:r>
              <a:rPr lang="ko"/>
              <a:t>대신 공격자는 다른 데이터 하위 집합으로 훈련 된 대체 모델에 점수를 사용</a:t>
            </a:r>
            <a:endParaRPr/>
          </a:p>
          <a:p>
            <a:pPr indent="-297497" lvl="1" marL="914400" rtl="0" algn="l">
              <a:spcBef>
                <a:spcPts val="0"/>
              </a:spcBef>
              <a:spcAft>
                <a:spcPts val="0"/>
              </a:spcAft>
              <a:buSzPct val="100000"/>
              <a:buChar char="○"/>
            </a:pPr>
            <a:r>
              <a:rPr lang="ko"/>
              <a:t>대체 모델은 다른 하이퍼 파라미터 또는 실제 상황과 비슷한 아키텍처</a:t>
            </a:r>
            <a:endParaRPr/>
          </a:p>
          <a:p>
            <a:pPr indent="-297497" lvl="1" marL="914400" rtl="0" algn="l">
              <a:spcBef>
                <a:spcPts val="0"/>
              </a:spcBef>
              <a:spcAft>
                <a:spcPts val="0"/>
              </a:spcAft>
              <a:buSzPct val="100000"/>
              <a:buChar char="○"/>
            </a:pPr>
            <a:r>
              <a:rPr lang="ko"/>
              <a:t>공격자는 모델의 실제 아키텍처 또는 매개 변수에 대한 지식이 없지만 샘플을 수집하여 학습 가능</a:t>
            </a:r>
            <a:endParaRPr/>
          </a:p>
          <a:p>
            <a:pPr indent="0" lvl="0" marL="0" rtl="0" algn="l">
              <a:spcBef>
                <a:spcPts val="1200"/>
              </a:spcBef>
              <a:spcAft>
                <a:spcPts val="0"/>
              </a:spcAft>
              <a:buNone/>
            </a:pPr>
            <a:r>
              <a:rPr lang="ko"/>
              <a:t>3.1 Attack methods</a:t>
            </a:r>
            <a:endParaRPr/>
          </a:p>
          <a:p>
            <a:pPr indent="-317182" lvl="0" marL="457200" rtl="0" algn="l">
              <a:spcBef>
                <a:spcPts val="1200"/>
              </a:spcBef>
              <a:spcAft>
                <a:spcPts val="0"/>
              </a:spcAft>
              <a:buSzPct val="100000"/>
              <a:buChar char="●"/>
            </a:pPr>
            <a:r>
              <a:rPr lang="ko"/>
              <a:t>기존의 적대적 공격 방법을 금융 기록 특이성에 맞추어 변경.</a:t>
            </a:r>
            <a:endParaRPr/>
          </a:p>
          <a:p>
            <a:pPr indent="-317182" lvl="0" marL="457200" rtl="0" algn="l">
              <a:spcBef>
                <a:spcPts val="0"/>
              </a:spcBef>
              <a:spcAft>
                <a:spcPts val="0"/>
              </a:spcAft>
              <a:buSzPct val="100000"/>
              <a:buChar char="●"/>
            </a:pPr>
            <a:r>
              <a:rPr lang="ko"/>
              <a:t>공격 방법 별로 두가지 유형으로 구분</a:t>
            </a:r>
            <a:endParaRPr/>
          </a:p>
          <a:p>
            <a:pPr indent="-297497" lvl="1" marL="914400" rtl="0" algn="l">
              <a:spcBef>
                <a:spcPts val="0"/>
              </a:spcBef>
              <a:spcAft>
                <a:spcPts val="0"/>
              </a:spcAft>
              <a:buSzPct val="100000"/>
              <a:buChar char="○"/>
            </a:pPr>
            <a:r>
              <a:rPr lang="ko"/>
              <a:t>기존 토큰을 대체하여 원래 기록 시퀀스를 편집. Fig 3</a:t>
            </a:r>
            <a:endParaRPr/>
          </a:p>
          <a:p>
            <a:pPr indent="-297497" lvl="1" marL="914400" rtl="0" algn="l">
              <a:spcBef>
                <a:spcPts val="0"/>
              </a:spcBef>
              <a:spcAft>
                <a:spcPts val="0"/>
              </a:spcAft>
              <a:buSzPct val="100000"/>
              <a:buChar char="○"/>
            </a:pPr>
            <a:r>
              <a:rPr lang="ko"/>
              <a:t>새로운 적대적 기록을 원래 시퀀스 끝에 연결 이러한 방법은 concat 문장을 추가. Fig 4</a:t>
            </a:r>
            <a:endParaRPr/>
          </a:p>
        </p:txBody>
      </p:sp>
      <p:pic>
        <p:nvPicPr>
          <p:cNvPr id="87" name="Google Shape;87;p18"/>
          <p:cNvPicPr preferRelativeResize="0"/>
          <p:nvPr/>
        </p:nvPicPr>
        <p:blipFill rotWithShape="1">
          <a:blip r:embed="rId3">
            <a:alphaModFix/>
          </a:blip>
          <a:srcRect b="2493" l="3043" r="1253" t="5484"/>
          <a:stretch/>
        </p:blipFill>
        <p:spPr>
          <a:xfrm>
            <a:off x="402650" y="1231650"/>
            <a:ext cx="2821524" cy="1762025"/>
          </a:xfrm>
          <a:prstGeom prst="rect">
            <a:avLst/>
          </a:prstGeom>
          <a:noFill/>
          <a:ln>
            <a:noFill/>
          </a:ln>
        </p:spPr>
      </p:pic>
      <p:pic>
        <p:nvPicPr>
          <p:cNvPr id="88" name="Google Shape;88;p18"/>
          <p:cNvPicPr preferRelativeResize="0"/>
          <p:nvPr/>
        </p:nvPicPr>
        <p:blipFill>
          <a:blip r:embed="rId4">
            <a:alphaModFix/>
          </a:blip>
          <a:stretch>
            <a:fillRect/>
          </a:stretch>
        </p:blipFill>
        <p:spPr>
          <a:xfrm>
            <a:off x="447313" y="3145575"/>
            <a:ext cx="2732200" cy="159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3 Methods</a:t>
            </a:r>
            <a:endParaRPr/>
          </a:p>
        </p:txBody>
      </p:sp>
      <p:sp>
        <p:nvSpPr>
          <p:cNvPr id="94" name="Google Shape;94;p19"/>
          <p:cNvSpPr txBox="1"/>
          <p:nvPr>
            <p:ph idx="1" type="body"/>
          </p:nvPr>
        </p:nvSpPr>
        <p:spPr>
          <a:xfrm>
            <a:off x="2511475" y="1152475"/>
            <a:ext cx="6320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ko"/>
              <a:t>Replacement and concatenation attacks Sampling Fool (SF) [9]</a:t>
            </a:r>
            <a:endParaRPr/>
          </a:p>
          <a:p>
            <a:pPr indent="-317500" lvl="1" marL="914400" rtl="0" algn="l">
              <a:spcBef>
                <a:spcPts val="0"/>
              </a:spcBef>
              <a:spcAft>
                <a:spcPts val="0"/>
              </a:spcAft>
              <a:buSzPts val="1400"/>
              <a:buChar char="○"/>
            </a:pPr>
            <a:r>
              <a:rPr lang="ko"/>
              <a:t>훈련된 MLM(Masked Language Model)[5]을 사용하여 범주형 토큰을 랜덤한 다른 토큰으로 대체</a:t>
            </a:r>
            <a:endParaRPr/>
          </a:p>
          <a:p>
            <a:pPr indent="-317500" lvl="1" marL="914400" rtl="0" algn="l">
              <a:spcBef>
                <a:spcPts val="0"/>
              </a:spcBef>
              <a:spcAft>
                <a:spcPts val="0"/>
              </a:spcAft>
              <a:buSzPts val="1400"/>
              <a:buChar char="○"/>
            </a:pPr>
            <a:r>
              <a:rPr lang="ko"/>
              <a:t>하여 생성된 시퀀스 중 가장 성공적인 공격을 선택</a:t>
            </a:r>
            <a:endParaRPr/>
          </a:p>
          <a:p>
            <a:pPr indent="-317500" lvl="1" marL="914400" rtl="0" algn="l">
              <a:spcBef>
                <a:spcPts val="0"/>
              </a:spcBef>
              <a:spcAft>
                <a:spcPts val="0"/>
              </a:spcAft>
              <a:buSzPts val="1400"/>
              <a:buChar char="○"/>
            </a:pPr>
            <a:r>
              <a:rPr lang="ko"/>
              <a:t>실험에선 100개의 시퀀스를 생성</a:t>
            </a:r>
            <a:endParaRPr/>
          </a:p>
          <a:p>
            <a:pPr indent="-342900" lvl="0" marL="457200" rtl="0" algn="l">
              <a:spcBef>
                <a:spcPts val="0"/>
              </a:spcBef>
              <a:spcAft>
                <a:spcPts val="0"/>
              </a:spcAft>
              <a:buSzPts val="1800"/>
              <a:buChar char="●"/>
            </a:pPr>
            <a:r>
              <a:rPr lang="ko"/>
              <a:t>FGSM (Fast Gradient Sign Method)[16]</a:t>
            </a:r>
            <a:endParaRPr/>
          </a:p>
          <a:p>
            <a:pPr indent="-317500" lvl="1" marL="914400" rtl="0" algn="l">
              <a:spcBef>
                <a:spcPts val="0"/>
              </a:spcBef>
              <a:spcAft>
                <a:spcPts val="0"/>
              </a:spcAft>
              <a:buSzPts val="1400"/>
              <a:buChar char="○"/>
            </a:pPr>
            <a:r>
              <a:rPr lang="ko"/>
              <a:t>시퀀스에서 임의의 토큰을 선택하고 FGSM 방법을 사용하여 임베딩 벡터를 교란</a:t>
            </a:r>
            <a:endParaRPr/>
          </a:p>
          <a:p>
            <a:pPr indent="-317500" lvl="1" marL="914400" rtl="0" algn="l">
              <a:spcBef>
                <a:spcPts val="0"/>
              </a:spcBef>
              <a:spcAft>
                <a:spcPts val="0"/>
              </a:spcAft>
              <a:buSzPts val="1400"/>
              <a:buChar char="○"/>
            </a:pPr>
            <a:r>
              <a:rPr lang="ko"/>
              <a:t>임베딩 행렬에서 가장 가까운 벡터를 찾고 선택한 토큰을 식별된 벡터에 해당하는 토큰으로 변경</a:t>
            </a:r>
            <a:endParaRPr/>
          </a:p>
          <a:p>
            <a:pPr indent="-317500" lvl="1" marL="914400" rtl="0" algn="l">
              <a:spcBef>
                <a:spcPts val="0"/>
              </a:spcBef>
              <a:spcAft>
                <a:spcPts val="0"/>
              </a:spcAft>
              <a:buSzPts val="1400"/>
              <a:buChar char="○"/>
            </a:pPr>
            <a:r>
              <a:rPr lang="ko"/>
              <a:t>Fig 5 는 이를 보여줌</a:t>
            </a:r>
            <a:endParaRPr/>
          </a:p>
          <a:p>
            <a:pPr indent="-317500" lvl="1" marL="914400" rtl="0" algn="l">
              <a:spcBef>
                <a:spcPts val="0"/>
              </a:spcBef>
              <a:spcAft>
                <a:spcPts val="0"/>
              </a:spcAft>
              <a:buSzPts val="1400"/>
              <a:buChar char="○"/>
            </a:pPr>
            <a:r>
              <a:rPr lang="ko"/>
              <a:t>여러 토큰을 변경할 경우 한번에 하나씩 수정하며 진행</a:t>
            </a:r>
            <a:endParaRPr/>
          </a:p>
          <a:p>
            <a:pPr indent="-317500" lvl="1" marL="914400" rtl="0" algn="l">
              <a:spcBef>
                <a:spcPts val="0"/>
              </a:spcBef>
              <a:spcAft>
                <a:spcPts val="0"/>
              </a:spcAft>
              <a:buSzPts val="1400"/>
              <a:buChar char="○"/>
            </a:pPr>
            <a:r>
              <a:rPr lang="ko"/>
              <a:t>달리 명시 되지 않은 경우 이러한 공격에 대한 전체 한도를 고려하여 범주 분포에서 금액 선택</a:t>
            </a:r>
            <a:endParaRPr/>
          </a:p>
        </p:txBody>
      </p:sp>
      <p:pic>
        <p:nvPicPr>
          <p:cNvPr id="95" name="Google Shape;95;p19"/>
          <p:cNvPicPr preferRelativeResize="0"/>
          <p:nvPr/>
        </p:nvPicPr>
        <p:blipFill>
          <a:blip r:embed="rId3">
            <a:alphaModFix/>
          </a:blip>
          <a:stretch>
            <a:fillRect/>
          </a:stretch>
        </p:blipFill>
        <p:spPr>
          <a:xfrm>
            <a:off x="142350" y="2021026"/>
            <a:ext cx="2258625" cy="136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Methods</a:t>
            </a:r>
            <a:endParaRPr/>
          </a:p>
          <a:p>
            <a:pPr indent="0" lvl="0" marL="0" rtl="0" algn="l">
              <a:spcBef>
                <a:spcPts val="0"/>
              </a:spcBef>
              <a:spcAft>
                <a:spcPts val="0"/>
              </a:spcAft>
              <a:buNone/>
            </a:pPr>
            <a:r>
              <a:t/>
            </a:r>
            <a:endParaRPr/>
          </a:p>
        </p:txBody>
      </p:sp>
      <p:sp>
        <p:nvSpPr>
          <p:cNvPr id="101" name="Google Shape;101;p20"/>
          <p:cNvSpPr txBox="1"/>
          <p:nvPr>
            <p:ph idx="1" type="body"/>
          </p:nvPr>
        </p:nvSpPr>
        <p:spPr>
          <a:xfrm>
            <a:off x="3154400" y="1152475"/>
            <a:ext cx="5677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Concat FGSM.</a:t>
            </a:r>
            <a:endParaRPr/>
          </a:p>
          <a:p>
            <a:pPr indent="-317500" lvl="1" marL="914400" rtl="0" algn="l">
              <a:spcBef>
                <a:spcPts val="0"/>
              </a:spcBef>
              <a:spcAft>
                <a:spcPts val="0"/>
              </a:spcAft>
              <a:buSzPts val="1400"/>
              <a:buChar char="○"/>
            </a:pPr>
            <a:r>
              <a:rPr lang="ko"/>
              <a:t>FGSM 을 확장.</a:t>
            </a:r>
            <a:endParaRPr/>
          </a:p>
          <a:p>
            <a:pPr indent="-317500" lvl="1" marL="914400" rtl="0" algn="l">
              <a:spcBef>
                <a:spcPts val="0"/>
              </a:spcBef>
              <a:spcAft>
                <a:spcPts val="0"/>
              </a:spcAft>
              <a:buSzPts val="1400"/>
              <a:buChar char="○"/>
            </a:pPr>
            <a:r>
              <a:rPr lang="ko"/>
              <a:t>원래 시퀀스에 K개의 임의 기록을 추가하고 추가 된 기록에 대해서만 FGSM 알고리즘 실시</a:t>
            </a:r>
            <a:endParaRPr/>
          </a:p>
          <a:p>
            <a:pPr indent="-317500" lvl="1" marL="914400" rtl="0" algn="l">
              <a:spcBef>
                <a:spcPts val="0"/>
              </a:spcBef>
              <a:spcAft>
                <a:spcPts val="0"/>
              </a:spcAft>
              <a:buSzPts val="1400"/>
              <a:buChar char="○"/>
            </a:pPr>
            <a:r>
              <a:rPr lang="ko"/>
              <a:t>결과적으로 적대적인 예제와 원본 사이의 편집 거리(edit-distance)는 정확히 K.</a:t>
            </a:r>
            <a:endParaRPr/>
          </a:p>
          <a:p>
            <a:pPr indent="-317500" lvl="1" marL="914400" rtl="0" algn="l">
              <a:spcBef>
                <a:spcPts val="0"/>
              </a:spcBef>
              <a:spcAft>
                <a:spcPts val="0"/>
              </a:spcAft>
              <a:buSzPts val="1400"/>
              <a:buChar char="○"/>
            </a:pPr>
            <a:r>
              <a:rPr lang="ko"/>
              <a:t>이 접근법은 두가지 변형을 사용</a:t>
            </a:r>
            <a:endParaRPr/>
          </a:p>
          <a:p>
            <a:pPr indent="-317500" lvl="2" marL="1371600" rtl="0" algn="l">
              <a:spcBef>
                <a:spcPts val="0"/>
              </a:spcBef>
              <a:spcAft>
                <a:spcPts val="0"/>
              </a:spcAft>
              <a:buSzPts val="1400"/>
              <a:buChar char="■"/>
            </a:pPr>
            <a:r>
              <a:rPr lang="ko"/>
              <a:t>Concat FGSM [seq]</a:t>
            </a:r>
            <a:endParaRPr/>
          </a:p>
          <a:p>
            <a:pPr indent="-317500" lvl="3" marL="1828800" rtl="0" algn="l">
              <a:spcBef>
                <a:spcPts val="0"/>
              </a:spcBef>
              <a:spcAft>
                <a:spcPts val="0"/>
              </a:spcAft>
              <a:buSzPts val="1400"/>
              <a:buChar char="●"/>
            </a:pPr>
            <a:r>
              <a:rPr lang="ko"/>
              <a:t>시계열에 토큰을 끝에 하나씩 추가</a:t>
            </a:r>
            <a:endParaRPr/>
          </a:p>
          <a:p>
            <a:pPr indent="-317500" lvl="2" marL="1371600" rtl="0" algn="l">
              <a:spcBef>
                <a:spcPts val="0"/>
              </a:spcBef>
              <a:spcAft>
                <a:spcPts val="0"/>
              </a:spcAft>
              <a:buSzPts val="1400"/>
              <a:buChar char="■"/>
            </a:pPr>
            <a:r>
              <a:rPr lang="ko"/>
              <a:t>Concat FGSM [sim]</a:t>
            </a:r>
            <a:endParaRPr/>
          </a:p>
          <a:p>
            <a:pPr indent="-317500" lvl="3" marL="1828800" rtl="0" algn="l">
              <a:spcBef>
                <a:spcPts val="0"/>
              </a:spcBef>
              <a:spcAft>
                <a:spcPts val="0"/>
              </a:spcAft>
              <a:buSzPts val="1400"/>
              <a:buChar char="●"/>
            </a:pPr>
            <a:r>
              <a:rPr lang="ko"/>
              <a:t>임의의 수의 토큰을 추가한 다음 FGSM 으로 대체</a:t>
            </a:r>
            <a:endParaRPr/>
          </a:p>
          <a:p>
            <a:pPr indent="-317500" lvl="2" marL="1371600" rtl="0" algn="l">
              <a:spcBef>
                <a:spcPts val="0"/>
              </a:spcBef>
              <a:spcAft>
                <a:spcPts val="0"/>
              </a:spcAft>
              <a:buSzPts val="1400"/>
              <a:buChar char="■"/>
            </a:pPr>
            <a:r>
              <a:rPr lang="ko"/>
              <a:t>Fig 6 에서 두 방법의 차이를 묘사</a:t>
            </a:r>
            <a:endParaRPr/>
          </a:p>
        </p:txBody>
      </p:sp>
      <p:pic>
        <p:nvPicPr>
          <p:cNvPr id="102" name="Google Shape;102;p20"/>
          <p:cNvPicPr preferRelativeResize="0"/>
          <p:nvPr/>
        </p:nvPicPr>
        <p:blipFill>
          <a:blip r:embed="rId3">
            <a:alphaModFix/>
          </a:blip>
          <a:stretch>
            <a:fillRect/>
          </a:stretch>
        </p:blipFill>
        <p:spPr>
          <a:xfrm>
            <a:off x="152400" y="1170125"/>
            <a:ext cx="2849600" cy="22932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Methods</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ko"/>
              <a:t>LM FGSM</a:t>
            </a:r>
            <a:endParaRPr/>
          </a:p>
          <a:p>
            <a:pPr indent="-317500" lvl="1" marL="914400" rtl="0" algn="l">
              <a:spcBef>
                <a:spcPts val="0"/>
              </a:spcBef>
              <a:spcAft>
                <a:spcPts val="0"/>
              </a:spcAft>
              <a:buSzPts val="1400"/>
              <a:buChar char="○"/>
            </a:pPr>
            <a:r>
              <a:rPr lang="ko"/>
              <a:t>LM FGSM 은 훈련된 자동 회귀 모델을 사용하여 주어진 문장에서 가장 적합한 기록을 추정</a:t>
            </a:r>
            <a:endParaRPr/>
          </a:p>
          <a:p>
            <a:pPr indent="-317500" lvl="1" marL="914400" rtl="0" algn="l">
              <a:spcBef>
                <a:spcPts val="0"/>
              </a:spcBef>
              <a:spcAft>
                <a:spcPts val="0"/>
              </a:spcAft>
              <a:buSzPts val="1400"/>
              <a:buChar char="○"/>
            </a:pPr>
            <a:r>
              <a:rPr lang="ko"/>
              <a:t>알고리즘은 FGSM 을 사용하여 사전 정의 된 임계 값 τ 미만의 난이도를 가진 가장 가까운 토큰을 탐색</a:t>
            </a:r>
            <a:endParaRPr/>
          </a:p>
          <a:p>
            <a:pPr indent="-317500" lvl="1" marL="914400" rtl="0" algn="l">
              <a:spcBef>
                <a:spcPts val="0"/>
              </a:spcBef>
              <a:spcAft>
                <a:spcPts val="0"/>
              </a:spcAft>
              <a:buSzPts val="1400"/>
              <a:buChar char="○"/>
            </a:pPr>
            <a:r>
              <a:rPr lang="ko"/>
              <a:t>따라서 LM FGSM 은 생성된 적대적 사례의 타당성을 높임</a:t>
            </a:r>
            <a:endParaRPr/>
          </a:p>
          <a:p>
            <a:pPr indent="-317500" lvl="1" marL="914400" rtl="0" algn="l">
              <a:spcBef>
                <a:spcPts val="0"/>
              </a:spcBef>
              <a:spcAft>
                <a:spcPts val="0"/>
              </a:spcAft>
              <a:buSzPts val="1400"/>
              <a:buChar char="○"/>
            </a:pPr>
            <a:r>
              <a:rPr lang="ko"/>
              <a:t>NLP 분야에서 비슷한 아이디어가 사용[6]</a:t>
            </a:r>
            <a:endParaRPr/>
          </a:p>
          <a:p>
            <a:pPr indent="-342900" lvl="0" marL="457200" rtl="0" algn="l">
              <a:spcBef>
                <a:spcPts val="0"/>
              </a:spcBef>
              <a:spcAft>
                <a:spcPts val="0"/>
              </a:spcAft>
              <a:buSzPts val="1800"/>
              <a:buChar char="●"/>
            </a:pPr>
            <a:r>
              <a:rPr lang="ko"/>
              <a:t>Concat Sampling Fool (Concat SF)</a:t>
            </a:r>
            <a:endParaRPr/>
          </a:p>
          <a:p>
            <a:pPr indent="-317500" lvl="1" marL="914400" rtl="0" algn="l">
              <a:spcBef>
                <a:spcPts val="0"/>
              </a:spcBef>
              <a:spcAft>
                <a:spcPts val="0"/>
              </a:spcAft>
              <a:buSzPts val="1400"/>
              <a:buChar char="○"/>
            </a:pPr>
            <a:r>
              <a:rPr lang="ko"/>
              <a:t>이 방법은 LM FSGM의 아이디어를 이용, K개의 무작위 기록 토큰을 원래 시퀀스에 추가</a:t>
            </a:r>
            <a:endParaRPr/>
          </a:p>
          <a:p>
            <a:pPr indent="-317500" lvl="1" marL="914400" rtl="0" algn="l">
              <a:spcBef>
                <a:spcPts val="0"/>
              </a:spcBef>
              <a:spcAft>
                <a:spcPts val="0"/>
              </a:spcAft>
              <a:buSzPts val="1400"/>
              <a:buChar char="○"/>
            </a:pPr>
            <a:r>
              <a:rPr lang="ko"/>
              <a:t>사전 훈련된  BERT 언어 모델을 사용하여 추가 된 각 토큰에 대한 어휘 확률을 받음</a:t>
            </a:r>
            <a:endParaRPr/>
          </a:p>
          <a:p>
            <a:pPr indent="-317500" lvl="1" marL="914400" rtl="0" algn="l">
              <a:spcBef>
                <a:spcPts val="0"/>
              </a:spcBef>
              <a:spcAft>
                <a:spcPts val="0"/>
              </a:spcAft>
              <a:buSzPts val="1400"/>
              <a:buChar char="○"/>
            </a:pPr>
            <a:r>
              <a:rPr lang="ko"/>
              <a:t>결과적으로 알고리즘은 범주 형 분포에서 샘플링하고 주어진 온도 값을 사용하여 최상의 적대적 예 선택</a:t>
            </a:r>
            <a:endParaRPr/>
          </a:p>
          <a:p>
            <a:pPr indent="-342900" lvl="0" marL="457200" rtl="0" algn="l">
              <a:spcBef>
                <a:spcPts val="0"/>
              </a:spcBef>
              <a:spcAft>
                <a:spcPts val="0"/>
              </a:spcAft>
              <a:buSzPts val="1800"/>
              <a:buChar char="●"/>
            </a:pPr>
            <a:r>
              <a:rPr lang="ko"/>
              <a:t>Sequential Concat Sampling Fool (Seq Concat SF).</a:t>
            </a:r>
            <a:endParaRPr/>
          </a:p>
          <a:p>
            <a:pPr indent="-317500" lvl="1" marL="914400" rtl="0" algn="l">
              <a:spcBef>
                <a:spcPts val="0"/>
              </a:spcBef>
              <a:spcAft>
                <a:spcPts val="0"/>
              </a:spcAft>
              <a:buSzPts val="1400"/>
              <a:buChar char="○"/>
            </a:pPr>
            <a:r>
              <a:rPr lang="ko"/>
              <a:t>해당 알고리즘과 Concat SF 의 차이점은 알고리즘이 원래 시퀀스에 K개를 즉시 추가하는 대신 한번에 하나씩 토큰을 수차가</a:t>
            </a:r>
            <a:endParaRPr/>
          </a:p>
          <a:p>
            <a:pPr indent="-317500" lvl="1" marL="914400" rtl="0" algn="l">
              <a:spcBef>
                <a:spcPts val="0"/>
              </a:spcBef>
              <a:spcAft>
                <a:spcPts val="0"/>
              </a:spcAft>
              <a:buSzPts val="1400"/>
              <a:buChar char="○"/>
            </a:pPr>
            <a:r>
              <a:rPr lang="ko"/>
              <a:t>올바른 클래스에 대한 모델의 확률 점수를 가장 많이 줄이는 토큰 선택</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