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1b71afa1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1b71afa1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1b71afa1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1b71afa1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b71afa1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b71afa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1b71afa1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1b71afa1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b71afa1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1b71afa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1b71afa1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1b71afa1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1b71afa1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1b71afa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1b71afa1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1b71afa1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Simple Black-box Adversarial Attacks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Experimental Evaluation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1371050"/>
            <a:ext cx="49339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254000" y="1152475"/>
            <a:ext cx="357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Fig 4. 비 표적 SimBA (실선) 및 SimBA-DCT (점선) 공격에 대해 서로 다른 네트워크 아키텍처에서 성공률 대 모델 쿼리 수 비교. 두 방법 모두 높은 확률로 2 만 개의 쿼리 내에서 적대적 섭동을 성공적으로 구성 가능. DenseNet은 두 공격 모두에 가장 취약하며 SimBA에 대해 6,000 개 쿼리 및 SimBA-DCT에 대해 4000 개 쿼리 후에 거의 100 %의 성공률. Inception v3은 두 방법 모두 공격하기 어려움.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Experimental Evaluation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179100" y="1152475"/>
            <a:ext cx="46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Fig 5. SimBA, SimBA-DCT 및 QL 공격에 의한 적대적 간섭 전후의 무작위로 선택된 이미지. 구성된 간섭은 세 가지 방법 모두에서 감지 할 수 없지만 SimBA 및 SimBA-DCT에 대한 간섭 L2-norm은 모든 이미지에서 QL 공격보다 훨씬 낮음. SimBA 는 QL 공격과 비슷하거나 적은 쿼리로 적대적인 예제를 구성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24998" l="0" r="0" t="0"/>
          <a:stretch/>
        </p:blipFill>
        <p:spPr>
          <a:xfrm>
            <a:off x="255375" y="1098100"/>
            <a:ext cx="3369200" cy="38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화이트 박스와 달리 블랙박스는 쿼리 예산이라는 추가적인 제약이 존재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continuous-valued confidence scores을 이용하여 높은 쿼리 효율을 보인다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기존에 정의된 orthonormal basis 백터를 랜덤하게 선택 하여 타겟 이미지에 추가하거나 빼는 방식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이를 이용하여 대상이 지정된 공격과 대상이 지정되지 않은 공격 모두 사용 가능.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이미지 분류를 위한 모든 모델은 화이트 박스 공격에 취약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적대적 예제에 대한 취약성은 대부분의 고차원 공간에서 분류기의 불가피성일 가능성이 높음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화이트 박스의 경우 fgsm와 같은 방식을 이용하여 공격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블랙 박스가 대부분의 시나리오에서 더 적합.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모델에 대한 쿼리는 시간과 비용면에서 더 높은 비용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따라서 블랙박스에서 쿼리 수는 중요한 효율성 지표 역할을 함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비용이 너무 많이 들거나, 쿼리 제한으로 쉽게 무력화 되는 공격은 좋지 못함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현재의 블랙박스 공격의 평균 쿼리는 높은 수준을 유지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가장 효율적이고 복잡한 공격에는 일반적으로 수만 또는 수십만 쿼리가 필요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Clarifai 또는 Google Cloud Vision와 같은 머신 러닝 API 서비스는 블랙 박스에 해당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모델의 세부내역을 공유하지 않으나 continuous-valued condifence scores(신뢰도 점수) 반환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 논문은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결정 경계에 대한 정확한 방향을 고려하지 않음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구체적으로 사전 정의된 직교 방향 세트 중 임의의 방향을 반복적으로 선택 그때 나오는 신뢰도 점수를 확인 아마지에서 벡터를 더하거나 빼서 이미지를 교란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이를 적은양의 쿼리, 20줄 이하의 pytorch 코드로 구현 이를 SimBA로 명명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Background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적대적 사례에 대한 연구는 작은 변화에 대한 기계 학습 모델의 견고성과 연관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마치 사람이 이미지이 구별에서 이미지의 작은 변화가 라벨의 영향을 주지 않는것과 동일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속성을 수식화 하면 다음과 같다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h(x`) =y, ∀x` ∈ {x` | d(x`, x ) ≤ p }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주어진 모델 h는 (x, y) 쌍으로 구성되어 예측되는 모델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이때의 d 는 L</a:t>
            </a:r>
            <a:r>
              <a:rPr baseline="-25000" lang="ko"/>
              <a:t>0 </a:t>
            </a:r>
            <a:r>
              <a:rPr lang="ko"/>
              <a:t> L</a:t>
            </a:r>
            <a:r>
              <a:rPr baseline="-25000" lang="ko"/>
              <a:t>2</a:t>
            </a:r>
            <a:r>
              <a:rPr lang="ko"/>
              <a:t>  L</a:t>
            </a:r>
            <a:r>
              <a:rPr baseline="-25000" lang="ko"/>
              <a:t>∞ </a:t>
            </a:r>
            <a:r>
              <a:rPr lang="ko"/>
              <a:t> 와 같은 방식으로 계산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d(x,x`) = || x -x`||</a:t>
            </a:r>
            <a:r>
              <a:rPr baseline="-25000" lang="ko"/>
              <a:t>2</a:t>
            </a:r>
            <a:r>
              <a:rPr lang="ko"/>
              <a:t>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최근의 연구는 학습된 모델이 방향성이 맞으면 작은 p 에 대해서도 약한 결과를 보여줌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따라서 Fawzi et al. (2018); Shafahi et al. (2018) 의 연구는 모델을 결정을 변경하는 적대적 방향을 찾는 문제로 변환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Targeted and untargeted attacks.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적의 가장 간단한 방법은 모델이 올바른 예측을 임의의 클래스로 변경하는 것. section 4 에서 공격 유형에 대한 실험 결과가 포함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Loss minimization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모델의 결과가 이산 이므로 적대적 간섭을 찾는것 역시 이산 최적화 문제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이는 주어진 구별 모델 h 의 클래스 y 로 구별하는 정확한 각도  surrogate loss l</a:t>
            </a:r>
            <a:r>
              <a:rPr baseline="-25000" lang="ko"/>
              <a:t>y </a:t>
            </a:r>
            <a:r>
              <a:rPr lang="ko"/>
              <a:t>(*) 을 정의 하는것이 효율적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White-box threat model.</a:t>
            </a:r>
            <a:endParaRPr>
              <a:solidFill>
                <a:schemeClr val="dk1"/>
              </a:solidFill>
            </a:endParaRPr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정확한 loss 값을 알아 이를 활용하여 정밀 타격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Black-box threat model.</a:t>
            </a:r>
            <a:endParaRPr>
              <a:solidFill>
                <a:schemeClr val="dk1"/>
              </a:solidFill>
            </a:endParaRPr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충분히 공개되지 않은 모델의 loss를 찾는 과정은 어렵다</a:t>
            </a:r>
            <a:endParaRPr>
              <a:solidFill>
                <a:schemeClr val="dk1"/>
              </a:solidFill>
            </a:endParaRPr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이를 수식화 하면 다음과 같다</a:t>
            </a:r>
            <a:endParaRPr>
              <a:solidFill>
                <a:schemeClr val="dk1"/>
              </a:solidFill>
            </a:endParaRPr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여기서 B 는 최적화 중 허용되는 쿼리 수에 대한 고정 예산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25" y="4399825"/>
            <a:ext cx="366716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 Simple Black-box Attack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395525" y="1152475"/>
            <a:ext cx="54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주어진 이미지 x 에 대해 블랙박스 신경망 h 가, h(x) = y 로 구별하여 확률 p</a:t>
            </a:r>
            <a:r>
              <a:rPr baseline="-25000" lang="ko"/>
              <a:t>h</a:t>
            </a:r>
            <a:r>
              <a:rPr lang="ko"/>
              <a:t>(y|x) 를 제공한다 가정하자.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목표는 h(x+δ) ≠ y 을 달성하는 약간의 간섭 δ 을 발견하는 것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Algorithm. ( pseudo-code Algorithm 1 참조)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아무 방향 q 와 약간의 ε을 이용하여 x + εq 또는 x - εq 가 p</a:t>
            </a:r>
            <a:r>
              <a:rPr baseline="-25000" lang="ko"/>
              <a:t>h</a:t>
            </a:r>
            <a:r>
              <a:rPr lang="ko"/>
              <a:t>(y|x) 가 감소되는지 확인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반복적으로 랜덤 방향 q에 대하여 더하거나 빼기를 진행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h 에 대한 쿼리수를 줄이기위해 항상 εq가 추가된 데이터를 보냄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p</a:t>
            </a:r>
            <a:r>
              <a:rPr baseline="-25000" lang="ko"/>
              <a:t>h</a:t>
            </a:r>
            <a:r>
              <a:rPr lang="ko"/>
              <a:t>(y|x) 가 감소될때의 방향 q 를 기억, 아닐경우 다시 반복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과정은 평균 업데이트에 1.4~1.5 쿼리 필요(모델과 타겟에 따라 다름)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SimBA 에선 대상 이미지 라벨 쌍 (x,y), orthonormal 후보 벡터 세트 Q, 스탭 사이즈 ε&gt;0 .을 입력으로 사용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쿼리 효율을 극대화 하기 위해 두개의 방향이 서로를 취소 하는 상황에는 업데이트 하지 않도록 설정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57625" cy="20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 Simple Black-box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Discrete cosine basis.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최근의 연구는 저 빈도 공간의 랜덤한 노이즈가 더 공격적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사실의 활용을 위해 discrete cosine transform(DCT) 을 제안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DCT 는 2D 이미지 공간의 신호는 코사인 파 함수의 크기에 해당하는 주파수 계수에 매핑하는 정규 직교 변환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General basis.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일반적으로 orthonormal basis을 효율적으로 샘플링 가능한 경우 공격이 가능할 것으로 예상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이것은 ImageNet 과 같은 고 해상도 데이터 세트의 경우 orthonormal basis 차원이 dXd 차원임으로 어려움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Gram-Schmidt process 와 같은 반복 샘플링 방법은 샘플링 된 벡터 수의 선형 메모리 비용으로 인해 사용이 어려움.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따라서 효율성과 이미지에 대한 자연스러운 적합성을 위해 standard basis vectors 와 DCT basis vectors 을 사용하여 평가하기로 함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Learning rate ε.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검색 방향 세트 Q 가 주어지면 몇몇 방향은 </a:t>
            </a:r>
            <a:r>
              <a:rPr lang="ko">
                <a:solidFill>
                  <a:schemeClr val="dk1"/>
                </a:solidFill>
              </a:rPr>
              <a:t>p</a:t>
            </a:r>
            <a:r>
              <a:rPr baseline="-25000" lang="ko">
                <a:solidFill>
                  <a:schemeClr val="dk1"/>
                </a:solidFill>
              </a:rPr>
              <a:t>h</a:t>
            </a:r>
            <a:r>
              <a:rPr lang="ko">
                <a:solidFill>
                  <a:schemeClr val="dk1"/>
                </a:solidFill>
              </a:rPr>
              <a:t>(y|x) 을 감소시키는 경우가 존재.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또한 p</a:t>
            </a:r>
            <a:r>
              <a:rPr baseline="-25000" lang="ko">
                <a:solidFill>
                  <a:schemeClr val="dk1"/>
                </a:solidFill>
              </a:rPr>
              <a:t>h</a:t>
            </a:r>
            <a:r>
              <a:rPr lang="ko">
                <a:solidFill>
                  <a:schemeClr val="dk1"/>
                </a:solidFill>
              </a:rPr>
              <a:t>(y|x+εq)가 ε 에 대하여 non-monotonic 할 수 있다.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픽셀 공간과 DCT 공간 모두에서 무작위로 샘플링 된 검색 방향에 대한 함수로 확률의 상대적 감소를 플로팅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확률은 ResNet-50 모델에 의한 ImageNet 유효성 검사 샘플의 예측에 해당합니다.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Fig 1 은 p</a:t>
            </a:r>
            <a:r>
              <a:rPr baseline="-25000" lang="ko">
                <a:solidFill>
                  <a:schemeClr val="dk1"/>
                </a:solidFill>
              </a:rPr>
              <a:t>h</a:t>
            </a:r>
            <a:r>
              <a:rPr lang="ko">
                <a:solidFill>
                  <a:schemeClr val="dk1"/>
                </a:solidFill>
              </a:rPr>
              <a:t>(y | x ± q)가 일관적으로 감소됨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일부 방향은 클래스 확률을 증가 시키지만 확율의 변화는 상대적으로 음수로 떨어짐.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이는 알고리즘이 한번의 선택보단 여러번의 반복으로 인해 빠르게 오분류를 일으킨다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다음 섹션에서 보이듯 단계 T 의 선택과 최대 개수가 주어지면 간섭의 최종 L2-norm 을 결정되므로 ||δ||</a:t>
            </a:r>
            <a:r>
              <a:rPr baseline="-25000" lang="ko">
                <a:solidFill>
                  <a:schemeClr val="dk1"/>
                </a:solidFill>
              </a:rPr>
              <a:t>2 </a:t>
            </a:r>
            <a:r>
              <a:rPr lang="ko">
                <a:solidFill>
                  <a:schemeClr val="dk1"/>
                </a:solidFill>
              </a:rPr>
              <a:t> 에 따른 예산으로 결정됨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 Simple Black-box Attack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Budget considerations.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orthonormality Q를 활용하여 </a:t>
            </a:r>
            <a:r>
              <a:rPr lang="ko">
                <a:solidFill>
                  <a:schemeClr val="dk1"/>
                </a:solidFill>
              </a:rPr>
              <a:t>δ 의 norm 을 고정 가능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반복 할 때마다 basis vector 를 더하거 나 빼거나 하여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α</a:t>
            </a:r>
            <a:r>
              <a:rPr baseline="-25000" lang="ko">
                <a:solidFill>
                  <a:schemeClr val="dk1"/>
                </a:solidFill>
              </a:rPr>
              <a:t>i  </a:t>
            </a:r>
            <a:r>
              <a:rPr lang="ko">
                <a:solidFill>
                  <a:schemeClr val="dk1"/>
                </a:solidFill>
              </a:rPr>
              <a:t>∈ { -ε, 0 , ε } 를 단계 t 에서 선택한 검색 방향의 부호이므로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δ</a:t>
            </a:r>
            <a:r>
              <a:rPr baseline="-25000" lang="ko">
                <a:solidFill>
                  <a:schemeClr val="dk1"/>
                </a:solidFill>
              </a:rPr>
              <a:t> t+1</a:t>
            </a:r>
            <a:r>
              <a:rPr lang="ko">
                <a:solidFill>
                  <a:schemeClr val="dk1"/>
                </a:solidFill>
              </a:rPr>
              <a:t> = δ</a:t>
            </a:r>
            <a:r>
              <a:rPr baseline="-25000" lang="ko">
                <a:solidFill>
                  <a:schemeClr val="dk1"/>
                </a:solidFill>
              </a:rPr>
              <a:t>t</a:t>
            </a:r>
            <a:r>
              <a:rPr lang="ko">
                <a:solidFill>
                  <a:schemeClr val="dk1"/>
                </a:solidFill>
              </a:rPr>
              <a:t> + α</a:t>
            </a:r>
            <a:r>
              <a:rPr baseline="-25000" lang="ko">
                <a:solidFill>
                  <a:schemeClr val="dk1"/>
                </a:solidFill>
              </a:rPr>
              <a:t>t</a:t>
            </a:r>
            <a:r>
              <a:rPr lang="ko">
                <a:solidFill>
                  <a:schemeClr val="dk1"/>
                </a:solidFill>
              </a:rPr>
              <a:t>q</a:t>
            </a:r>
            <a:r>
              <a:rPr baseline="-25000" lang="ko">
                <a:solidFill>
                  <a:schemeClr val="dk1"/>
                </a:solidFill>
              </a:rPr>
              <a:t>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일반적으로 T 단계 후의 최종 간섭 δ</a:t>
            </a:r>
            <a:r>
              <a:rPr baseline="-25000" lang="ko">
                <a:solidFill>
                  <a:schemeClr val="dk1"/>
                </a:solidFill>
              </a:rPr>
              <a:t>T </a:t>
            </a:r>
            <a:r>
              <a:rPr lang="ko">
                <a:solidFill>
                  <a:schemeClr val="dk1"/>
                </a:solidFill>
              </a:rPr>
              <a:t> 는 다음의 합계로 작성 가능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δ</a:t>
            </a:r>
            <a:r>
              <a:rPr baseline="-25000" lang="ko">
                <a:solidFill>
                  <a:schemeClr val="dk1"/>
                </a:solidFill>
              </a:rPr>
              <a:t>T </a:t>
            </a:r>
            <a:r>
              <a:rPr lang="ko">
                <a:solidFill>
                  <a:schemeClr val="dk1"/>
                </a:solidFill>
              </a:rPr>
              <a:t>=</a:t>
            </a:r>
            <a:r>
              <a:rPr baseline="-25000"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Σ</a:t>
            </a:r>
            <a:r>
              <a:rPr baseline="30000" lang="ko">
                <a:solidFill>
                  <a:schemeClr val="dk1"/>
                </a:solidFill>
              </a:rPr>
              <a:t>T</a:t>
            </a:r>
            <a:r>
              <a:rPr baseline="-25000" lang="ko">
                <a:solidFill>
                  <a:schemeClr val="dk1"/>
                </a:solidFill>
              </a:rPr>
              <a:t>t=1</a:t>
            </a:r>
            <a:r>
              <a:rPr lang="ko">
                <a:solidFill>
                  <a:schemeClr val="dk1"/>
                </a:solidFill>
              </a:rPr>
              <a:t> α</a:t>
            </a:r>
            <a:r>
              <a:rPr baseline="-25000" lang="ko">
                <a:solidFill>
                  <a:schemeClr val="dk1"/>
                </a:solidFill>
              </a:rPr>
              <a:t>t</a:t>
            </a:r>
            <a:r>
              <a:rPr lang="ko">
                <a:solidFill>
                  <a:schemeClr val="dk1"/>
                </a:solidFill>
              </a:rPr>
              <a:t>q</a:t>
            </a:r>
            <a:r>
              <a:rPr baseline="-25000" lang="ko">
                <a:solidFill>
                  <a:schemeClr val="dk1"/>
                </a:solidFill>
              </a:rPr>
              <a:t>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q</a:t>
            </a:r>
            <a:r>
              <a:rPr baseline="-25000" lang="ko">
                <a:solidFill>
                  <a:schemeClr val="dk1"/>
                </a:solidFill>
              </a:rPr>
              <a:t>t </a:t>
            </a:r>
            <a:r>
              <a:rPr lang="ko">
                <a:solidFill>
                  <a:schemeClr val="dk1"/>
                </a:solidFill>
              </a:rPr>
              <a:t> 는 orthogonal 이므로 q</a:t>
            </a:r>
            <a:r>
              <a:rPr baseline="-25000" lang="ko">
                <a:solidFill>
                  <a:schemeClr val="dk1"/>
                </a:solidFill>
              </a:rPr>
              <a:t>t</a:t>
            </a:r>
            <a:r>
              <a:rPr baseline="30000" lang="ko">
                <a:solidFill>
                  <a:schemeClr val="dk1"/>
                </a:solidFill>
              </a:rPr>
              <a:t>Т</a:t>
            </a:r>
            <a:r>
              <a:rPr lang="ko">
                <a:solidFill>
                  <a:schemeClr val="dk1"/>
                </a:solidFill>
              </a:rPr>
              <a:t> q</a:t>
            </a:r>
            <a:r>
              <a:rPr baseline="-25000" lang="ko">
                <a:solidFill>
                  <a:schemeClr val="dk1"/>
                </a:solidFill>
              </a:rPr>
              <a:t>t`</a:t>
            </a:r>
            <a:r>
              <a:rPr lang="ko">
                <a:solidFill>
                  <a:schemeClr val="dk1"/>
                </a:solidFill>
              </a:rPr>
              <a:t>  = 0 for any t ≠ t`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또한 L2-norm 을 공격적 간섭에 대하여 다음과 같이 표현 가능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||δ</a:t>
            </a:r>
            <a:r>
              <a:rPr baseline="-25000" lang="ko">
                <a:solidFill>
                  <a:schemeClr val="dk1"/>
                </a:solidFill>
              </a:rPr>
              <a:t>T</a:t>
            </a:r>
            <a:r>
              <a:rPr lang="ko">
                <a:solidFill>
                  <a:schemeClr val="dk1"/>
                </a:solidFill>
              </a:rPr>
              <a:t>||</a:t>
            </a:r>
            <a:r>
              <a:rPr baseline="30000" lang="ko">
                <a:solidFill>
                  <a:schemeClr val="dk1"/>
                </a:solidFill>
              </a:rPr>
              <a:t>2</a:t>
            </a:r>
            <a:r>
              <a:rPr baseline="-25000" lang="ko">
                <a:solidFill>
                  <a:schemeClr val="dk1"/>
                </a:solidFill>
              </a:rPr>
              <a:t>2 </a:t>
            </a:r>
            <a:r>
              <a:rPr lang="ko">
                <a:solidFill>
                  <a:schemeClr val="dk1"/>
                </a:solidFill>
              </a:rPr>
              <a:t>= ||Σ</a:t>
            </a:r>
            <a:r>
              <a:rPr baseline="30000" lang="ko">
                <a:solidFill>
                  <a:schemeClr val="dk1"/>
                </a:solidFill>
              </a:rPr>
              <a:t>T</a:t>
            </a:r>
            <a:r>
              <a:rPr baseline="-25000" lang="ko">
                <a:solidFill>
                  <a:schemeClr val="dk1"/>
                </a:solidFill>
              </a:rPr>
              <a:t>t=1</a:t>
            </a:r>
            <a:r>
              <a:rPr lang="ko">
                <a:solidFill>
                  <a:schemeClr val="dk1"/>
                </a:solidFill>
              </a:rPr>
              <a:t> α</a:t>
            </a:r>
            <a:r>
              <a:rPr baseline="-25000" lang="ko">
                <a:solidFill>
                  <a:schemeClr val="dk1"/>
                </a:solidFill>
              </a:rPr>
              <a:t>t</a:t>
            </a:r>
            <a:r>
              <a:rPr lang="ko">
                <a:solidFill>
                  <a:schemeClr val="dk1"/>
                </a:solidFill>
              </a:rPr>
              <a:t>q</a:t>
            </a:r>
            <a:r>
              <a:rPr baseline="-25000" lang="ko">
                <a:solidFill>
                  <a:schemeClr val="dk1"/>
                </a:solidFill>
              </a:rPr>
              <a:t>t </a:t>
            </a:r>
            <a:r>
              <a:rPr lang="ko">
                <a:solidFill>
                  <a:schemeClr val="dk1"/>
                </a:solidFill>
              </a:rPr>
              <a:t>||</a:t>
            </a:r>
            <a:r>
              <a:rPr baseline="30000" lang="ko">
                <a:solidFill>
                  <a:schemeClr val="dk1"/>
                </a:solidFill>
              </a:rPr>
              <a:t>2</a:t>
            </a:r>
            <a:r>
              <a:rPr baseline="-25000" lang="ko">
                <a:solidFill>
                  <a:schemeClr val="dk1"/>
                </a:solidFill>
              </a:rPr>
              <a:t>2 </a:t>
            </a:r>
            <a:r>
              <a:rPr lang="ko">
                <a:solidFill>
                  <a:schemeClr val="dk1"/>
                </a:solidFill>
              </a:rPr>
              <a:t>= Σ</a:t>
            </a:r>
            <a:r>
              <a:rPr baseline="30000" lang="ko">
                <a:solidFill>
                  <a:schemeClr val="dk1"/>
                </a:solidFill>
              </a:rPr>
              <a:t>T</a:t>
            </a:r>
            <a:r>
              <a:rPr baseline="-25000" lang="ko">
                <a:solidFill>
                  <a:schemeClr val="dk1"/>
                </a:solidFill>
              </a:rPr>
              <a:t>t=1</a:t>
            </a:r>
            <a:r>
              <a:rPr lang="ko">
                <a:solidFill>
                  <a:schemeClr val="dk1"/>
                </a:solidFill>
              </a:rPr>
              <a:t> ||α</a:t>
            </a:r>
            <a:r>
              <a:rPr baseline="-25000" lang="ko">
                <a:solidFill>
                  <a:schemeClr val="dk1"/>
                </a:solidFill>
              </a:rPr>
              <a:t>t</a:t>
            </a:r>
            <a:r>
              <a:rPr lang="ko">
                <a:solidFill>
                  <a:schemeClr val="dk1"/>
                </a:solidFill>
              </a:rPr>
              <a:t>q</a:t>
            </a:r>
            <a:r>
              <a:rPr baseline="-25000" lang="ko">
                <a:solidFill>
                  <a:schemeClr val="dk1"/>
                </a:solidFill>
              </a:rPr>
              <a:t>t </a:t>
            </a:r>
            <a:r>
              <a:rPr lang="ko">
                <a:solidFill>
                  <a:schemeClr val="dk1"/>
                </a:solidFill>
              </a:rPr>
              <a:t>||</a:t>
            </a:r>
            <a:r>
              <a:rPr baseline="30000" lang="ko">
                <a:solidFill>
                  <a:schemeClr val="dk1"/>
                </a:solidFill>
              </a:rPr>
              <a:t>2</a:t>
            </a:r>
            <a:r>
              <a:rPr baseline="-25000" lang="ko">
                <a:solidFill>
                  <a:schemeClr val="dk1"/>
                </a:solidFill>
              </a:rPr>
              <a:t>2 </a:t>
            </a:r>
            <a:r>
              <a:rPr lang="ko">
                <a:solidFill>
                  <a:schemeClr val="dk1"/>
                </a:solidFill>
              </a:rPr>
              <a:t>= Σ</a:t>
            </a:r>
            <a:r>
              <a:rPr baseline="30000" lang="ko">
                <a:solidFill>
                  <a:schemeClr val="dk1"/>
                </a:solidFill>
              </a:rPr>
              <a:t>T</a:t>
            </a:r>
            <a:r>
              <a:rPr baseline="-25000" lang="ko">
                <a:solidFill>
                  <a:schemeClr val="dk1"/>
                </a:solidFill>
              </a:rPr>
              <a:t>t=1</a:t>
            </a:r>
            <a:r>
              <a:rPr lang="ko">
                <a:solidFill>
                  <a:schemeClr val="dk1"/>
                </a:solidFill>
              </a:rPr>
              <a:t> α</a:t>
            </a:r>
            <a:r>
              <a:rPr baseline="-25000" lang="ko">
                <a:solidFill>
                  <a:schemeClr val="dk1"/>
                </a:solidFill>
              </a:rPr>
              <a:t>t</a:t>
            </a:r>
            <a:r>
              <a:rPr lang="ko">
                <a:solidFill>
                  <a:schemeClr val="dk1"/>
                </a:solidFill>
              </a:rPr>
              <a:t> || q</a:t>
            </a:r>
            <a:r>
              <a:rPr baseline="-25000" lang="ko">
                <a:solidFill>
                  <a:schemeClr val="dk1"/>
                </a:solidFill>
              </a:rPr>
              <a:t>t </a:t>
            </a:r>
            <a:r>
              <a:rPr lang="ko">
                <a:solidFill>
                  <a:schemeClr val="dk1"/>
                </a:solidFill>
              </a:rPr>
              <a:t>||</a:t>
            </a:r>
            <a:r>
              <a:rPr baseline="30000" lang="ko">
                <a:solidFill>
                  <a:schemeClr val="dk1"/>
                </a:solidFill>
              </a:rPr>
              <a:t>2</a:t>
            </a:r>
            <a:r>
              <a:rPr baseline="-25000" lang="ko">
                <a:solidFill>
                  <a:schemeClr val="dk1"/>
                </a:solidFill>
              </a:rPr>
              <a:t>2 </a:t>
            </a:r>
            <a:r>
              <a:rPr lang="ko">
                <a:solidFill>
                  <a:schemeClr val="dk1"/>
                </a:solidFill>
              </a:rPr>
              <a:t>≤ Tε</a:t>
            </a:r>
            <a:r>
              <a:rPr baseline="30000" lang="ko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Experimental Evaluation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다음 모델과 비교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 Boundary Attack (Brendel et al., 2017),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Opt attack (Cheng et al., 2018),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Low Frequency Boundary Attack (LFBA) (Guo et al., 2018),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AutoZOOM (Tu et al., 2018)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QL attack (Ilyas et al., 2018a)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Bandits-TD attack (Ilyas et al., 2018b).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이를 다음 세가지 항목으로 비교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how often the optimization problem finds a feasible point (success rate)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how many queries were required (B)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 resulting perturbation norms (ρ).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Experimental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3395525"/>
            <a:ext cx="85206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Fig 3 공격이 성공할 때까지 필요한 쿼리 수의 히스토그램 (1000 개 이상의 대상 이미지) SimBA-DCT는 오른쪽으로 치우쳐서 소수의 이미지에만 적은 수의 쿼리가 필요함. 비 표적 공격에 대해 SimBA-DCT가 요구하는 중간 쿼리 수는 582 개에 불과. 그러나 낮은 빈도로 제한하면 SimBA-DCT는 60, 000 개의 쿼리 후 성공적인 적대적 이미지를 찾지 못하는 반면 SimBA는 100 % 성공.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13" y="1170125"/>
            <a:ext cx="6988778" cy="20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