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1b71afa1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1b71afa1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1b71afa1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1b71afa1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1b71afa1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1b71afa1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81b71afa1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81b71afa1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1b71afa1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1b71afa1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1b71afa1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1b71afa1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1b71afa1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1b71afa1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1b71afa1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1b71afa1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81b71afa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81b71afa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81b71afa1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81b71afa1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2020"/>
              <a:t>DialogueRNN : An Attentive RNN for Emotion Detection in Conversations</a:t>
            </a:r>
            <a:endParaRPr sz="202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각 발화의 화자에 맞춰 대화 당사자를 개별적으로 처리하지 않는다.</a:t>
            </a:r>
            <a:endParaRPr/>
          </a:p>
          <a:p>
            <a:pPr indent="0" lvl="0" marL="0" rtl="0" algn="l">
              <a:spcBef>
                <a:spcPts val="1200"/>
              </a:spcBef>
              <a:spcAft>
                <a:spcPts val="0"/>
              </a:spcAft>
              <a:buNone/>
            </a:pPr>
            <a:r>
              <a:rPr lang="ko"/>
              <a:t>이 논문에서는 대화 전반에 걸쳐 개별 당사자 상태를 추적 이 정보를 RNN으로 처리하는 방법을 설명한다. </a:t>
            </a:r>
            <a:endParaRPr/>
          </a:p>
          <a:p>
            <a:pPr indent="0" lvl="0" marL="0" rtl="0" algn="l">
              <a:spcBef>
                <a:spcPts val="1200"/>
              </a:spcBef>
              <a:spcAft>
                <a:spcPts val="1200"/>
              </a:spcAft>
              <a:buNone/>
            </a:pPr>
            <a:r>
              <a:rPr lang="ko"/>
              <a:t>두 개의 다른 데이터 세트에서 상당한 차이로 최첨단 성능을 능가합니다.</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5 Results and Discussion</a:t>
            </a:r>
            <a:endParaRPr/>
          </a:p>
        </p:txBody>
      </p:sp>
      <p:sp>
        <p:nvSpPr>
          <p:cNvPr id="120" name="Google Shape;120;p22"/>
          <p:cNvSpPr txBox="1"/>
          <p:nvPr>
            <p:ph idx="1" type="body"/>
          </p:nvPr>
        </p:nvSpPr>
        <p:spPr>
          <a:xfrm>
            <a:off x="311700" y="3204950"/>
            <a:ext cx="8520600" cy="13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모델별 감정 점수 비교표 기존의 모델들에 비해 높은 성능이 나오고 있음을 확인할수 있다. 행복과 흥분의 경우 서로의 오차가 높음을 확인되었다. 분노와 좌절은 오분류가 자주 일어난다. 또한 중립의 경우 실패율이 높음을 확인되었다.</a:t>
            </a:r>
            <a:endParaRPr/>
          </a:p>
        </p:txBody>
      </p:sp>
      <p:pic>
        <p:nvPicPr>
          <p:cNvPr id="121" name="Google Shape;121;p22"/>
          <p:cNvPicPr preferRelativeResize="0"/>
          <p:nvPr/>
        </p:nvPicPr>
        <p:blipFill>
          <a:blip r:embed="rId3">
            <a:alphaModFix/>
          </a:blip>
          <a:stretch>
            <a:fillRect/>
          </a:stretch>
        </p:blipFill>
        <p:spPr>
          <a:xfrm>
            <a:off x="929338" y="1170125"/>
            <a:ext cx="7285315" cy="188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ko"/>
              <a:t>introduction </a:t>
            </a:r>
            <a:endParaRPr/>
          </a:p>
        </p:txBody>
      </p:sp>
      <p:sp>
        <p:nvSpPr>
          <p:cNvPr id="61" name="Google Shape;61;p14"/>
          <p:cNvSpPr txBox="1"/>
          <p:nvPr>
            <p:ph idx="1" type="body"/>
          </p:nvPr>
        </p:nvSpPr>
        <p:spPr>
          <a:xfrm>
            <a:off x="3852325" y="1152475"/>
            <a:ext cx="498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현재의 시스템은 화자의 구별을 하지 않는다. 이에 대화의 흐름에 따른 발언, 컨텍스트, 및 당사자의 상태에 따른 개별 모델링을 한다. 이는 앞서 진행된 내용을 인지하는 것이 중요하다.</a:t>
            </a:r>
            <a:endParaRPr/>
          </a:p>
          <a:p>
            <a:pPr indent="0" lvl="0" marL="0" rtl="0" algn="l">
              <a:spcBef>
                <a:spcPts val="1200"/>
              </a:spcBef>
              <a:spcAft>
                <a:spcPts val="1200"/>
              </a:spcAft>
              <a:buNone/>
            </a:pPr>
            <a:r>
              <a:rPr lang="ko"/>
              <a:t>이에 3개의 GRU model 을 적용. 전체 흐름을 global GRU 에서, 회자의 상태를 확인하기 위한 emotion GRU, 마지막으로 party GRU 에서 서로간의 정보를 설정한다.</a:t>
            </a:r>
            <a:endParaRPr/>
          </a:p>
        </p:txBody>
      </p:sp>
      <p:pic>
        <p:nvPicPr>
          <p:cNvPr id="62" name="Google Shape;62;p14"/>
          <p:cNvPicPr preferRelativeResize="0"/>
          <p:nvPr/>
        </p:nvPicPr>
        <p:blipFill rotWithShape="1">
          <a:blip r:embed="rId3">
            <a:alphaModFix/>
          </a:blip>
          <a:srcRect b="0" l="2600" r="0" t="0"/>
          <a:stretch/>
        </p:blipFill>
        <p:spPr>
          <a:xfrm>
            <a:off x="311700" y="1152475"/>
            <a:ext cx="3280850" cy="213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 Related Work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Emotion recognition</a:t>
            </a:r>
            <a:endParaRPr/>
          </a:p>
          <a:p>
            <a:pPr indent="-300037" lvl="0" marL="457200" rtl="0" algn="l">
              <a:spcBef>
                <a:spcPts val="1200"/>
              </a:spcBef>
              <a:spcAft>
                <a:spcPts val="0"/>
              </a:spcAft>
              <a:buSzPct val="100000"/>
              <a:buChar char="●"/>
            </a:pPr>
            <a:r>
              <a:rPr lang="ko"/>
              <a:t>correlation between emotion and facial cues. Ekman (1993)</a:t>
            </a:r>
            <a:endParaRPr/>
          </a:p>
          <a:p>
            <a:pPr indent="-300037" lvl="0" marL="457200" rtl="0" algn="l">
              <a:spcBef>
                <a:spcPts val="0"/>
              </a:spcBef>
              <a:spcAft>
                <a:spcPts val="0"/>
              </a:spcAft>
              <a:buSzPct val="100000"/>
              <a:buChar char="●"/>
            </a:pPr>
            <a:r>
              <a:rPr lang="ko"/>
              <a:t>acoustic information with visual cues for emotion recognition. Datcu and Rothkrantz (2008)</a:t>
            </a:r>
            <a:endParaRPr/>
          </a:p>
          <a:p>
            <a:pPr indent="-300037" lvl="0" marL="457200" rtl="0" algn="l">
              <a:spcBef>
                <a:spcPts val="0"/>
              </a:spcBef>
              <a:spcAft>
                <a:spcPts val="0"/>
              </a:spcAft>
              <a:buSzPct val="100000"/>
              <a:buChar char="●"/>
            </a:pPr>
            <a:r>
              <a:rPr lang="ko"/>
              <a:t>text-based emotion recognition. Alm, Roth, and Sproat (2005)</a:t>
            </a:r>
            <a:endParaRPr/>
          </a:p>
          <a:p>
            <a:pPr indent="-300037" lvl="0" marL="457200" rtl="0" algn="l">
              <a:spcBef>
                <a:spcPts val="0"/>
              </a:spcBef>
              <a:spcAft>
                <a:spcPts val="0"/>
              </a:spcAft>
              <a:buSzPct val="100000"/>
              <a:buChar char="●"/>
            </a:pPr>
            <a:r>
              <a:rPr lang="ko"/>
              <a:t>RNN-based deep networks for multi-modal emotion recognition. Poria et al. (2017)</a:t>
            </a:r>
            <a:endParaRPr/>
          </a:p>
          <a:p>
            <a:pPr indent="0" lvl="0" marL="0" rtl="0" algn="l">
              <a:spcBef>
                <a:spcPts val="1200"/>
              </a:spcBef>
              <a:spcAft>
                <a:spcPts val="0"/>
              </a:spcAft>
              <a:buNone/>
            </a:pPr>
            <a:r>
              <a:rPr lang="ko"/>
              <a:t>Reproducing human interaction requires deep understanding of conversation</a:t>
            </a:r>
            <a:endParaRPr/>
          </a:p>
          <a:p>
            <a:pPr indent="-300037" lvl="0" marL="457200" rtl="0" algn="l">
              <a:spcBef>
                <a:spcPts val="1200"/>
              </a:spcBef>
              <a:spcAft>
                <a:spcPts val="0"/>
              </a:spcAft>
              <a:buSzPct val="100000"/>
              <a:buChar char="●"/>
            </a:pPr>
            <a:r>
              <a:rPr lang="ko"/>
              <a:t>emotion plays a pivotal role in conversations. Ruusuvuori (2013)</a:t>
            </a:r>
            <a:endParaRPr/>
          </a:p>
          <a:p>
            <a:pPr indent="-300037" lvl="0" marL="457200" rtl="0" algn="l">
              <a:spcBef>
                <a:spcPts val="0"/>
              </a:spcBef>
              <a:spcAft>
                <a:spcPts val="0"/>
              </a:spcAft>
              <a:buSzPct val="100000"/>
              <a:buChar char="●"/>
            </a:pPr>
            <a:r>
              <a:rPr lang="ko"/>
              <a:t>emotional dynamics in a conversation is an interpersonal phenomenon. (Richards, Butler, and Gross 2003).</a:t>
            </a:r>
            <a:endParaRPr/>
          </a:p>
          <a:p>
            <a:pPr indent="-300037" lvl="0" marL="457200" rtl="0" algn="l">
              <a:spcBef>
                <a:spcPts val="0"/>
              </a:spcBef>
              <a:spcAft>
                <a:spcPts val="0"/>
              </a:spcAft>
              <a:buSzPct val="100000"/>
              <a:buChar char="●"/>
            </a:pPr>
            <a:r>
              <a:rPr lang="ko"/>
              <a:t>the temporal nature through recurrent network (Poria et al. 2017).</a:t>
            </a:r>
            <a:endParaRPr/>
          </a:p>
          <a:p>
            <a:pPr indent="0" lvl="0" marL="0" rtl="0" algn="l">
              <a:spcBef>
                <a:spcPts val="1200"/>
              </a:spcBef>
              <a:spcAft>
                <a:spcPts val="0"/>
              </a:spcAft>
              <a:buNone/>
            </a:pPr>
            <a:r>
              <a:rPr lang="ko"/>
              <a:t>Memory networks in several NLP</a:t>
            </a:r>
            <a:endParaRPr/>
          </a:p>
          <a:p>
            <a:pPr indent="-300037" lvl="0" marL="457200" rtl="0" algn="l">
              <a:spcBef>
                <a:spcPts val="1200"/>
              </a:spcBef>
              <a:spcAft>
                <a:spcPts val="0"/>
              </a:spcAft>
              <a:buSzPct val="100000"/>
              <a:buChar char="●"/>
            </a:pPr>
            <a:r>
              <a:rPr lang="ko"/>
              <a:t>Memory networks (Sukhbaatar et al. 2015)</a:t>
            </a:r>
            <a:endParaRPr/>
          </a:p>
          <a:p>
            <a:pPr indent="-300037" lvl="0" marL="457200" rtl="0" algn="l">
              <a:spcBef>
                <a:spcPts val="0"/>
              </a:spcBef>
              <a:spcAft>
                <a:spcPts val="0"/>
              </a:spcAft>
              <a:buSzPct val="100000"/>
              <a:buChar char="●"/>
            </a:pPr>
            <a:r>
              <a:rPr lang="ko"/>
              <a:t>question answering (Sukhbaatar et al. 2015; Kumar et al. 2016)</a:t>
            </a:r>
            <a:endParaRPr/>
          </a:p>
          <a:p>
            <a:pPr indent="-300037" lvl="0" marL="457200" rtl="0" algn="l">
              <a:spcBef>
                <a:spcPts val="0"/>
              </a:spcBef>
              <a:spcAft>
                <a:spcPts val="0"/>
              </a:spcAft>
              <a:buSzPct val="100000"/>
              <a:buChar char="●"/>
            </a:pPr>
            <a:r>
              <a:rPr lang="ko"/>
              <a:t>machine translation (Bahdanau, Cho, and Bengio 2014)</a:t>
            </a:r>
            <a:endParaRPr/>
          </a:p>
          <a:p>
            <a:pPr indent="-300037" lvl="0" marL="457200" rtl="0" algn="l">
              <a:spcBef>
                <a:spcPts val="0"/>
              </a:spcBef>
              <a:spcAft>
                <a:spcPts val="0"/>
              </a:spcAft>
              <a:buSzPct val="100000"/>
              <a:buChar char="●"/>
            </a:pPr>
            <a:r>
              <a:rPr lang="ko"/>
              <a:t>speech recognition (Graves, Wayne, and Danihelka 2014)</a:t>
            </a:r>
            <a:endParaRPr/>
          </a:p>
          <a:p>
            <a:pPr indent="-300037" lvl="0" marL="457200" rtl="0" algn="l">
              <a:spcBef>
                <a:spcPts val="0"/>
              </a:spcBef>
              <a:spcAft>
                <a:spcPts val="0"/>
              </a:spcAft>
              <a:buSzPct val="100000"/>
              <a:buChar char="●"/>
            </a:pPr>
            <a:r>
              <a:rPr lang="ko"/>
              <a:t>memory networks for emotion recognition in dyadic conversations. Hazarika et al. (2018)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3. Methodology</a:t>
            </a:r>
            <a:endParaRPr/>
          </a:p>
        </p:txBody>
      </p:sp>
      <p:pic>
        <p:nvPicPr>
          <p:cNvPr id="74" name="Google Shape;74;p16"/>
          <p:cNvPicPr preferRelativeResize="0"/>
          <p:nvPr/>
        </p:nvPicPr>
        <p:blipFill>
          <a:blip r:embed="rId3">
            <a:alphaModFix/>
          </a:blip>
          <a:stretch>
            <a:fillRect/>
          </a:stretch>
        </p:blipFill>
        <p:spPr>
          <a:xfrm>
            <a:off x="940400" y="1269175"/>
            <a:ext cx="7263205" cy="3820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Methodology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3.1 Problem Definition</a:t>
            </a:r>
            <a:endParaRPr/>
          </a:p>
          <a:p>
            <a:pPr indent="-300037" lvl="0" marL="457200" rtl="0" algn="l">
              <a:spcBef>
                <a:spcPts val="1200"/>
              </a:spcBef>
              <a:spcAft>
                <a:spcPts val="0"/>
              </a:spcAft>
              <a:buSzPct val="100000"/>
              <a:buChar char="●"/>
            </a:pPr>
            <a:r>
              <a:rPr lang="ko"/>
              <a:t>화자(parties / paarticipants)의 수 M 이라 하였을때, p_1, … ,p_M ( 이번의 경우 M = 2 이다.)</a:t>
            </a:r>
            <a:endParaRPr/>
          </a:p>
          <a:p>
            <a:pPr indent="-300037" lvl="0" marL="457200" rtl="0" algn="l">
              <a:spcBef>
                <a:spcPts val="0"/>
              </a:spcBef>
              <a:spcAft>
                <a:spcPts val="0"/>
              </a:spcAft>
              <a:buSzPct val="100000"/>
              <a:buChar char="●"/>
            </a:pPr>
            <a:r>
              <a:rPr lang="ko"/>
              <a:t>감정 라벨 (행복,슬픔,중립,분노,흥분, 실망)</a:t>
            </a:r>
            <a:endParaRPr/>
          </a:p>
          <a:p>
            <a:pPr indent="-300037" lvl="0" marL="457200" rtl="0" algn="l">
              <a:spcBef>
                <a:spcPts val="0"/>
              </a:spcBef>
              <a:spcAft>
                <a:spcPts val="0"/>
              </a:spcAft>
              <a:buSzPct val="100000"/>
              <a:buChar char="●"/>
            </a:pPr>
            <a:r>
              <a:rPr lang="ko"/>
              <a:t>발언 구성은 u_1,u_2, … , u_N,</a:t>
            </a:r>
            <a:endParaRPr/>
          </a:p>
          <a:p>
            <a:pPr indent="-300037" lvl="0" marL="457200" rtl="0" algn="l">
              <a:spcBef>
                <a:spcPts val="0"/>
              </a:spcBef>
              <a:spcAft>
                <a:spcPts val="0"/>
              </a:spcAft>
              <a:buSzPct val="100000"/>
              <a:buChar char="●"/>
            </a:pPr>
            <a:r>
              <a:rPr lang="ko"/>
              <a:t>s는 발언의 index 와 party 간의 mapping 이다.</a:t>
            </a:r>
            <a:endParaRPr/>
          </a:p>
          <a:p>
            <a:pPr indent="-300037" lvl="0" marL="457200" rtl="0" algn="l">
              <a:spcBef>
                <a:spcPts val="0"/>
              </a:spcBef>
              <a:spcAft>
                <a:spcPts val="0"/>
              </a:spcAft>
              <a:buSzPct val="100000"/>
              <a:buChar char="●"/>
            </a:pPr>
            <a:r>
              <a:rPr lang="ko"/>
              <a:t>u_t 는 파티 p_s(u_t) 에 의해 발화</a:t>
            </a:r>
            <a:endParaRPr/>
          </a:p>
          <a:p>
            <a:pPr indent="0" lvl="0" marL="0" rtl="0" algn="l">
              <a:spcBef>
                <a:spcPts val="1200"/>
              </a:spcBef>
              <a:spcAft>
                <a:spcPts val="0"/>
              </a:spcAft>
              <a:buNone/>
            </a:pPr>
            <a:r>
              <a:rPr lang="ko"/>
              <a:t>3.2 Unimodal Feature Extraction</a:t>
            </a:r>
            <a:endParaRPr/>
          </a:p>
          <a:p>
            <a:pPr indent="0" lvl="0" marL="0" rtl="0" algn="l">
              <a:spcBef>
                <a:spcPts val="1200"/>
              </a:spcBef>
              <a:spcAft>
                <a:spcPts val="0"/>
              </a:spcAft>
              <a:buNone/>
            </a:pPr>
            <a:r>
              <a:rPr lang="ko"/>
              <a:t>Textual Feature Extraction</a:t>
            </a:r>
            <a:endParaRPr/>
          </a:p>
          <a:p>
            <a:pPr indent="-300037" lvl="0" marL="457200" rtl="0" algn="l">
              <a:spcBef>
                <a:spcPts val="1200"/>
              </a:spcBef>
              <a:spcAft>
                <a:spcPts val="0"/>
              </a:spcAft>
              <a:buSzPct val="100000"/>
              <a:buChar char="●"/>
            </a:pPr>
            <a:r>
              <a:rPr lang="ko"/>
              <a:t>Conversational memory networks(CMN) (Hazarika et al. 2018)의 feature extraction 을 차용.</a:t>
            </a:r>
            <a:endParaRPr/>
          </a:p>
          <a:p>
            <a:pPr indent="-300037" lvl="0" marL="457200" rtl="0" algn="l">
              <a:spcBef>
                <a:spcPts val="0"/>
              </a:spcBef>
              <a:spcAft>
                <a:spcPts val="0"/>
              </a:spcAft>
              <a:buSzPct val="100000"/>
              <a:buChar char="●"/>
            </a:pPr>
            <a:r>
              <a:rPr lang="ko"/>
              <a:t>CNN을 진행. n-gram 을 3,4,5의 3 distanct convolution filters 로 반복적으로 진행 , 각각은 50의 feature map을 가진다. </a:t>
            </a:r>
            <a:endParaRPr/>
          </a:p>
          <a:p>
            <a:pPr indent="-300037" lvl="0" marL="457200" rtl="0" algn="l">
              <a:spcBef>
                <a:spcPts val="0"/>
              </a:spcBef>
              <a:spcAft>
                <a:spcPts val="0"/>
              </a:spcAft>
              <a:buSzPct val="100000"/>
              <a:buChar char="●"/>
            </a:pPr>
            <a:r>
              <a:rPr lang="ko"/>
              <a:t>maxpooling 후 ReLU 진행</a:t>
            </a:r>
            <a:endParaRPr/>
          </a:p>
          <a:p>
            <a:pPr indent="-300037" lvl="0" marL="457200" rtl="0" algn="l">
              <a:spcBef>
                <a:spcPts val="0"/>
              </a:spcBef>
              <a:spcAft>
                <a:spcPts val="0"/>
              </a:spcAft>
              <a:buSzPct val="100000"/>
              <a:buChar char="●"/>
            </a:pPr>
            <a:r>
              <a:rPr lang="ko"/>
              <a:t>100 dense layer, 로 진행.</a:t>
            </a:r>
            <a:endParaRPr/>
          </a:p>
          <a:p>
            <a:pPr indent="0" lvl="0" marL="0" rtl="0" algn="l">
              <a:spcBef>
                <a:spcPts val="1200"/>
              </a:spcBef>
              <a:spcAft>
                <a:spcPts val="0"/>
              </a:spcAft>
              <a:buNone/>
            </a:pPr>
            <a:r>
              <a:rPr lang="ko"/>
              <a:t>Audio and Visual Feature Extraction</a:t>
            </a:r>
            <a:endParaRPr/>
          </a:p>
          <a:p>
            <a:pPr indent="-300037" lvl="0" marL="457200" rtl="0" algn="l">
              <a:spcBef>
                <a:spcPts val="1200"/>
              </a:spcBef>
              <a:spcAft>
                <a:spcPts val="0"/>
              </a:spcAft>
              <a:buSzPct val="100000"/>
              <a:buChar char="●"/>
            </a:pPr>
            <a:r>
              <a:rPr lang="ko"/>
              <a:t>3D-CNN and openSMILE (Eyben, Wöllmer, and Schuller 2010)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Methodology</a:t>
            </a:r>
            <a:endParaRPr/>
          </a:p>
        </p:txBody>
      </p:sp>
      <p:sp>
        <p:nvSpPr>
          <p:cNvPr id="86" name="Google Shape;86;p18"/>
          <p:cNvSpPr txBox="1"/>
          <p:nvPr>
            <p:ph idx="1" type="body"/>
          </p:nvPr>
        </p:nvSpPr>
        <p:spPr>
          <a:xfrm>
            <a:off x="283575" y="1138375"/>
            <a:ext cx="8520600" cy="3934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3.3 Our model</a:t>
            </a:r>
            <a:endParaRPr/>
          </a:p>
          <a:p>
            <a:pPr indent="0" lvl="0" marL="0" rtl="0" algn="l">
              <a:spcBef>
                <a:spcPts val="1200"/>
              </a:spcBef>
              <a:spcAft>
                <a:spcPts val="0"/>
              </a:spcAft>
              <a:buNone/>
            </a:pPr>
            <a:r>
              <a:rPr lang="ko"/>
              <a:t>1.화자, 2.앞의 발화에 의해 주어진 문맥, 3.앞의 발화에 의한 감정</a:t>
            </a:r>
            <a:endParaRPr/>
          </a:p>
          <a:p>
            <a:pPr indent="0" lvl="0" marL="0" rtl="0" algn="l">
              <a:spcBef>
                <a:spcPts val="1200"/>
              </a:spcBef>
              <a:spcAft>
                <a:spcPts val="0"/>
              </a:spcAft>
              <a:buNone/>
            </a:pPr>
            <a:r>
              <a:rPr lang="ko"/>
              <a:t>Global State(Global GRU)</a:t>
            </a:r>
            <a:endParaRPr/>
          </a:p>
          <a:p>
            <a:pPr indent="-300037" lvl="0" marL="457200" rtl="0" algn="l">
              <a:spcBef>
                <a:spcPts val="1200"/>
              </a:spcBef>
              <a:spcAft>
                <a:spcPts val="0"/>
              </a:spcAft>
              <a:buSzPct val="100000"/>
              <a:buChar char="●"/>
            </a:pPr>
            <a:r>
              <a:rPr lang="ko"/>
              <a:t>화자의 상태와 앞선 문맥을 가지고 현재의 문맥을 파악.</a:t>
            </a:r>
            <a:endParaRPr/>
          </a:p>
          <a:p>
            <a:pPr indent="-300037" lvl="0" marL="457200" rtl="0" algn="l">
              <a:spcBef>
                <a:spcPts val="0"/>
              </a:spcBef>
              <a:spcAft>
                <a:spcPts val="0"/>
              </a:spcAft>
              <a:buSzPct val="100000"/>
              <a:buChar char="●"/>
            </a:pPr>
            <a:r>
              <a:rPr lang="ko"/>
              <a:t>최근 문맥 u_t는 화자의 상태 q_s(u_t),t-1 에서 q_s(u_t),t 로 변화 시킨다.</a:t>
            </a:r>
            <a:endParaRPr/>
          </a:p>
          <a:p>
            <a:pPr indent="-300037" lvl="0" marL="457200" rtl="0" algn="l">
              <a:spcBef>
                <a:spcPts val="0"/>
              </a:spcBef>
              <a:spcAft>
                <a:spcPts val="0"/>
              </a:spcAft>
              <a:buSzPct val="100000"/>
              <a:buChar char="●"/>
            </a:pPr>
            <a:r>
              <a:rPr lang="ko"/>
              <a:t>이러한 변화는 GRU cell GRU_g 에서 input u_t,q_s(u_t)으로 output D_g 포착된다. 상세 수식은 (1)과 같다,</a:t>
            </a:r>
            <a:endParaRPr/>
          </a:p>
          <a:p>
            <a:pPr indent="-300037" lvl="0" marL="457200" rtl="0" algn="l">
              <a:spcBef>
                <a:spcPts val="0"/>
              </a:spcBef>
              <a:spcAft>
                <a:spcPts val="0"/>
              </a:spcAft>
              <a:buSzPct val="100000"/>
              <a:buChar char="●"/>
            </a:pPr>
            <a:r>
              <a:rPr lang="ko"/>
              <a:t>D_g 는 global state vector, D_p는 party state vector</a:t>
            </a:r>
            <a:endParaRPr/>
          </a:p>
          <a:p>
            <a:pPr indent="0" lvl="0" marL="0" rtl="0" algn="l">
              <a:spcBef>
                <a:spcPts val="1200"/>
              </a:spcBef>
              <a:spcAft>
                <a:spcPts val="0"/>
              </a:spcAft>
              <a:buNone/>
            </a:pPr>
            <a:r>
              <a:rPr lang="ko"/>
              <a:t>Party State(Party GRU)</a:t>
            </a:r>
            <a:endParaRPr/>
          </a:p>
          <a:p>
            <a:pPr indent="-300037" lvl="0" marL="457200" rtl="0" algn="l">
              <a:spcBef>
                <a:spcPts val="1200"/>
              </a:spcBef>
              <a:spcAft>
                <a:spcPts val="0"/>
              </a:spcAft>
              <a:buSzPct val="100000"/>
              <a:buChar char="●"/>
            </a:pPr>
            <a:r>
              <a:rPr lang="ko"/>
              <a:t>개인의 상태를 고정된 백터 q_1,...q_M으로 추적한다.</a:t>
            </a:r>
            <a:endParaRPr/>
          </a:p>
          <a:p>
            <a:pPr indent="-300037" lvl="0" marL="457200" rtl="0" algn="l">
              <a:spcBef>
                <a:spcPts val="0"/>
              </a:spcBef>
              <a:spcAft>
                <a:spcPts val="0"/>
              </a:spcAft>
              <a:buSzPct val="100000"/>
              <a:buChar char="●"/>
            </a:pPr>
            <a:r>
              <a:rPr lang="ko"/>
              <a:t>이는 화자의 상태와 감정 분류에 사용된다.</a:t>
            </a:r>
            <a:endParaRPr/>
          </a:p>
          <a:p>
            <a:pPr indent="-300037" lvl="0" marL="457200" rtl="0" algn="l">
              <a:spcBef>
                <a:spcPts val="0"/>
              </a:spcBef>
              <a:spcAft>
                <a:spcPts val="0"/>
              </a:spcAft>
              <a:buSzPct val="100000"/>
              <a:buChar char="●"/>
            </a:pPr>
            <a:r>
              <a:rPr lang="ko"/>
              <a:t>이는 해당 시간 t 에 새로운 문맥 u_t가 주어졌을 때, 말하는 자와 듣는 자 모두 업데이트 된다. </a:t>
            </a:r>
            <a:endParaRPr/>
          </a:p>
          <a:p>
            <a:pPr indent="0" lvl="0" marL="0" rtl="0" algn="l">
              <a:spcBef>
                <a:spcPts val="1200"/>
              </a:spcBef>
              <a:spcAft>
                <a:spcPts val="0"/>
              </a:spcAft>
              <a:buNone/>
            </a:pPr>
            <a:r>
              <a:rPr lang="ko"/>
              <a:t>Speaker Update(Speaker GRU)</a:t>
            </a:r>
            <a:endParaRPr/>
          </a:p>
          <a:p>
            <a:pPr indent="-300037" lvl="0" marL="457200" rtl="0" algn="l">
              <a:spcBef>
                <a:spcPts val="1200"/>
              </a:spcBef>
              <a:spcAft>
                <a:spcPts val="0"/>
              </a:spcAft>
              <a:buSzPct val="100000"/>
              <a:buChar char="●"/>
            </a:pPr>
            <a:r>
              <a:rPr lang="ko"/>
              <a:t>global state 에서의 정보에 attention score alpha를 생성 ( 수식 (2),(3))</a:t>
            </a:r>
            <a:endParaRPr/>
          </a:p>
          <a:p>
            <a:pPr indent="-300037" lvl="0" marL="457200" rtl="0" algn="l">
              <a:spcBef>
                <a:spcPts val="0"/>
              </a:spcBef>
              <a:spcAft>
                <a:spcPts val="0"/>
              </a:spcAft>
              <a:buSzPct val="100000"/>
              <a:buChar char="●"/>
            </a:pPr>
            <a:r>
              <a:rPr lang="ko"/>
              <a:t>앞선 global state alpha를 이용하여 context vector  c_t 생성</a:t>
            </a:r>
            <a:endParaRPr/>
          </a:p>
          <a:p>
            <a:pPr indent="-300037" lvl="0" marL="457200" rtl="0" algn="l">
              <a:spcBef>
                <a:spcPts val="0"/>
              </a:spcBef>
              <a:spcAft>
                <a:spcPts val="0"/>
              </a:spcAft>
              <a:buSzPct val="100000"/>
              <a:buChar char="●"/>
            </a:pPr>
            <a:r>
              <a:rPr lang="ko"/>
              <a:t>말하는 사람의 상태 q_s(u_t),t 를 GRU_p cell을 이용하여 진행.</a:t>
            </a:r>
            <a:endParaRPr/>
          </a:p>
        </p:txBody>
      </p:sp>
      <p:pic>
        <p:nvPicPr>
          <p:cNvPr id="87" name="Google Shape;87;p18"/>
          <p:cNvPicPr preferRelativeResize="0"/>
          <p:nvPr/>
        </p:nvPicPr>
        <p:blipFill>
          <a:blip r:embed="rId3">
            <a:alphaModFix/>
          </a:blip>
          <a:stretch>
            <a:fillRect/>
          </a:stretch>
        </p:blipFill>
        <p:spPr>
          <a:xfrm>
            <a:off x="6581075" y="1799700"/>
            <a:ext cx="2251225" cy="256850"/>
          </a:xfrm>
          <a:prstGeom prst="rect">
            <a:avLst/>
          </a:prstGeom>
          <a:noFill/>
          <a:ln>
            <a:noFill/>
          </a:ln>
        </p:spPr>
      </p:pic>
      <p:pic>
        <p:nvPicPr>
          <p:cNvPr id="88" name="Google Shape;88;p18"/>
          <p:cNvPicPr preferRelativeResize="0"/>
          <p:nvPr/>
        </p:nvPicPr>
        <p:blipFill>
          <a:blip r:embed="rId4">
            <a:alphaModFix/>
          </a:blip>
          <a:stretch>
            <a:fillRect/>
          </a:stretch>
        </p:blipFill>
        <p:spPr>
          <a:xfrm>
            <a:off x="6581075" y="3872600"/>
            <a:ext cx="2251224" cy="468044"/>
          </a:xfrm>
          <a:prstGeom prst="rect">
            <a:avLst/>
          </a:prstGeom>
          <a:noFill/>
          <a:ln>
            <a:noFill/>
          </a:ln>
        </p:spPr>
      </p:pic>
      <p:pic>
        <p:nvPicPr>
          <p:cNvPr id="89" name="Google Shape;89;p18"/>
          <p:cNvPicPr preferRelativeResize="0"/>
          <p:nvPr/>
        </p:nvPicPr>
        <p:blipFill>
          <a:blip r:embed="rId5">
            <a:alphaModFix/>
          </a:blip>
          <a:stretch>
            <a:fillRect/>
          </a:stretch>
        </p:blipFill>
        <p:spPr>
          <a:xfrm>
            <a:off x="6581067" y="4919298"/>
            <a:ext cx="2251225" cy="1959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Methodology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Listener Update(Listener GRU)</a:t>
            </a:r>
            <a:endParaRPr/>
          </a:p>
          <a:p>
            <a:pPr indent="-300037" lvl="0" marL="457200" rtl="0" algn="l">
              <a:spcBef>
                <a:spcPts val="1200"/>
              </a:spcBef>
              <a:spcAft>
                <a:spcPts val="0"/>
              </a:spcAft>
              <a:buSzPct val="100000"/>
              <a:buChar char="●"/>
            </a:pPr>
            <a:r>
              <a:rPr lang="ko"/>
              <a:t>듣는이의 상태를 보기위해 두가지 방식 이용</a:t>
            </a:r>
            <a:endParaRPr/>
          </a:p>
          <a:p>
            <a:pPr indent="-300037" lvl="0" marL="457200" rtl="0" algn="l">
              <a:spcBef>
                <a:spcPts val="0"/>
              </a:spcBef>
              <a:spcAft>
                <a:spcPts val="0"/>
              </a:spcAft>
              <a:buSzPct val="100000"/>
              <a:buChar char="●"/>
            </a:pPr>
            <a:r>
              <a:rPr lang="ko"/>
              <a:t>듣는이의 상태가 변하지 않는다면 수식(6)과 같다.</a:t>
            </a:r>
            <a:endParaRPr/>
          </a:p>
          <a:p>
            <a:pPr indent="-300037" lvl="0" marL="457200" rtl="0" algn="l">
              <a:spcBef>
                <a:spcPts val="0"/>
              </a:spcBef>
              <a:spcAft>
                <a:spcPts val="0"/>
              </a:spcAft>
              <a:buSzPct val="100000"/>
              <a:buChar char="●"/>
            </a:pPr>
            <a:r>
              <a:rPr lang="ko"/>
              <a:t>GRU_L 을 이용 시각적 표현 v_i,t 와 문맥 c_t 를 이용하여 수식(7) 과 같다.</a:t>
            </a:r>
            <a:endParaRPr/>
          </a:p>
          <a:p>
            <a:pPr indent="-300037" lvl="0" marL="457200" rtl="0" algn="l">
              <a:spcBef>
                <a:spcPts val="0"/>
              </a:spcBef>
              <a:spcAft>
                <a:spcPts val="0"/>
              </a:spcAft>
              <a:buSzPct val="100000"/>
              <a:buChar char="●"/>
            </a:pPr>
            <a:r>
              <a:rPr lang="ko"/>
              <a:t>대화시 듣는이의 상태가 변하지 않을 정도는 감정역시 변하지 않음으로 이와 같은 수식을 사용</a:t>
            </a:r>
            <a:endParaRPr/>
          </a:p>
          <a:p>
            <a:pPr indent="0" lvl="0" marL="0" rtl="0" algn="l">
              <a:spcBef>
                <a:spcPts val="1200"/>
              </a:spcBef>
              <a:spcAft>
                <a:spcPts val="0"/>
              </a:spcAft>
              <a:buNone/>
            </a:pPr>
            <a:r>
              <a:rPr lang="ko"/>
              <a:t>Emotion Representation(Emotion GRU)</a:t>
            </a:r>
            <a:endParaRPr/>
          </a:p>
          <a:p>
            <a:pPr indent="-300037" lvl="0" marL="457200" rtl="0" algn="l">
              <a:spcBef>
                <a:spcPts val="1200"/>
              </a:spcBef>
              <a:spcAft>
                <a:spcPts val="0"/>
              </a:spcAft>
              <a:buSzPct val="100000"/>
              <a:buChar char="●"/>
            </a:pPr>
            <a:r>
              <a:rPr lang="ko"/>
              <a:t>감정표현 e_t 는 문맥 u_t 으로 인한 화자의 현재 상태 q_s(u_t),t 와 앞선 감정 상태 e_t-1 으로 설정된다.</a:t>
            </a:r>
            <a:endParaRPr/>
          </a:p>
          <a:p>
            <a:pPr indent="-300037" lvl="0" marL="457200" rtl="0" algn="l">
              <a:spcBef>
                <a:spcPts val="0"/>
              </a:spcBef>
              <a:spcAft>
                <a:spcPts val="0"/>
              </a:spcAft>
              <a:buSzPct val="100000"/>
              <a:buChar char="●"/>
            </a:pPr>
            <a:r>
              <a:rPr lang="ko"/>
              <a:t>즉 감정은 앞선 화자의 상태와 앞선 문맥으로 결정된다.</a:t>
            </a:r>
            <a:endParaRPr/>
          </a:p>
          <a:p>
            <a:pPr indent="-300037" lvl="0" marL="457200" rtl="0" algn="l">
              <a:spcBef>
                <a:spcPts val="0"/>
              </a:spcBef>
              <a:spcAft>
                <a:spcPts val="0"/>
              </a:spcAft>
              <a:buSzPct val="100000"/>
              <a:buChar char="●"/>
            </a:pPr>
            <a:r>
              <a:rPr lang="ko"/>
              <a:t>하여 이는 수식(8)과 같다</a:t>
            </a:r>
            <a:endParaRPr/>
          </a:p>
          <a:p>
            <a:pPr indent="0" lvl="0" marL="0" rtl="0" algn="l">
              <a:spcBef>
                <a:spcPts val="1200"/>
              </a:spcBef>
              <a:spcAft>
                <a:spcPts val="0"/>
              </a:spcAft>
              <a:buNone/>
            </a:pPr>
            <a:r>
              <a:rPr lang="ko"/>
              <a:t>Emotion Classification</a:t>
            </a:r>
            <a:endParaRPr/>
          </a:p>
          <a:p>
            <a:pPr indent="-300037" lvl="0" marL="457200" rtl="0" algn="l">
              <a:spcBef>
                <a:spcPts val="1200"/>
              </a:spcBef>
              <a:spcAft>
                <a:spcPts val="0"/>
              </a:spcAft>
              <a:buSzPct val="100000"/>
              <a:buChar char="●"/>
            </a:pPr>
            <a:r>
              <a:rPr lang="ko"/>
              <a:t>c = 6개의 감정 분류를 감정 표현 e_t와 문맥 u_t을 이용하여 2-layer perceptron 으로 계산 이는 수식(9)~(11)과 같다</a:t>
            </a:r>
            <a:endParaRPr/>
          </a:p>
          <a:p>
            <a:pPr indent="0" lvl="0" marL="0" rtl="0" algn="l">
              <a:spcBef>
                <a:spcPts val="1200"/>
              </a:spcBef>
              <a:spcAft>
                <a:spcPts val="0"/>
              </a:spcAft>
              <a:buNone/>
            </a:pPr>
            <a:r>
              <a:rPr lang="ko"/>
              <a:t>Training</a:t>
            </a:r>
            <a:endParaRPr/>
          </a:p>
          <a:p>
            <a:pPr indent="-300037" lvl="0" marL="457200" rtl="0" algn="l">
              <a:spcBef>
                <a:spcPts val="1200"/>
              </a:spcBef>
              <a:spcAft>
                <a:spcPts val="0"/>
              </a:spcAft>
              <a:buSzPct val="100000"/>
              <a:buChar char="●"/>
            </a:pPr>
            <a:r>
              <a:rPr lang="ko"/>
              <a:t>categorical cross-entropy 를 L2 regularizaion을 이용하여 진행 ( 수식(12))</a:t>
            </a:r>
            <a:endParaRPr/>
          </a:p>
        </p:txBody>
      </p:sp>
      <p:pic>
        <p:nvPicPr>
          <p:cNvPr id="96" name="Google Shape;96;p19"/>
          <p:cNvPicPr preferRelativeResize="0"/>
          <p:nvPr/>
        </p:nvPicPr>
        <p:blipFill>
          <a:blip r:embed="rId3">
            <a:alphaModFix/>
          </a:blip>
          <a:stretch>
            <a:fillRect/>
          </a:stretch>
        </p:blipFill>
        <p:spPr>
          <a:xfrm>
            <a:off x="6768325" y="1469750"/>
            <a:ext cx="2404333" cy="269825"/>
          </a:xfrm>
          <a:prstGeom prst="rect">
            <a:avLst/>
          </a:prstGeom>
          <a:noFill/>
          <a:ln>
            <a:noFill/>
          </a:ln>
        </p:spPr>
      </p:pic>
      <p:pic>
        <p:nvPicPr>
          <p:cNvPr id="97" name="Google Shape;97;p19"/>
          <p:cNvPicPr preferRelativeResize="0"/>
          <p:nvPr/>
        </p:nvPicPr>
        <p:blipFill>
          <a:blip r:embed="rId4">
            <a:alphaModFix/>
          </a:blip>
          <a:stretch>
            <a:fillRect/>
          </a:stretch>
        </p:blipFill>
        <p:spPr>
          <a:xfrm>
            <a:off x="6044750" y="1789100"/>
            <a:ext cx="3107985" cy="269825"/>
          </a:xfrm>
          <a:prstGeom prst="rect">
            <a:avLst/>
          </a:prstGeom>
          <a:noFill/>
          <a:ln>
            <a:noFill/>
          </a:ln>
        </p:spPr>
      </p:pic>
      <p:pic>
        <p:nvPicPr>
          <p:cNvPr id="98" name="Google Shape;98;p19"/>
          <p:cNvPicPr preferRelativeResize="0"/>
          <p:nvPr/>
        </p:nvPicPr>
        <p:blipFill>
          <a:blip r:embed="rId5">
            <a:alphaModFix/>
          </a:blip>
          <a:stretch>
            <a:fillRect/>
          </a:stretch>
        </p:blipFill>
        <p:spPr>
          <a:xfrm>
            <a:off x="6396575" y="2941475"/>
            <a:ext cx="2776084" cy="269825"/>
          </a:xfrm>
          <a:prstGeom prst="rect">
            <a:avLst/>
          </a:prstGeom>
          <a:noFill/>
          <a:ln>
            <a:noFill/>
          </a:ln>
        </p:spPr>
      </p:pic>
      <p:pic>
        <p:nvPicPr>
          <p:cNvPr id="99" name="Google Shape;99;p19"/>
          <p:cNvPicPr preferRelativeResize="0"/>
          <p:nvPr/>
        </p:nvPicPr>
        <p:blipFill>
          <a:blip r:embed="rId6">
            <a:alphaModFix/>
          </a:blip>
          <a:stretch>
            <a:fillRect/>
          </a:stretch>
        </p:blipFill>
        <p:spPr>
          <a:xfrm>
            <a:off x="6327375" y="3855950"/>
            <a:ext cx="2776075" cy="690600"/>
          </a:xfrm>
          <a:prstGeom prst="rect">
            <a:avLst/>
          </a:prstGeom>
          <a:noFill/>
          <a:ln>
            <a:noFill/>
          </a:ln>
        </p:spPr>
      </p:pic>
      <p:pic>
        <p:nvPicPr>
          <p:cNvPr id="100" name="Google Shape;100;p19"/>
          <p:cNvPicPr preferRelativeResize="0"/>
          <p:nvPr/>
        </p:nvPicPr>
        <p:blipFill>
          <a:blip r:embed="rId7">
            <a:alphaModFix/>
          </a:blip>
          <a:stretch>
            <a:fillRect/>
          </a:stretch>
        </p:blipFill>
        <p:spPr>
          <a:xfrm>
            <a:off x="6596694" y="4809394"/>
            <a:ext cx="2582675" cy="33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3. Methodology</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3.4 DialogueRNN Variants</a:t>
            </a:r>
            <a:endParaRPr/>
          </a:p>
          <a:p>
            <a:pPr indent="0" lvl="0" marL="0" rtl="0" algn="l">
              <a:spcBef>
                <a:spcPts val="1200"/>
              </a:spcBef>
              <a:spcAft>
                <a:spcPts val="0"/>
              </a:spcAft>
              <a:buNone/>
            </a:pPr>
            <a:r>
              <a:rPr lang="ko"/>
              <a:t>앞선 모델을 기반으로 다음을 구성하였다.</a:t>
            </a:r>
            <a:endParaRPr/>
          </a:p>
          <a:p>
            <a:pPr indent="-342900" lvl="0" marL="457200" rtl="0" algn="l">
              <a:spcBef>
                <a:spcPts val="1200"/>
              </a:spcBef>
              <a:spcAft>
                <a:spcPts val="0"/>
              </a:spcAft>
              <a:buSzPts val="1800"/>
              <a:buChar char="●"/>
            </a:pPr>
            <a:r>
              <a:rPr lang="ko"/>
              <a:t>DialogueRNN + Listener State Update (DialogueRNNl )</a:t>
            </a:r>
            <a:endParaRPr/>
          </a:p>
          <a:p>
            <a:pPr indent="-342900" lvl="0" marL="457200" rtl="0" algn="l">
              <a:spcBef>
                <a:spcPts val="0"/>
              </a:spcBef>
              <a:spcAft>
                <a:spcPts val="0"/>
              </a:spcAft>
              <a:buSzPts val="1800"/>
              <a:buChar char="●"/>
            </a:pPr>
            <a:r>
              <a:rPr lang="ko"/>
              <a:t>Bidirectional DialogueRNN (BiDialogueRNN)</a:t>
            </a:r>
            <a:endParaRPr/>
          </a:p>
          <a:p>
            <a:pPr indent="-317500" lvl="1" marL="914400" rtl="0" algn="l">
              <a:spcBef>
                <a:spcPts val="0"/>
              </a:spcBef>
              <a:spcAft>
                <a:spcPts val="0"/>
              </a:spcAft>
              <a:buSzPts val="1400"/>
              <a:buChar char="○"/>
            </a:pPr>
            <a:r>
              <a:rPr lang="ko"/>
              <a:t>bidirectional RNNs을 이용하여 제작. emotion representation 과 utterances 을 이용하여 감정분석.</a:t>
            </a:r>
            <a:endParaRPr/>
          </a:p>
          <a:p>
            <a:pPr indent="-342900" lvl="0" marL="457200" rtl="0" algn="l">
              <a:spcBef>
                <a:spcPts val="0"/>
              </a:spcBef>
              <a:spcAft>
                <a:spcPts val="0"/>
              </a:spcAft>
              <a:buSzPts val="1800"/>
              <a:buChar char="●"/>
            </a:pPr>
            <a:r>
              <a:rPr lang="ko"/>
              <a:t>DialogueRNN + attention (DialogueRNN+Att)</a:t>
            </a:r>
            <a:endParaRPr/>
          </a:p>
          <a:p>
            <a:pPr indent="-317500" lvl="1" marL="914400" rtl="0" algn="l">
              <a:spcBef>
                <a:spcPts val="0"/>
              </a:spcBef>
              <a:spcAft>
                <a:spcPts val="0"/>
              </a:spcAft>
              <a:buSzPts val="1400"/>
              <a:buChar char="○"/>
            </a:pPr>
            <a:r>
              <a:rPr lang="ko"/>
              <a:t>각 emotion represenation e_t에 대해, attention을 근처 감정에 대하여 진행.</a:t>
            </a:r>
            <a:endParaRPr/>
          </a:p>
          <a:p>
            <a:pPr indent="-342900" lvl="0" marL="457200" rtl="0" algn="l">
              <a:spcBef>
                <a:spcPts val="0"/>
              </a:spcBef>
              <a:spcAft>
                <a:spcPts val="0"/>
              </a:spcAft>
              <a:buSzPts val="1800"/>
              <a:buChar char="●"/>
            </a:pPr>
            <a:r>
              <a:rPr lang="ko"/>
              <a:t>Bidirectional DialogueRNN + Emotional attention (BiDialogueRNN+Att)</a:t>
            </a:r>
            <a:endParaRPr/>
          </a:p>
          <a:p>
            <a:pPr indent="-317500" lvl="1" marL="914400" rtl="0" algn="l">
              <a:spcBef>
                <a:spcPts val="0"/>
              </a:spcBef>
              <a:spcAft>
                <a:spcPts val="0"/>
              </a:spcAft>
              <a:buSzPts val="1400"/>
              <a:buChar char="○"/>
            </a:pPr>
            <a:r>
              <a:rPr lang="ko"/>
              <a:t>bidirectional에서의 emotion represenation e_t에 attention을 적용하여 진행( 수식 (13),(14))</a:t>
            </a:r>
            <a:endParaRPr/>
          </a:p>
        </p:txBody>
      </p:sp>
      <p:pic>
        <p:nvPicPr>
          <p:cNvPr id="107" name="Google Shape;107;p20"/>
          <p:cNvPicPr preferRelativeResize="0"/>
          <p:nvPr/>
        </p:nvPicPr>
        <p:blipFill>
          <a:blip r:embed="rId3">
            <a:alphaModFix/>
          </a:blip>
          <a:stretch>
            <a:fillRect/>
          </a:stretch>
        </p:blipFill>
        <p:spPr>
          <a:xfrm>
            <a:off x="4946188" y="4429113"/>
            <a:ext cx="4162425" cy="7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Experimental Setting</a:t>
            </a:r>
            <a:endParaRPr/>
          </a:p>
        </p:txBody>
      </p:sp>
      <p:sp>
        <p:nvSpPr>
          <p:cNvPr id="113" name="Google Shape;113;p21"/>
          <p:cNvSpPr txBox="1"/>
          <p:nvPr>
            <p:ph idx="1" type="body"/>
          </p:nvPr>
        </p:nvSpPr>
        <p:spPr>
          <a:xfrm>
            <a:off x="3961975" y="1152475"/>
            <a:ext cx="48705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4.1 Datasets Used</a:t>
            </a:r>
            <a:endParaRPr/>
          </a:p>
          <a:p>
            <a:pPr indent="-334327" lvl="0" marL="457200" rtl="0" algn="l">
              <a:spcBef>
                <a:spcPts val="1200"/>
              </a:spcBef>
              <a:spcAft>
                <a:spcPts val="0"/>
              </a:spcAft>
              <a:buSzPct val="100000"/>
              <a:buChar char="●"/>
            </a:pPr>
            <a:r>
              <a:rPr lang="ko"/>
              <a:t>IEMOCAP, AVEC 데이터를 이용하여 train,text 80:20 으로 진행</a:t>
            </a:r>
            <a:endParaRPr/>
          </a:p>
          <a:p>
            <a:pPr indent="0" lvl="0" marL="0" rtl="0" algn="l">
              <a:spcBef>
                <a:spcPts val="1200"/>
              </a:spcBef>
              <a:spcAft>
                <a:spcPts val="0"/>
              </a:spcAft>
              <a:buNone/>
            </a:pPr>
            <a:r>
              <a:rPr lang="ko"/>
              <a:t>4.2 Baselines and State of the Art</a:t>
            </a:r>
            <a:endParaRPr/>
          </a:p>
          <a:p>
            <a:pPr indent="-334327" lvl="0" marL="457200" rtl="0" algn="l">
              <a:spcBef>
                <a:spcPts val="1200"/>
              </a:spcBef>
              <a:spcAft>
                <a:spcPts val="0"/>
              </a:spcAft>
              <a:buSzPct val="100000"/>
              <a:buChar char="●"/>
            </a:pPr>
            <a:r>
              <a:rPr lang="ko"/>
              <a:t> c-LSTM (Poria et al. 2017):</a:t>
            </a:r>
            <a:endParaRPr/>
          </a:p>
          <a:p>
            <a:pPr indent="-334327" lvl="0" marL="457200" rtl="0" algn="l">
              <a:spcBef>
                <a:spcPts val="0"/>
              </a:spcBef>
              <a:spcAft>
                <a:spcPts val="0"/>
              </a:spcAft>
              <a:buSzPct val="100000"/>
              <a:buChar char="●"/>
            </a:pPr>
            <a:r>
              <a:rPr lang="ko"/>
              <a:t>c-LSTM+Att (Poria et al. 2017):</a:t>
            </a:r>
            <a:endParaRPr/>
          </a:p>
          <a:p>
            <a:pPr indent="-334327" lvl="0" marL="457200" rtl="0" algn="l">
              <a:spcBef>
                <a:spcPts val="0"/>
              </a:spcBef>
              <a:spcAft>
                <a:spcPts val="0"/>
              </a:spcAft>
              <a:buSzPct val="100000"/>
              <a:buChar char="●"/>
            </a:pPr>
            <a:r>
              <a:rPr lang="ko"/>
              <a:t>TFN (Zadeh et al. 2017):</a:t>
            </a:r>
            <a:endParaRPr/>
          </a:p>
          <a:p>
            <a:pPr indent="-334327" lvl="0" marL="457200" rtl="0" algn="l">
              <a:spcBef>
                <a:spcPts val="0"/>
              </a:spcBef>
              <a:spcAft>
                <a:spcPts val="0"/>
              </a:spcAft>
              <a:buSzPct val="100000"/>
              <a:buChar char="●"/>
            </a:pPr>
            <a:r>
              <a:rPr lang="ko"/>
              <a:t>MFN (Zadeh et al. 2018a):</a:t>
            </a:r>
            <a:endParaRPr/>
          </a:p>
          <a:p>
            <a:pPr indent="-334327" lvl="0" marL="457200" rtl="0" algn="l">
              <a:spcBef>
                <a:spcPts val="0"/>
              </a:spcBef>
              <a:spcAft>
                <a:spcPts val="0"/>
              </a:spcAft>
              <a:buSzPct val="100000"/>
              <a:buChar char="●"/>
            </a:pPr>
            <a:r>
              <a:rPr lang="ko"/>
              <a:t>CNN (Kim 2014):</a:t>
            </a:r>
            <a:endParaRPr/>
          </a:p>
          <a:p>
            <a:pPr indent="-334327" lvl="0" marL="457200" rtl="0" algn="l">
              <a:spcBef>
                <a:spcPts val="0"/>
              </a:spcBef>
              <a:spcAft>
                <a:spcPts val="0"/>
              </a:spcAft>
              <a:buSzPct val="100000"/>
              <a:buChar char="●"/>
            </a:pPr>
            <a:r>
              <a:rPr lang="ko"/>
              <a:t>Memnet (Sukhbaatar et al. 2015):</a:t>
            </a:r>
            <a:endParaRPr/>
          </a:p>
          <a:p>
            <a:pPr indent="-334327" lvl="0" marL="457200" rtl="0" algn="l">
              <a:spcBef>
                <a:spcPts val="0"/>
              </a:spcBef>
              <a:spcAft>
                <a:spcPts val="0"/>
              </a:spcAft>
              <a:buSzPct val="100000"/>
              <a:buChar char="●"/>
            </a:pPr>
            <a:r>
              <a:rPr lang="ko"/>
              <a:t>CMN (Hazarika et al. 2018):</a:t>
            </a:r>
            <a:endParaRPr/>
          </a:p>
        </p:txBody>
      </p:sp>
      <p:pic>
        <p:nvPicPr>
          <p:cNvPr id="114" name="Google Shape;114;p21"/>
          <p:cNvPicPr preferRelativeResize="0"/>
          <p:nvPr/>
        </p:nvPicPr>
        <p:blipFill>
          <a:blip r:embed="rId3">
            <a:alphaModFix/>
          </a:blip>
          <a:stretch>
            <a:fillRect/>
          </a:stretch>
        </p:blipFill>
        <p:spPr>
          <a:xfrm>
            <a:off x="472075" y="1404275"/>
            <a:ext cx="3383775" cy="144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