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1b71afa1_2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1b71afa1_2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81b71afa1_2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1b71afa1_2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81b71afa1_2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81b71afa1_2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1b71afa1_2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1b71afa1_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1b71afa1_2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1b71afa1_2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1b71afa1_2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1b71afa1_2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1b71afa1_2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1b71afa1_2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arxiv.org/pdf/1907.10641.pdf" TargetMode="External"/><Relationship Id="rId4" Type="http://schemas.openxmlformats.org/officeDocument/2006/relationships/hyperlink" Target="https://github.com/allenai/winogrande"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2020"/>
              <a:t>WINOGRANDE: An Adversarial Winograd Schema Challenge at Scale</a:t>
            </a:r>
            <a:endParaRPr sz="2020"/>
          </a:p>
        </p:txBody>
      </p:sp>
      <p:sp>
        <p:nvSpPr>
          <p:cNvPr id="55" name="Google Shape;55;p13"/>
          <p:cNvSpPr txBox="1"/>
          <p:nvPr>
            <p:ph idx="1" type="body"/>
          </p:nvPr>
        </p:nvSpPr>
        <p:spPr>
          <a:xfrm>
            <a:off x="311700" y="3310450"/>
            <a:ext cx="8520600" cy="12585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ko"/>
              <a:t>wsc 에서 발전 </a:t>
            </a:r>
            <a:endParaRPr/>
          </a:p>
          <a:p>
            <a:pPr indent="-308610" lvl="0" marL="457200" rtl="0" algn="l">
              <a:spcBef>
                <a:spcPts val="0"/>
              </a:spcBef>
              <a:spcAft>
                <a:spcPts val="0"/>
              </a:spcAft>
              <a:buSzPct val="100000"/>
              <a:buChar char="●"/>
            </a:pPr>
            <a:r>
              <a:rPr lang="ko"/>
              <a:t>질문을 던지고 해당 질문의 답변을 a,b 중에 선택</a:t>
            </a:r>
            <a:endParaRPr/>
          </a:p>
          <a:p>
            <a:pPr indent="-290830" lvl="1" marL="914400" rtl="0" algn="l">
              <a:spcBef>
                <a:spcPts val="0"/>
              </a:spcBef>
              <a:spcAft>
                <a:spcPts val="0"/>
              </a:spcAft>
              <a:buSzPct val="100000"/>
              <a:buChar char="○"/>
            </a:pPr>
            <a:r>
              <a:rPr lang="ko" sz="1400" u="sng">
                <a:solidFill>
                  <a:schemeClr val="hlink"/>
                </a:solidFill>
                <a:hlinkClick r:id="rId3"/>
              </a:rPr>
              <a:t>https://arxiv.org/pdf/1907.10641.pdf</a:t>
            </a:r>
            <a:r>
              <a:rPr lang="ko" sz="1400">
                <a:solidFill>
                  <a:schemeClr val="dk1"/>
                </a:solidFill>
              </a:rPr>
              <a:t> </a:t>
            </a:r>
            <a:endParaRPr sz="1400">
              <a:solidFill>
                <a:schemeClr val="dk1"/>
              </a:solidFill>
            </a:endParaRPr>
          </a:p>
          <a:p>
            <a:pPr indent="-290830" lvl="1" marL="914400" rtl="0" algn="l">
              <a:spcBef>
                <a:spcPts val="0"/>
              </a:spcBef>
              <a:spcAft>
                <a:spcPts val="0"/>
              </a:spcAft>
              <a:buClr>
                <a:schemeClr val="dk1"/>
              </a:buClr>
              <a:buSzPct val="100000"/>
              <a:buChar char="○"/>
            </a:pPr>
            <a:r>
              <a:rPr lang="ko" sz="1400" u="sng">
                <a:solidFill>
                  <a:schemeClr val="hlink"/>
                </a:solidFill>
                <a:hlinkClick r:id="rId4"/>
              </a:rPr>
              <a:t>https://github.com/allenai/winogrande</a:t>
            </a:r>
            <a:r>
              <a:rPr lang="ko" sz="1400">
                <a:solidFill>
                  <a:schemeClr val="dk1"/>
                </a:solidFill>
              </a:rPr>
              <a:t> </a:t>
            </a:r>
            <a:endParaRPr sz="1400">
              <a:solidFill>
                <a:schemeClr val="dk1"/>
              </a:solidFill>
            </a:endParaRPr>
          </a:p>
          <a:p>
            <a:pPr indent="-308610" lvl="0" marL="457200" rtl="0" algn="l">
              <a:spcBef>
                <a:spcPts val="0"/>
              </a:spcBef>
              <a:spcAft>
                <a:spcPts val="0"/>
              </a:spcAft>
              <a:buClr>
                <a:schemeClr val="dk1"/>
              </a:buClr>
              <a:buSzPct val="100000"/>
              <a:buChar char="●"/>
            </a:pPr>
            <a:r>
              <a:rPr lang="ko">
                <a:solidFill>
                  <a:schemeClr val="dk1"/>
                </a:solidFill>
              </a:rPr>
              <a:t>크라우드 소싱 방식으로 제작</a:t>
            </a:r>
            <a:endParaRPr>
              <a:solidFill>
                <a:schemeClr val="dk1"/>
              </a:solidFill>
            </a:endParaRPr>
          </a:p>
          <a:p>
            <a:pPr indent="-308610" lvl="0" marL="457200" rtl="0" algn="l">
              <a:spcBef>
                <a:spcPts val="0"/>
              </a:spcBef>
              <a:spcAft>
                <a:spcPts val="0"/>
              </a:spcAft>
              <a:buClr>
                <a:schemeClr val="dk1"/>
              </a:buClr>
              <a:buSzPct val="100000"/>
              <a:buChar char="●"/>
            </a:pPr>
            <a:r>
              <a:rPr lang="ko">
                <a:solidFill>
                  <a:schemeClr val="dk1"/>
                </a:solidFill>
              </a:rPr>
              <a:t>Base line code : AFLITE</a:t>
            </a:r>
            <a:endParaRPr>
              <a:solidFill>
                <a:schemeClr val="dk1"/>
              </a:solidFill>
            </a:endParaRPr>
          </a:p>
        </p:txBody>
      </p:sp>
      <p:pic>
        <p:nvPicPr>
          <p:cNvPr id="56" name="Google Shape;56;p13"/>
          <p:cNvPicPr preferRelativeResize="0"/>
          <p:nvPr/>
        </p:nvPicPr>
        <p:blipFill>
          <a:blip r:embed="rId5">
            <a:alphaModFix/>
          </a:blip>
          <a:stretch>
            <a:fillRect/>
          </a:stretch>
        </p:blipFill>
        <p:spPr>
          <a:xfrm>
            <a:off x="1715275" y="1170125"/>
            <a:ext cx="5713444" cy="198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ko"/>
              <a:t>introduction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a:t>Turing test 의 대안으로 제시된 Winograd Schema Challenge(WSC)가 최근 신경 언어 모델의 발전으로 약 90%의 정확도를 보고로 평가의 어려움이 생겼다. 이는 모델에 대한 성능을 확신하기 어렵게 한다. </a:t>
            </a:r>
            <a:endParaRPr/>
          </a:p>
          <a:p>
            <a:pPr indent="0" lvl="0" marL="0" rtl="0" algn="l">
              <a:spcBef>
                <a:spcPts val="1200"/>
              </a:spcBef>
              <a:spcAft>
                <a:spcPts val="0"/>
              </a:spcAft>
              <a:buNone/>
            </a:pPr>
            <a:r>
              <a:rPr lang="ko"/>
              <a:t>또한 WSC 는 전문가 그룹이 작성했음에도 불구하고 약간의 편향이 존재한다. Trichelair et al. (2018) 가 발표한 단어-관계에서 이를 보였다(table 1참고).</a:t>
            </a:r>
            <a:endParaRPr/>
          </a:p>
          <a:p>
            <a:pPr indent="0" lvl="0" marL="0" rtl="0" algn="l">
              <a:spcBef>
                <a:spcPts val="1200"/>
              </a:spcBef>
              <a:spcAft>
                <a:spcPts val="0"/>
              </a:spcAft>
              <a:buNone/>
            </a:pPr>
            <a:r>
              <a:rPr lang="ko"/>
              <a:t>이를 해결하기 위해 WSC에서 발전시킨 44K의 질문으로 구성된 WINO-GRANDE를 제시한다. </a:t>
            </a:r>
            <a:endParaRPr/>
          </a:p>
          <a:p>
            <a:pPr indent="0" lvl="0" marL="0" rtl="0" algn="l">
              <a:spcBef>
                <a:spcPts val="1200"/>
              </a:spcBef>
              <a:spcAft>
                <a:spcPts val="1200"/>
              </a:spcAft>
              <a:buNone/>
            </a:pPr>
            <a:r>
              <a:rPr lang="ko"/>
              <a:t>(1) 신중하게 설계된 크라우드 소싱, (2) 단어 발생 기반으로 편향을 계산하는 AFLITE를 구성. 이는 인간은 편견이 없이 문제 생성이 어렵기 때문이다.</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 Crowdsourcing WINOGRANDE at Scale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ko"/>
              <a:t>WSC 의 문제는 크라우드소싱 방식으로 트윈 문제를 제작하는것이 많은 언어적 능력을 요구한다는데 있다. 우리는 이를 해결하는 적대적 필터링 알고리즘을 제시한다.</a:t>
            </a:r>
            <a:endParaRPr/>
          </a:p>
          <a:p>
            <a:pPr indent="-317182" lvl="0" marL="457200" rtl="0" algn="l">
              <a:spcBef>
                <a:spcPts val="1200"/>
              </a:spcBef>
              <a:spcAft>
                <a:spcPts val="0"/>
              </a:spcAft>
              <a:buSzPct val="100000"/>
              <a:buChar char="●"/>
            </a:pPr>
            <a:r>
              <a:rPr lang="ko"/>
              <a:t>Enhancing Crowd Creativity </a:t>
            </a:r>
            <a:endParaRPr/>
          </a:p>
          <a:p>
            <a:pPr indent="-297497" lvl="1" marL="914400" rtl="0" algn="l">
              <a:spcBef>
                <a:spcPts val="0"/>
              </a:spcBef>
              <a:spcAft>
                <a:spcPts val="0"/>
              </a:spcAft>
              <a:buSzPct val="100000"/>
              <a:buChar char="○"/>
            </a:pPr>
            <a:r>
              <a:rPr lang="ko"/>
              <a:t>쌍둥이 문장을 생성하는 과정은 무의식적으로 반복되는 편향을 작성하게 된다. 창의성을 독려하고 무의식적으로 행하는 것을 막기 위해, 약간의 제약은 창의성을 올린다를 적용 creativity from constraints (Stokes 2005). 실제로 작업자는 무작위 주제를 암식적 맥락으로 준비하고 정확한 지침대로 처리되도록 요청받는다.</a:t>
            </a:r>
            <a:endParaRPr/>
          </a:p>
          <a:p>
            <a:pPr indent="-317182" lvl="0" marL="457200" rtl="0" algn="l">
              <a:spcBef>
                <a:spcPts val="0"/>
              </a:spcBef>
              <a:spcAft>
                <a:spcPts val="0"/>
              </a:spcAft>
              <a:buSzPct val="100000"/>
              <a:buChar char="●"/>
            </a:pPr>
            <a:r>
              <a:rPr lang="ko"/>
              <a:t>Crowdsourcing Task </a:t>
            </a:r>
            <a:endParaRPr/>
          </a:p>
          <a:p>
            <a:pPr indent="-297497" lvl="1" marL="914400" rtl="0" algn="l">
              <a:spcBef>
                <a:spcPts val="0"/>
              </a:spcBef>
              <a:spcAft>
                <a:spcPts val="0"/>
              </a:spcAft>
              <a:buSzPct val="100000"/>
              <a:buChar char="○"/>
            </a:pPr>
            <a:r>
              <a:rPr lang="ko"/>
              <a:t>Amazon Mechanical Turk (AMT) 진행. WSC의 방식을 유지. 이후  동일 주제가 반복되는것을 막기 위해 WikiHow 에서 추출된 랜덤한 기사에서 앵커 단어를 무작위로 선택하고 이와 문장에 겹치는 단어가 있는지 확인하도록 요청. 15~30 단어로 구성하며 쌍둥이 질문을 생성할때 70%의 단어는 유지하도록 요청. 이를 (i) 사회적 상식 (ii) 신체적 상식으로 구성.</a:t>
            </a:r>
            <a:endParaRPr/>
          </a:p>
          <a:p>
            <a:pPr indent="-317182" lvl="0" marL="457200" rtl="0" algn="l">
              <a:spcBef>
                <a:spcPts val="0"/>
              </a:spcBef>
              <a:spcAft>
                <a:spcPts val="0"/>
              </a:spcAft>
              <a:buSzPct val="100000"/>
              <a:buChar char="●"/>
            </a:pPr>
            <a:r>
              <a:rPr lang="ko"/>
              <a:t>Data Validation</a:t>
            </a:r>
            <a:endParaRPr/>
          </a:p>
          <a:p>
            <a:pPr indent="-297497" lvl="1" marL="914400" rtl="0" algn="l">
              <a:spcBef>
                <a:spcPts val="0"/>
              </a:spcBef>
              <a:spcAft>
                <a:spcPts val="0"/>
              </a:spcAft>
              <a:buSzPct val="100000"/>
              <a:buChar char="○"/>
            </a:pPr>
            <a:r>
              <a:rPr lang="ko"/>
              <a:t>3명의 작업자로 진행. (1) 3명이 정답을 선택하고 (2) 다른 답변이 모호하지 않다에 동의하며 (3) 주변 단어만으로 답변할수 없을때. 결과를 선택하였다 이 결과 68%의 질문 (53K) 만이 선택되었으며 나머지는 제외 되었다.</a:t>
            </a:r>
            <a:endParaRPr/>
          </a:p>
          <a:p>
            <a:pPr indent="0" lvl="0" marL="0" rtl="0" algn="l">
              <a:spcBef>
                <a:spcPts val="1200"/>
              </a:spcBef>
              <a:spcAft>
                <a:spcPts val="1200"/>
              </a:spcAft>
              <a:buNone/>
            </a:pPr>
            <a:r>
              <a:rPr lang="ko"/>
              <a:t>이럼에도 편향은 존재함으로 이를 해결하기 위해 체계적인 편향 감소 방법을 제안.</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Algorithmic Data Bias Reduction</a:t>
            </a:r>
            <a:endParaRPr/>
          </a:p>
        </p:txBody>
      </p:sp>
      <p:sp>
        <p:nvSpPr>
          <p:cNvPr id="74" name="Google Shape;74;p16"/>
          <p:cNvSpPr txBox="1"/>
          <p:nvPr>
            <p:ph idx="1" type="body"/>
          </p:nvPr>
        </p:nvSpPr>
        <p:spPr>
          <a:xfrm>
            <a:off x="3643600" y="1152475"/>
            <a:ext cx="51888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ko"/>
              <a:t>데이터 편향을 제거하기 위한 AFLITE를 제시</a:t>
            </a:r>
            <a:endParaRPr/>
          </a:p>
          <a:p>
            <a:pPr indent="-282892" lvl="0" marL="457200" rtl="0" algn="l">
              <a:spcBef>
                <a:spcPts val="1200"/>
              </a:spcBef>
              <a:spcAft>
                <a:spcPts val="0"/>
              </a:spcAft>
              <a:buSzPct val="100000"/>
              <a:buChar char="●"/>
            </a:pPr>
            <a:r>
              <a:rPr lang="ko"/>
              <a:t>Light-weight adversarial filtering</a:t>
            </a:r>
            <a:endParaRPr/>
          </a:p>
          <a:p>
            <a:pPr indent="0" lvl="0" marL="0" rtl="0" algn="l">
              <a:spcBef>
                <a:spcPts val="1200"/>
              </a:spcBef>
              <a:spcAft>
                <a:spcPts val="0"/>
              </a:spcAft>
              <a:buNone/>
            </a:pPr>
            <a:r>
              <a:rPr lang="ko"/>
              <a:t>Adversarial Filtering (AF) Zellers et al. (2018) 기반에 (1) AFLITE는 더 광범위하게 적용 (2) 더 가볍게 제작. 기계가 생성한 문장을 계속 사용할 경우 사람의 문장과 마찬가지로 편향이 생길 위험이 존재한다. AF 는 모델의 각 iteration 에 기반하며 이는 BERT 와 같은 모델에서 높은 컴퓨터 연산량을 요구한다. RoBERTa의 임베딩과정을 이용하여 진행. </a:t>
            </a:r>
            <a:endParaRPr/>
          </a:p>
          <a:p>
            <a:pPr indent="0" lvl="0" marL="0" rtl="0" algn="l">
              <a:spcBef>
                <a:spcPts val="1200"/>
              </a:spcBef>
              <a:spcAft>
                <a:spcPts val="0"/>
              </a:spcAft>
              <a:buNone/>
            </a:pPr>
            <a:r>
              <a:rPr lang="ko"/>
              <a:t>다음으로, 무작위 하위집합으로 학습된 linear classification 을 앙상블한 모델을 이용하여 RoBERTa 임베딩 결과가 정답과 강한 연관성(indicative)를 가지고 있는지 확인후 만일 그렇다면 이를 제외.</a:t>
            </a:r>
            <a:endParaRPr/>
          </a:p>
          <a:p>
            <a:pPr indent="0" lvl="0" marL="0" rtl="0" algn="l">
              <a:spcBef>
                <a:spcPts val="1200"/>
              </a:spcBef>
              <a:spcAft>
                <a:spcPts val="0"/>
              </a:spcAft>
              <a:buNone/>
            </a:pPr>
            <a:r>
              <a:rPr lang="ko"/>
              <a:t>Algorithm 1은 AFLITE를 표현. 입력으로 pretrained 임베딩 X, 라벨 y 와 앙상블 사이즈 n, 앙상블 모델 training 사이즈 m, 필터링 컷오프 사이즈 k, 필터링 임계값 τ. </a:t>
            </a:r>
            <a:endParaRPr/>
          </a:p>
          <a:p>
            <a:pPr indent="0" lvl="0" marL="0" rtl="0" algn="l">
              <a:spcBef>
                <a:spcPts val="1200"/>
              </a:spcBef>
              <a:spcAft>
                <a:spcPts val="0"/>
              </a:spcAft>
              <a:buNone/>
            </a:pPr>
            <a:r>
              <a:rPr lang="ko"/>
              <a:t>각 필터링 단계에서 linear classifiers 를 랜덤한 partitions 을 이용하여 train한다 그후 validation set 에 대한 예측 결과를 수집. 각각의 instance 에서 올바른 예측/총 예측 으로 점수 생성. 이후 임계값 τ 이하의 데이터를 삭제한다. 단계중 k개 미만으로 삭제 혹은 m개 미만의 instance 가 남을시 이 과정을 종료. m=10.000 , n=64, τ =0.75 로 설정. </a:t>
            </a:r>
            <a:endParaRPr/>
          </a:p>
          <a:p>
            <a:pPr indent="0" lvl="0" marL="0" rtl="0" algn="l">
              <a:spcBef>
                <a:spcPts val="1200"/>
              </a:spcBef>
              <a:spcAft>
                <a:spcPts val="1200"/>
              </a:spcAft>
              <a:buNone/>
            </a:pPr>
            <a:r>
              <a:rPr lang="ko"/>
              <a:t>편향을 가정하고 진행하는 대신 통계적 방법을 사용하여 적극적인 형태의 편향 감소를 채택</a:t>
            </a:r>
            <a:endParaRPr/>
          </a:p>
        </p:txBody>
      </p:sp>
      <p:pic>
        <p:nvPicPr>
          <p:cNvPr id="75" name="Google Shape;75;p16"/>
          <p:cNvPicPr preferRelativeResize="0"/>
          <p:nvPr/>
        </p:nvPicPr>
        <p:blipFill>
          <a:blip r:embed="rId3">
            <a:alphaModFix/>
          </a:blip>
          <a:stretch>
            <a:fillRect/>
          </a:stretch>
        </p:blipFill>
        <p:spPr>
          <a:xfrm>
            <a:off x="152400" y="1170125"/>
            <a:ext cx="3338800" cy="3170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Algorithmic Data Bias Reduction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Assessment of AFLITE</a:t>
            </a:r>
            <a:endParaRPr/>
          </a:p>
          <a:p>
            <a:pPr indent="0" lvl="0" marL="0" rtl="0" algn="l">
              <a:spcBef>
                <a:spcPts val="1200"/>
              </a:spcBef>
              <a:spcAft>
                <a:spcPts val="0"/>
              </a:spcAft>
              <a:buNone/>
            </a:pPr>
            <a:r>
              <a:rPr lang="ko"/>
              <a:t>AFLITE의 결과를 평가. 이에 두가지 기준으로 진행 data reduction과 PMIbased filtering. 랜덤 data reduction에서 랜덤한 하위 집합 생성 후 데이터 셋의 사이즈 감소가 편향에 어떠한 영향을 미치는지 계산. PMIbased filtering 에서 각 쌍 t 에 대한 차이 f(t) 를 다음과 같이 계산 한다.</a:t>
            </a:r>
            <a:endParaRPr/>
          </a:p>
          <a:p>
            <a:pPr indent="0" lvl="0" marL="0" rtl="0" algn="l">
              <a:spcBef>
                <a:spcPts val="1200"/>
              </a:spcBef>
              <a:spcAft>
                <a:spcPts val="1200"/>
              </a:spcAft>
              <a:buNone/>
            </a:pPr>
            <a:r>
              <a:rPr lang="ko"/>
              <a:t>기술적으로 먼저 단어와 label y=1 사이의 PMI를 먼저 계산했다 Gururangan et al. (2018). 주어진 문장에서의 각 토큰 PMI 의 합을 생성. PMI 에서 작은 차이가 있는 문장은 구별하기 어렵다는 뜻으로 해석하고 이를 남겼다.</a:t>
            </a:r>
            <a:endParaRPr/>
          </a:p>
        </p:txBody>
      </p:sp>
      <p:pic>
        <p:nvPicPr>
          <p:cNvPr id="82" name="Google Shape;82;p17"/>
          <p:cNvPicPr preferRelativeResize="0"/>
          <p:nvPr/>
        </p:nvPicPr>
        <p:blipFill>
          <a:blip r:embed="rId3">
            <a:alphaModFix/>
          </a:blip>
          <a:stretch>
            <a:fillRect/>
          </a:stretch>
        </p:blipFill>
        <p:spPr>
          <a:xfrm>
            <a:off x="4571995" y="2627582"/>
            <a:ext cx="3825000" cy="46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Algorithmic Data Bias Reduction</a:t>
            </a:r>
            <a:endParaRPr/>
          </a:p>
        </p:txBody>
      </p:sp>
      <p:sp>
        <p:nvSpPr>
          <p:cNvPr id="88" name="Google Shape;88;p18"/>
          <p:cNvSpPr txBox="1"/>
          <p:nvPr>
            <p:ph idx="1" type="body"/>
          </p:nvPr>
        </p:nvSpPr>
        <p:spPr>
          <a:xfrm>
            <a:off x="311700" y="2773375"/>
            <a:ext cx="8520600" cy="17955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ko"/>
              <a:t>WSC 에서 편향은 존재하였는가?</a:t>
            </a:r>
            <a:endParaRPr/>
          </a:p>
          <a:p>
            <a:pPr indent="0" lvl="0" marL="0" rtl="0" algn="l">
              <a:spcBef>
                <a:spcPts val="1200"/>
              </a:spcBef>
              <a:spcAft>
                <a:spcPts val="0"/>
              </a:spcAft>
              <a:buNone/>
            </a:pPr>
            <a:r>
              <a:rPr lang="ko"/>
              <a:t>table 2는 편향을 감지한 예를 보여준다. 중요한 것은 데이터의 편향은 토큰 단계가 아닌 문장 단위에서 발견되어 이는 감지하기 어렵다. AFLITE는 이를 감지하였다.</a:t>
            </a:r>
            <a:endParaRPr/>
          </a:p>
          <a:p>
            <a:pPr indent="0" lvl="0" marL="0" rtl="0" algn="l">
              <a:spcBef>
                <a:spcPts val="1200"/>
              </a:spcBef>
              <a:spcAft>
                <a:spcPts val="0"/>
              </a:spcAft>
              <a:buNone/>
            </a:pPr>
            <a:r>
              <a:rPr lang="ko"/>
              <a:t>3.1 WINOGRANDE V.S. the Original WSC</a:t>
            </a:r>
            <a:endParaRPr/>
          </a:p>
          <a:p>
            <a:pPr indent="-300037" lvl="0" marL="457200" rtl="0" algn="l">
              <a:spcBef>
                <a:spcPts val="1200"/>
              </a:spcBef>
              <a:spcAft>
                <a:spcPts val="0"/>
              </a:spcAft>
              <a:buSzPct val="100000"/>
              <a:buAutoNum type="arabicPeriod"/>
            </a:pPr>
            <a:r>
              <a:rPr lang="ko"/>
              <a:t>WINOGRANDE 는 빈칸 채우기 형식으로 문제 제시. WSC 는 대명사를 배치.</a:t>
            </a:r>
            <a:endParaRPr/>
          </a:p>
          <a:p>
            <a:pPr indent="-300037" lvl="0" marL="457200" rtl="0" algn="l">
              <a:spcBef>
                <a:spcPts val="0"/>
              </a:spcBef>
              <a:spcAft>
                <a:spcPts val="0"/>
              </a:spcAft>
              <a:buSzPct val="100000"/>
              <a:buAutoNum type="arabicPeriod"/>
            </a:pPr>
            <a:r>
              <a:rPr lang="ko"/>
              <a:t>쌍둥이 문장을 수집하였지만 AFLITE에 의해 하나가 제외되어 항상 쌍둥이지 않음.</a:t>
            </a:r>
            <a:endParaRPr/>
          </a:p>
          <a:p>
            <a:pPr indent="-300037" lvl="0" marL="457200" rtl="0" algn="l">
              <a:spcBef>
                <a:spcPts val="0"/>
              </a:spcBef>
              <a:spcAft>
                <a:spcPts val="0"/>
              </a:spcAft>
              <a:buSzPct val="100000"/>
              <a:buAutoNum type="arabicPeriod"/>
            </a:pPr>
            <a:r>
              <a:rPr lang="ko"/>
              <a:t>WSC 소수의 전문가, WINOGRANDE 크라우드 소싱. 이는 다양한 언어를 포함하게 됨.</a:t>
            </a:r>
            <a:endParaRPr/>
          </a:p>
        </p:txBody>
      </p:sp>
      <p:pic>
        <p:nvPicPr>
          <p:cNvPr id="89" name="Google Shape;89;p18"/>
          <p:cNvPicPr preferRelativeResize="0"/>
          <p:nvPr/>
        </p:nvPicPr>
        <p:blipFill>
          <a:blip r:embed="rId3">
            <a:alphaModFix/>
          </a:blip>
          <a:stretch>
            <a:fillRect/>
          </a:stretch>
        </p:blipFill>
        <p:spPr>
          <a:xfrm>
            <a:off x="1805446" y="929204"/>
            <a:ext cx="5767904" cy="179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Experimental Results</a:t>
            </a:r>
            <a:endParaRPr/>
          </a:p>
        </p:txBody>
      </p:sp>
      <p:sp>
        <p:nvSpPr>
          <p:cNvPr id="95" name="Google Shape;95;p19"/>
          <p:cNvSpPr txBox="1"/>
          <p:nvPr>
            <p:ph idx="1" type="body"/>
          </p:nvPr>
        </p:nvSpPr>
        <p:spPr>
          <a:xfrm>
            <a:off x="4924175" y="1152475"/>
            <a:ext cx="390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4.1 Baseline Models</a:t>
            </a:r>
            <a:endParaRPr/>
          </a:p>
          <a:p>
            <a:pPr indent="-342900" lvl="0" marL="457200" rtl="0" algn="l">
              <a:spcBef>
                <a:spcPts val="1200"/>
              </a:spcBef>
              <a:spcAft>
                <a:spcPts val="0"/>
              </a:spcAft>
              <a:buSzPts val="1800"/>
              <a:buChar char="●"/>
            </a:pPr>
            <a:r>
              <a:rPr lang="ko"/>
              <a:t>Wino Knowledge Hunting</a:t>
            </a:r>
            <a:endParaRPr/>
          </a:p>
          <a:p>
            <a:pPr indent="-342900" lvl="0" marL="457200" rtl="0" algn="l">
              <a:spcBef>
                <a:spcPts val="0"/>
              </a:spcBef>
              <a:spcAft>
                <a:spcPts val="0"/>
              </a:spcAft>
              <a:buSzPts val="1800"/>
              <a:buChar char="●"/>
            </a:pPr>
            <a:r>
              <a:rPr lang="ko"/>
              <a:t>Ensemble Neural LMs</a:t>
            </a:r>
            <a:endParaRPr/>
          </a:p>
          <a:p>
            <a:pPr indent="-342900" lvl="0" marL="457200" rtl="0" algn="l">
              <a:spcBef>
                <a:spcPts val="0"/>
              </a:spcBef>
              <a:spcAft>
                <a:spcPts val="0"/>
              </a:spcAft>
              <a:buSzPts val="1800"/>
              <a:buChar char="●"/>
            </a:pPr>
            <a:r>
              <a:rPr lang="ko"/>
              <a:t>BERT</a:t>
            </a:r>
            <a:endParaRPr/>
          </a:p>
          <a:p>
            <a:pPr indent="-342900" lvl="0" marL="457200" rtl="0" algn="l">
              <a:spcBef>
                <a:spcPts val="0"/>
              </a:spcBef>
              <a:spcAft>
                <a:spcPts val="0"/>
              </a:spcAft>
              <a:buSzPts val="1800"/>
              <a:buChar char="●"/>
            </a:pPr>
            <a:r>
              <a:rPr lang="ko"/>
              <a:t>RoBERTa</a:t>
            </a:r>
            <a:endParaRPr/>
          </a:p>
          <a:p>
            <a:pPr indent="-342900" lvl="0" marL="457200" rtl="0" algn="l">
              <a:spcBef>
                <a:spcPts val="0"/>
              </a:spcBef>
              <a:spcAft>
                <a:spcPts val="0"/>
              </a:spcAft>
              <a:buSzPts val="1800"/>
              <a:buChar char="●"/>
            </a:pPr>
            <a:r>
              <a:rPr lang="ko"/>
              <a:t>Word association baseline</a:t>
            </a:r>
            <a:endParaRPr/>
          </a:p>
          <a:p>
            <a:pPr indent="-342900" lvl="0" marL="457200" rtl="0" algn="l">
              <a:spcBef>
                <a:spcPts val="0"/>
              </a:spcBef>
              <a:spcAft>
                <a:spcPts val="0"/>
              </a:spcAft>
              <a:buSzPts val="1800"/>
              <a:buChar char="●"/>
            </a:pPr>
            <a:r>
              <a:rPr lang="ko"/>
              <a:t>Finetuning on DPR dataset</a:t>
            </a:r>
            <a:endParaRPr/>
          </a:p>
          <a:p>
            <a:pPr indent="-342900" lvl="0" marL="457200" rtl="0" algn="l">
              <a:spcBef>
                <a:spcPts val="0"/>
              </a:spcBef>
              <a:spcAft>
                <a:spcPts val="0"/>
              </a:spcAft>
              <a:buSzPts val="1800"/>
              <a:buChar char="●"/>
            </a:pPr>
            <a:r>
              <a:rPr lang="ko"/>
              <a:t>Human evaluation</a:t>
            </a:r>
            <a:endParaRPr/>
          </a:p>
        </p:txBody>
      </p:sp>
      <p:pic>
        <p:nvPicPr>
          <p:cNvPr id="96" name="Google Shape;96;p19"/>
          <p:cNvPicPr preferRelativeResize="0"/>
          <p:nvPr/>
        </p:nvPicPr>
        <p:blipFill>
          <a:blip r:embed="rId3">
            <a:alphaModFix/>
          </a:blip>
          <a:stretch>
            <a:fillRect/>
          </a:stretch>
        </p:blipFill>
        <p:spPr>
          <a:xfrm>
            <a:off x="152400" y="1170125"/>
            <a:ext cx="4682753"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