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1b71afa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1b71afa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1b71afa1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1b71afa1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1b71afa1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1b71afa1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1b71afa1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1b71afa1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b71afa1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1b71afa1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1b71afa1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1b71afa1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1b71afa1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81b71afa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b71afa1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81b71afa1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Novel Deep Learning Model for the Detection and Identification of Rolling Element-Bearing Faults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Experimental Results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4.1. Data Description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실험 비교를 위해 다음을 모델을 사용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Zhang et al. [35] WDCNN , Zhuang et al.[36] SRDCNN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48 kHz 비교를 위해 문서 기반으로 재구성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FFT 기반 기능을 사용하는 기존의 두 가지 머신 러닝 접근 방식(FFT-MLP, FFR-SVM) 과 비교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다음 섹션에서 제시된 결과는 각 모델의 10개의 독립적인 실행에 대한 평균 및 표준 편차이며, 10개의 실행은 계층화 된 10-flod cross-validation 으로 진행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오류 분류의 정확성은 primary performance metric 으로 간주 (오류 등급이 균등하게 균형을 이루고 각 오류 등급 감지의 중요성이 동일하여)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정밀도,재현율 및 F1 점수에 대한 결과도 제공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Experimental Results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88" y="3102925"/>
            <a:ext cx="5760026" cy="20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700" y="1040425"/>
            <a:ext cx="5703953" cy="20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기계 데이터에 대한 실시간 수집이 보편화 -&gt; 이에 따른 실시간 모니터링, 초기 단계 오류 감지 및 진단 가능 -&gt; 비용 감소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RNN 과 CNN 을 섞은 RNN-WDCNN 이중 경로 순환 신경망 제안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 데이터 Case Western Reserve University(CWRU) 베어링 결함 데이터 세트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Rolling element bearings 은 기계식 동력 전달 시스템 및 기타 형태의 전기 기계식 구동 시스템을 포함하여 다양한 유형의 산업 기계에서 핵심 구성 요소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몇몇 연구 [1,2,3] 을 통해 40%~70%의 구동 시스템 고장의 원인이 이러한 베어링 문제임을 추정.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진동 데이터는 일반적으로 rolling element 베어링의 문제를 구별하는데 사용.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엔벨로프 분석과 같은 결함을 진단하기 위한 방법은 종종 광범위한 영역의 지식이 필요, (예: 회전 샤트프 속도, 부하 각도)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지난 10~15년간 엔벨로프 분석을 한계 극복을 위해 여러 방식을 적용하였으며 그중 머신러닝 방식은 세가지 주요 단계로 구성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특징 추출 : 신호 처리 기술을 이용하여 시계열 데이터에서 의미있는 특징 추출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특징 선택 : 추출한 특징 차원이 유용한 특징으로 축소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분류 : 선택한 특징을 사용하여 시스템 오류 등급 식별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진동 기반 오류 감지 및 진단의 경우 인공 신경망(ANN) [6], SVM[7,8,9] K-Nearest neighbor [10] 같은 기계 방식을 이용. 이는 부분적인 도메인에서 추출 된 기능이 반드시 다른 도메인으로 전송되지 않아 적용에 어려움.	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딥러닝 방식을 적용하여 이에 대한 문제 해결 시도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CNN (Convolutional Neural Network)의 요소와 RNN (Recurrent Neural Network) 경로를 결합한 시계열 데이터의 오류 감지를위한 새로운 딥 러닝 프레임 워크를 제안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프레임 워크가 원시 시간 데이터에서 직접 작동하여 수동 기능 추출 또는 노이즈 제거의 필요성 제거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프레임 워크는 환경 소음과 작동 조건의 변화 모두에 대해 탁월함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기존의 기계 학습 기술과 딥 러닝 접근 방식을 모두 사용하여 프레임 워크를 몇 가지 최첨단 접근 방식과 비교</a:t>
            </a:r>
            <a:endParaRPr>
              <a:solidFill>
                <a:schemeClr val="dk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이후 내용은 다음과 같다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섹션 2 프레임 워크 및 일부 관련 작업에서 사용되는 핵심 딥러닝 개념에 대한 간략한 소개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섹션 3 시계열 데이터에서 오류 감지를 위한 새로운 딥 러닝 프레임 워크 설명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섹션 4 실험 설계 및 결과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섹션 5 결론과 추가 작업에 대한 아이디어 제시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Background and Related Work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2.1. Convolutional Neural Networks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이미지 분야에서 좋은 성능을 거둔 2차원 CNN을 응용하여 1차원 CNN이 기계 번역 및 문서 분류와 같은 작업에서 좋은 성과를 거둠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Fig 1은 간단한 1D CNN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각 CNN 단계 후 폴링 작업 세트를 보여줌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CNN 필터는 입력 데이터에서 특징 추출 작업을 진행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이 출력은 각 필터가 학습한 주요 특징을 강조하면서 공간 크기를 줄이는 풀링 작업으로 입력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800" y="-2"/>
            <a:ext cx="2347800" cy="1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 Background and Related Work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2.2. Recurrent Neural Networks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400">
                <a:solidFill>
                  <a:schemeClr val="dk1"/>
                </a:solidFill>
              </a:rPr>
              <a:t>RNN 은 입력 시퀀스에서 동적 시간을 캡처.</a:t>
            </a:r>
            <a:endParaRPr sz="1400"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이전 단계에서 발생한 정보를 유지하여 전체 입력 시퀀스에 대한 정보를 기억.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이론적으로 긴 시간 간격에 걸쳐 입력 종속성을 캡처 가능하지만 실제론 효율이 떨어지므로 RNN을 효율적으로 훈련하기 어려움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Long-Short Term Memory(LSTM)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메모리 셀과 gating 메커니즘을 도입하여 긴 입력으로 부터 학습능력 향상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네트워크를 통해 연속적인 경로를 제공 소멸 문제를 해결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이후 LSTM 에 대한 상세한 수식 설명 해당부분 생략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 Gated Recurrent Unit (GRU)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LSTM의 forget, input gate를 하나의 update gate로 통합.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2.3. Deep Learning in Intelligent Data Driven Fault Diagnosis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400">
                <a:solidFill>
                  <a:schemeClr val="dk1"/>
                </a:solidFill>
              </a:rPr>
              <a:t>그동안의 딥러닝 결함 진단 방향은 크게 두갈래로 구분</a:t>
            </a:r>
            <a:endParaRPr sz="1400"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입력신호를 2차원 데이터로 재구성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Guo et al. [30], Lu et al. [31] and Xia et al. [32]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입력신호를 1차원 신호에서 작동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Zhang et al. [37] WDCNN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100" y="0"/>
            <a:ext cx="2182899" cy="14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The RNN-WDCNN Model for Fault Diagnosis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3.1. The RNN-WDCNN Model Architecture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RNN과 CNN 을 결합한 RNN-WDCNN 제안 이를 rolling element bearings 에 적용. Fig 3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 Karim et al. [38]의 LSTM-FCN 에서 영감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LSTM-FCN 은 시계열 분류의 다양한 벤치 마크 작업에서 잘 수행되는 것으로 확인.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허나 첫 번째 CNN layer 의 작은 커널 크기는 노이즈가 많은 기계 작동 데이터에서 원시 시간 신호의 원거리 종속성을 방해. 이 문제는 신호의 관심 부분이 그에 따라 더 멀리 떨어져 있기 때문에 이러한 신호가 높은 샘플링 속도로 샘플링될때 더욱 두드러짐.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또한 컨볼루션 경로의 상대적으로 얕은 특성은 저수준 기능의 복잡한 표현을 캡처하는 네트워크 기능을 제한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이러한 한계 극복을 위해 작은 커널들로 구성된 넓은 컨볼루션 layer 이용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각 컨볼루션 단계는 1D CNN, ReLU, 배치 정규화 로 구성. 이후 max pooling.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model summary 는 table 1 참조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674" y="0"/>
            <a:ext cx="1734324" cy="139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771" y="3633426"/>
            <a:ext cx="2411225" cy="15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The RNN-WDCNN Model for Fault Diagnosis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3.2. Training the RNN-WDCNN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Xavier uniform initialization [41]를 이용하여 가중치 초기화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SGD 옵티마이저와 Cyclical Learning Rate (CLR) strategy [42]을 이용하여 훈련. Categorical cross-entropy 사용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205" y="0"/>
            <a:ext cx="1998801" cy="17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Experimental Results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4.1. Data Description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Case Western Reserve University (CWRU) 베어링 데이터 센터의 벤치 마크 베어링 결함 데이터 세트 [46]이 사용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CWRU 베어링 결함 데이터 세트는 기존의 결함 진단 기술 [47,48]과 머신 러닝 [49,50] 및 딥 러닝 [35,36,37]을 사용한 데이터 기반 결함 진단 방법을 모두 조사하기 위해 문헌에서 널리 사용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데이터 상태는 Fig 5 참조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테스트 장치의 드라이브 끝 가속도계 (고장위치에 가까움), 팬 끝 가속도계 (고장 위치에서 먼 위치) 에서 수집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데이터는 다양한 유형과 심각도의 결함을 유도하기 위해 EDM (Electro-Discharge Machining)을 사용하여 도입 된 베어링 손상과 함께 다양한 모터 부하 (0 마력 부터 3 마력 까지) 및 다양한 단일 지점 손상 조건에 대해 수집 (오류 목록은 Table 2 참조)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12 kHz 샘플링 데이터 대신 팬 끝과 구동 끝 가속도계에서 48 kHz 샘플링 진동 신호 사용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Smith and Randall [48] 은 이 데이터의 경우 12 kHz 가 진단하기 쉬울 수 있으나 많은 베어링 결함이 고주파에서 나타나므로 좋은 모델은 고주파 데이터에서 작동 할 수 있어야 한다 주장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875" y="28600"/>
            <a:ext cx="2470125" cy="13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774" y="4315250"/>
            <a:ext cx="2427227" cy="8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Experimental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4.1. Data Description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400">
                <a:solidFill>
                  <a:schemeClr val="dk1"/>
                </a:solidFill>
              </a:rPr>
              <a:t>데이터 증대 적용</a:t>
            </a:r>
            <a:endParaRPr sz="1400"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sliding window 접근을 사용하여 입력 시퀀스에서 겹치는 여러 샘플을 추출 (Fig 6 참조)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각 입력 시퀀스는 단일 오류 조건에서 획득되었으므로 증가된 시퀀스에는 모두 원래 입력 시퀀스와 동일한 오류 레이블이 할당.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 연구의 실험은 4096 데이터 포인트의 window 길이와 64 step size 를 훈련 데이터에서 생성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로드 베어링 샤프트 (즉, 회전하는 모터 샤프트)의 2 개 이상의 완전한 회전을 캡처하기 위해 4096 개의 데이터 포인트 창이 선택되어 베어링 결함 영역에 영향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로드 베어링 쉬프트의 완벽한 회전 속 데이터 포인트 수 N = (F</a:t>
            </a:r>
            <a:r>
              <a:rPr baseline="-25000" lang="ko">
                <a:solidFill>
                  <a:schemeClr val="dk1"/>
                </a:solidFill>
              </a:rPr>
              <a:t>s </a:t>
            </a:r>
            <a:r>
              <a:rPr lang="ko">
                <a:solidFill>
                  <a:schemeClr val="dk1"/>
                </a:solidFill>
              </a:rPr>
              <a:t>* 60)/ω 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N는 데이터 포인트 수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F</a:t>
            </a:r>
            <a:r>
              <a:rPr baseline="-25000" lang="ko">
                <a:solidFill>
                  <a:schemeClr val="dk1"/>
                </a:solidFill>
              </a:rPr>
              <a:t>s </a:t>
            </a:r>
            <a:r>
              <a:rPr lang="ko">
                <a:solidFill>
                  <a:schemeClr val="dk1"/>
                </a:solidFill>
              </a:rPr>
              <a:t>는 샘플링 주파수(frequency)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ω 는 rpm 안의 회전 샤프트 속도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Table 3 에서 보이듯 회전 샤프트 속도는 1772 rpm 에서 1730 rpm 까지 다양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48 kHz 의 샘플링 속도에서 이는 완전한 회전당 1626~1665개의 데이터 포인트를 제공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이는 4096 데이터 포인트의 window 길이가 최소 2개의 베어링 결함 영향 포착을 보장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이러한 접근은 12 kHz를 연구한 다른 문헌과 유사 [35,36]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테스트 데이터는 동일한 window 길이를 사용하였지만 샘플이 겹치지 않음.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훈련 및 테스트 데이터 세트의 레이블은 각 부하 조건에 대해 오류 클래스(Table 4) 간 균등하게 배포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250" y="-1"/>
            <a:ext cx="2852749" cy="12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001" y="1204198"/>
            <a:ext cx="2792000" cy="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5650" y="4231501"/>
            <a:ext cx="2297975" cy="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