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4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4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1b71afa1_4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1b71afa1_4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4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4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4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4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1b71afa1_4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1b71afa1_4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1b71afa1_4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1b71afa1_4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1b71afa1_4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1b71afa1_4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1b71afa1_4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1b71afa1_4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1b71afa1_4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81b71afa1_4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1b71afa1_4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81b71afa1_4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140"/>
              <a:t>Multi-branch and Multi-scale Attention Learning for Fine-Grained Visual Categorization</a:t>
            </a:r>
            <a:endParaRPr sz="31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 Experiments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6300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ko"/>
              <a:t>Model and Inference Time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MMAL-Net 은 계산량 측면에서 몇가지 장점이 존재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3 branch 파라미터가 공유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AOLM 과 APPM은 추가 훈련, 추가 파라미터가 필요하지 않음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계산이 상대적으로 적다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성능이 더 좋음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NTS-Net 과 속도를 비교하였을때 5.61ms, 와 1.80ms로 빠름</a:t>
            </a:r>
            <a:endParaRPr/>
          </a:p>
          <a:p>
            <a:pPr indent="-342900" lvl="0" marL="6300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ko"/>
              <a:t>Visualization of Object and Part Regions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Fig 4 와 같이 AOLM 과 APPM의 관심 영역을 bbox 로 표시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빨간색과 초록색으로 실제 라벨과, 예측값을 표시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물체에 대해 완벽하게 덮어 버리는 것이 구분에 도움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그림의 2~4번째 열의 빨강, 주황, 노랑, 초록은 APPM의 다른 배율에서의 평균 활성화 값이 높은 영역을 나타내고, 빨간색은 가장 높은 것을 의미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이를 통해 새의 머리가 가장 많은 정보가 있음을 알수 있고 다음이 몸통 부분임을 예상 가능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524" y="0"/>
            <a:ext cx="2394475" cy="193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Abstract.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분류의 경우 fine-grained visual categorization (FGVC)데이터에 대하여 성능이 낮은 경우가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논문의 모델은 다음 두가지 항목에 좋은 성능을 달성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attention object location module (AOLM) : 객체의 위치 예측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attention part proposal module (APPM) : 부품의 영역 제안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다음 데이터에서 최신 결과 달성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CUB-200-2011 : 새 분류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FGVC-Aircraft : 비행기 분류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Standord Cars : 차량 분류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759225" y="1152475"/>
            <a:ext cx="607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FGVC 방향의 CV 탐색은 개의 품종 분류, 조류 종 분류, 항공기 모델, 자동차 모델 등 세부적인 하위 분류를 진행.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세밀한 시각적 분류 작업의 핵심은 이미지 정보 영역을 정확하게 판단하는 것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이를 위해 bounding box, part annotations 등 을 활용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그러나 이러한 방법은 노동 집약적 방법으로 확장성 실용성 모두 제한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다른 비지도 방법은 값 비싼 주석이 필요하지 않지만 정확성에 문제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허나 여전히 조사 할 가치가 있음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MMAL-Net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1 과 같이 train 에 3가지 branch를 가짐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raw branch : 이미지의 전체 특성을 파악 AOLM 에서 bounding box(bbox)를 반환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object branch : bbox를 APPM에서 분류, 그 후 crop 된 이미지를 반환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part branch :  fine-grained features of different parts in different scales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3 branch 의 CNN 과 FC의 파라미터는 공유.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주요 제안은 다음과 같이 요약 가능하다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multi-branch 네트워크를 end-to-end 방식으로 교육, 물체의 식별 영역을 효율적으로 학습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AOLM 은 파라미터를 증가시키지 않음으로 RA-CNN의 proposal network 를 훈련시킬 필요가 없음. 위치 정보를 라벨만 이용하여 확보 가능 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Attention Part Proposal Method(APPM) 제안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9" y="1519350"/>
            <a:ext cx="2705424" cy="21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Related works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6300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By End-to-End Feature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Bilinear-CNN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Compact bilinear pooling.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Kernel pooling for convolutional neural networks.</a:t>
            </a:r>
            <a:endParaRPr/>
          </a:p>
          <a:p>
            <a:pPr indent="-342900" lvl="0" marL="6300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By Localization-Classification Subnetworks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[5,6,7] 기존의 방식은 supervised 방식으로 구역을 찾고 분류 진행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[8,9,10,11] 은 unsupervised 방식 활용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Method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25" y="1196925"/>
            <a:ext cx="85206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6300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Attention Object Location Module (AOLM)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SCDA의 사전 훈련된 모델을 이용한 특징 추출 작업에 영감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                   은 X 이미지가 들어 갔을때 H×W 사이즈 C 채널의 output 을 갖는 마지막 convolutional layer.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</a:t>
            </a:r>
            <a:r>
              <a:rPr baseline="-25000" lang="ko"/>
              <a:t>i</a:t>
            </a:r>
            <a:r>
              <a:rPr lang="ko"/>
              <a:t> 는  feature map의 i 번째 channel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activation map A는 feature map 합하여 획득. 수식(1)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strike="sngStrike"/>
              <a:t>a</a:t>
            </a:r>
            <a:r>
              <a:rPr lang="ko"/>
              <a:t> 는 A의 평균 값 수식(2)와 같으며 A에서 어느 위치에 물체가 존재하는 지 결정하는 threshold 로 사용된다 (x,y)는 H×W의 위치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mask map </a:t>
            </a:r>
            <a:r>
              <a:rPr lang="ko" strike="sngStrike"/>
              <a:t>M</a:t>
            </a:r>
            <a:r>
              <a:rPr baseline="-25000" lang="ko"/>
              <a:t>conv_5c </a:t>
            </a:r>
            <a:r>
              <a:rPr lang="ko"/>
              <a:t>를 정의 이는 ResNet-50 의 마지막 layer Conv_5c 에서 수식(3)으로 계산됨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실험적으로 가장 큰 </a:t>
            </a:r>
            <a:r>
              <a:rPr lang="ko" strike="sngStrike"/>
              <a:t>M</a:t>
            </a:r>
            <a:r>
              <a:rPr lang="ko"/>
              <a:t> 에 물체가 있음을 확인, 따라서 가장 큰 영역의 최소 bbox을 객체 위치의 결과로 사용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사전 훈련된 SCDA와 VGG16 은 성능이 향상되었으나 ResNet-50는 성능이 하락, 하여 새로 훈련을 하여 성능 향상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[15,16]의 영감을 얻은 앙상블 방식 적용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conv_5c 하나 앞 layer conv_5b에 동일한 방식을 적용하여 </a:t>
            </a:r>
            <a:r>
              <a:rPr lang="ko" strike="sngStrike"/>
              <a:t>M</a:t>
            </a:r>
            <a:r>
              <a:rPr baseline="-25000" lang="ko"/>
              <a:t>conv_5b </a:t>
            </a:r>
            <a:r>
              <a:rPr lang="ko"/>
              <a:t>를 얻고 이를 합집합 하여(수식 (4) 성능 향상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후술될 실험 결과에서 효과 입증. ACOL, ADL, SCDA 보다 성능이 좋음.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224" y="0"/>
            <a:ext cx="3922775" cy="15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700" y="1773674"/>
            <a:ext cx="722467" cy="1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0418" y="2020717"/>
            <a:ext cx="2213575" cy="3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25" y="2541599"/>
            <a:ext cx="2213575" cy="28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7">
            <a:alphaModFix/>
          </a:blip>
          <a:srcRect b="0" l="3493" r="0" t="0"/>
          <a:stretch/>
        </p:blipFill>
        <p:spPr>
          <a:xfrm>
            <a:off x="6930425" y="3490275"/>
            <a:ext cx="2213574" cy="25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0427" y="4255125"/>
            <a:ext cx="2213575" cy="1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6300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ko"/>
              <a:t>Attention Part Proposal Module(APPM)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AOLM의 성능은 좋으나 결과가 object의 모든 부분을 포함하지 않는 경우가 존재. 이를 위해 APPM 및 part branch 에서 해결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활성화 map A를 보면 물체의 가장 중요한 부분에 집중되어 있는 것을 확인. (예를 들어 머리 부분)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object detection 의 sliding window 를 차용.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전통적인 sliding window를 사용 계산량 감소.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Overfeat[21]와 같이 앞선 feature map에서 다른 windows의 feature map 을 가져옴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채널 차원에서 window의 activation map A</a:t>
            </a:r>
            <a:r>
              <a:rPr baseline="-25000" lang="ko"/>
              <a:t>w</a:t>
            </a:r>
            <a:r>
              <a:rPr lang="ko"/>
              <a:t>를 이용하여 </a:t>
            </a:r>
            <a:r>
              <a:rPr lang="ko" strike="sngStrike"/>
              <a:t>a</a:t>
            </a:r>
            <a:r>
              <a:rPr baseline="-25000" lang="ko"/>
              <a:t>w</a:t>
            </a:r>
            <a:r>
              <a:rPr lang="ko"/>
              <a:t>을 수식 (5) 와 같이 진행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H</a:t>
            </a:r>
            <a:r>
              <a:rPr baseline="-25000" lang="ko"/>
              <a:t>w </a:t>
            </a:r>
            <a:r>
              <a:rPr lang="ko"/>
              <a:t>,W</a:t>
            </a:r>
            <a:r>
              <a:rPr baseline="-25000" lang="ko"/>
              <a:t>w </a:t>
            </a:r>
            <a:r>
              <a:rPr lang="ko"/>
              <a:t>는 window 의 높이와 너비.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모든 window 를 </a:t>
            </a:r>
            <a:r>
              <a:rPr lang="ko" strike="sngStrike"/>
              <a:t>a</a:t>
            </a:r>
            <a:r>
              <a:rPr baseline="-25000" lang="ko"/>
              <a:t>w </a:t>
            </a:r>
            <a:r>
              <a:rPr lang="ko"/>
              <a:t>으로 정렬.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 strike="sngStrike"/>
              <a:t>a</a:t>
            </a:r>
            <a:r>
              <a:rPr baseline="-25000" lang="ko"/>
              <a:t>w  </a:t>
            </a:r>
            <a:r>
              <a:rPr lang="ko"/>
              <a:t>이 클수록 정보성이 큼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몇몇의 경우 거의 동일한 영역을 선택하게 되지만, 가능한 다른 부분을 선택하길 원함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영역 중복성을 해결하기 위해 NMS(Non-Maximum Suppression) 채택, 다른 스케일의 이미지에서 고정된 숫자의 windows 를 선택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Fig 3 의 결과를 보면 순서가 다른 중요 부분을 선택했음을 확인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419" y="3040675"/>
            <a:ext cx="2366672" cy="3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300" y="0"/>
            <a:ext cx="4113700" cy="13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Method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6300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ko"/>
              <a:t>Architecture of MMAL-Net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AOLM 과 APPM 을 효과적으로 학습 시키기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훈련 과정중 3 branches network 를 Fig 1 과 같이 연결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3 branch는 CNN feature extraction 과 FC layer 를 공유.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모두 cross entropy loss 를 분류 loss 로 사용. 수식 (6,7,8)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 는 이미지의 ground truth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</a:t>
            </a:r>
            <a:r>
              <a:rPr baseline="-25000" lang="ko"/>
              <a:t>r</a:t>
            </a:r>
            <a:r>
              <a:rPr lang="ko"/>
              <a:t>,P</a:t>
            </a:r>
            <a:r>
              <a:rPr baseline="-25000" lang="ko"/>
              <a:t>o</a:t>
            </a:r>
            <a:r>
              <a:rPr lang="ko"/>
              <a:t> 는 raw branch 와 object branch 의 마지막 softmax layer 결과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</a:t>
            </a:r>
            <a:r>
              <a:rPr baseline="-25000" lang="ko"/>
              <a:t>p(n)</a:t>
            </a:r>
            <a:r>
              <a:rPr lang="ko"/>
              <a:t> 은 part branch 의 n번째 part image의 softmax layer 결과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N는 part images 숫자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전체 loss 는 수식 (9)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테스트 단계에서 계산량 감소를 위해 part branch 제거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279" y="1734275"/>
            <a:ext cx="2511726" cy="1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275" y="2043075"/>
            <a:ext cx="2470992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842" y="2236417"/>
            <a:ext cx="2568426" cy="3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5575" y="3433625"/>
            <a:ext cx="2568424" cy="1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 Experiments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6300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Table 1 의 3 데이터 이용</a:t>
            </a:r>
            <a:endParaRPr/>
          </a:p>
          <a:p>
            <a:pPr indent="-342900" lvl="0" marL="6300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Implementation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448*448 이미지 전처리 raw, object branch 에 적용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object image 또한 448*448 로 조정,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part branch 의 part image는 224*224 로 조정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14 × 14 크기의 activation map용 window는 다음 3가지 범주로 지정 : {[4 × 4, 3 × 5], [6 × 6, 5 × 7], [8 × 8, 6 × 10, 7 × 9, 7 × 10]}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raw image part 는 N=7 로, N</a:t>
            </a:r>
            <a:r>
              <a:rPr baseline="-25000" lang="ko"/>
              <a:t>1</a:t>
            </a:r>
            <a:r>
              <a:rPr lang="ko"/>
              <a:t>=2, N</a:t>
            </a:r>
            <a:r>
              <a:rPr baseline="-25000" lang="ko"/>
              <a:t>2</a:t>
            </a:r>
            <a:r>
              <a:rPr lang="ko"/>
              <a:t>=3, N</a:t>
            </a:r>
            <a:r>
              <a:rPr baseline="-25000" lang="ko"/>
              <a:t>3</a:t>
            </a:r>
            <a:r>
              <a:rPr lang="ko"/>
              <a:t>=2 로 scale windows.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ImageNet 으로 훈련된 ResNet-50 이 사용됨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훈련과 테스트에는 image-level label 만 사용됨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SGD optimizer 를 momentum 0.9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weight decay 0.0001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mini-batch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시작 learning rate 0.001, 60 opech 마다 0.1 을 곱함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050" y="707498"/>
            <a:ext cx="2910951" cy="7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 Experiments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6300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ko"/>
              <a:t>Performance Comparison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앞선 3 데이터에 대한 성능은 Table 2 참조</a:t>
            </a:r>
            <a:endParaRPr/>
          </a:p>
          <a:p>
            <a:pPr indent="-334327" lvl="0" marL="6300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ko"/>
              <a:t>Ablation Studies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절제 연구(ablation study)는 CUB 데이터 기준으로 진행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기본 ResNet-50 는 84.5% 정확도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각 branch 의 성능을 확인 하기 위해 각각 확인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object branch 를 제거 후 성능이 4.6% 감소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part branch 제거 후 성능 2.3% 감소</a:t>
            </a:r>
            <a:endParaRPr/>
          </a:p>
          <a:p>
            <a:pPr indent="-334327" lvl="0" marL="6300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ko"/>
              <a:t>Object Localization Performance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Percentage of Correctly localized Parts(PCP)는 50% 이상의 IOU로 올바르게 예측된 bbox 의 백분율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CUB 데이터에서 AOLM 의 PCP 는 85.1%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ko"/>
              <a:t>SCDA 76.8%, ACOL 46.0%, ADL 62.3% 초과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Table 3 와 같이 여러 layer 앙상블은 효과 증대(conv_5b, conv_5c)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pre-train 된 object 위치 정보는 65.0% 달성, 허나 한번의 훈련 후 85.1% 상승. 지속 훈련 시 71.1% 로 감소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273" y="0"/>
            <a:ext cx="2606726" cy="17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7275" y="1854550"/>
            <a:ext cx="2606724" cy="10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