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 b="def" i="def"/>
      <a:tcStyle>
        <a:tcBdr/>
        <a:fill>
          <a:solidFill>
            <a:srgbClr val="FBE9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 b="def" i="def"/>
      <a:tcStyle>
        <a:tcBdr/>
        <a:fill>
          <a:solidFill>
            <a:srgbClr val="FFF3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9"/>
          </a:solidFill>
        </a:fill>
      </a:tcStyle>
    </a:wholeTbl>
    <a:band2H>
      <a:tcTxStyle b="def" i="def"/>
      <a:tcStyle>
        <a:tcBdr/>
        <a:fill>
          <a:solidFill>
            <a:srgbClr val="E7EF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0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8" name="Shape 11"/>
          <p:cNvGrpSpPr/>
          <p:nvPr/>
        </p:nvGrpSpPr>
        <p:grpSpPr>
          <a:xfrm>
            <a:off x="830390" y="1191255"/>
            <a:ext cx="745765" cy="45827"/>
            <a:chOff x="0" y="0"/>
            <a:chExt cx="745763" cy="45826"/>
          </a:xfrm>
        </p:grpSpPr>
        <p:sp>
          <p:nvSpPr>
            <p:cNvPr id="16" name="Shape 12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" name="Shape 13"/>
            <p:cNvSpPr/>
            <p:nvPr/>
          </p:nvSpPr>
          <p:spPr>
            <a:xfrm rot="16200000">
              <a:off x="165092" y="-165093"/>
              <a:ext cx="45827" cy="376013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9" name="Title Text"/>
          <p:cNvSpPr txBox="1"/>
          <p:nvPr>
            <p:ph type="title"/>
          </p:nvPr>
        </p:nvSpPr>
        <p:spPr>
          <a:xfrm>
            <a:off x="729450" y="1322449"/>
            <a:ext cx="7688100" cy="1664701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729626" y="3172899"/>
            <a:ext cx="7688101" cy="5412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 numb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Shape 74"/>
          <p:cNvGrpSpPr/>
          <p:nvPr/>
        </p:nvGrpSpPr>
        <p:grpSpPr>
          <a:xfrm>
            <a:off x="830390" y="4169130"/>
            <a:ext cx="745765" cy="45827"/>
            <a:chOff x="0" y="0"/>
            <a:chExt cx="745763" cy="45826"/>
          </a:xfrm>
        </p:grpSpPr>
        <p:sp>
          <p:nvSpPr>
            <p:cNvPr id="108" name="Shape 75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Shape 76"/>
            <p:cNvSpPr/>
            <p:nvPr/>
          </p:nvSpPr>
          <p:spPr>
            <a:xfrm rot="16200000">
              <a:off x="165092" y="-165093"/>
              <a:ext cx="45827" cy="3760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11" name="Title Text"/>
          <p:cNvSpPr txBox="1"/>
          <p:nvPr>
            <p:ph type="title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half" idx="1"/>
          </p:nvPr>
        </p:nvSpPr>
        <p:spPr>
          <a:xfrm>
            <a:off x="729450" y="2272887"/>
            <a:ext cx="7688400" cy="1580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Shape 18"/>
          <p:cNvGrpSpPr/>
          <p:nvPr/>
        </p:nvGrpSpPr>
        <p:grpSpPr>
          <a:xfrm>
            <a:off x="830390" y="1191255"/>
            <a:ext cx="745765" cy="45827"/>
            <a:chOff x="0" y="0"/>
            <a:chExt cx="745763" cy="45826"/>
          </a:xfrm>
        </p:grpSpPr>
        <p:sp>
          <p:nvSpPr>
            <p:cNvPr id="28" name="Shape 19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" name="Shape 20"/>
            <p:cNvSpPr/>
            <p:nvPr/>
          </p:nvSpPr>
          <p:spPr>
            <a:xfrm rot="16200000">
              <a:off x="165092" y="-165093"/>
              <a:ext cx="45827" cy="3760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1" name="Title Text"/>
          <p:cNvSpPr txBox="1"/>
          <p:nvPr>
            <p:ph type="title"/>
          </p:nvPr>
        </p:nvSpPr>
        <p:spPr>
          <a:xfrm>
            <a:off x="729450" y="1322449"/>
            <a:ext cx="7688400" cy="151860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xfrm>
            <a:off x="729450" y="1318650"/>
            <a:ext cx="7688700" cy="5352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38"/>
          <p:cNvSpPr txBox="1"/>
          <p:nvPr>
            <p:ph type="body" sz="quarter" idx="13"/>
          </p:nvPr>
        </p:nvSpPr>
        <p:spPr>
          <a:xfrm>
            <a:off x="4643602" y="2078875"/>
            <a:ext cx="3774301" cy="2261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xfrm>
            <a:off x="730000" y="1318650"/>
            <a:ext cx="3300901" cy="13815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721225" y="2781724"/>
            <a:ext cx="3300901" cy="1597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 point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Shape 56"/>
          <p:cNvGrpSpPr/>
          <p:nvPr/>
        </p:nvGrpSpPr>
        <p:grpSpPr>
          <a:xfrm>
            <a:off x="830390" y="4169130"/>
            <a:ext cx="745765" cy="45827"/>
            <a:chOff x="0" y="0"/>
            <a:chExt cx="745763" cy="45826"/>
          </a:xfrm>
        </p:grpSpPr>
        <p:sp>
          <p:nvSpPr>
            <p:cNvPr id="75" name="Shape 57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" name="Shape 58"/>
            <p:cNvSpPr/>
            <p:nvPr/>
          </p:nvSpPr>
          <p:spPr>
            <a:xfrm rot="16200000">
              <a:off x="165092" y="-165093"/>
              <a:ext cx="45827" cy="3760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8" name="Title Text"/>
          <p:cNvSpPr txBox="1"/>
          <p:nvPr>
            <p:ph type="title"/>
          </p:nvPr>
        </p:nvSpPr>
        <p:spPr>
          <a:xfrm>
            <a:off x="729450" y="864299"/>
            <a:ext cx="7021201" cy="2985001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89" name="Shape 63"/>
          <p:cNvGrpSpPr/>
          <p:nvPr/>
        </p:nvGrpSpPr>
        <p:grpSpPr>
          <a:xfrm>
            <a:off x="830390" y="1191255"/>
            <a:ext cx="745765" cy="45827"/>
            <a:chOff x="0" y="0"/>
            <a:chExt cx="745763" cy="45826"/>
          </a:xfrm>
        </p:grpSpPr>
        <p:sp>
          <p:nvSpPr>
            <p:cNvPr id="87" name="Shape 64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" name="Shape 65"/>
            <p:cNvSpPr/>
            <p:nvPr/>
          </p:nvSpPr>
          <p:spPr>
            <a:xfrm rot="16200000">
              <a:off x="165092" y="-165093"/>
              <a:ext cx="45827" cy="376013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0" name="Title Text"/>
          <p:cNvSpPr txBox="1"/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1" name="Body Level One…"/>
          <p:cNvSpPr txBox="1"/>
          <p:nvPr>
            <p:ph type="body" sz="quarter" idx="1"/>
          </p:nvPr>
        </p:nvSpPr>
        <p:spPr>
          <a:xfrm>
            <a:off x="724949" y="3161525"/>
            <a:ext cx="3300902" cy="75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68"/>
          <p:cNvSpPr txBox="1"/>
          <p:nvPr>
            <p:ph type="body" sz="half" idx="13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724949" y="4372550"/>
            <a:ext cx="7697401" cy="4605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lnSpc>
                <a:spcPct val="100000"/>
              </a:lnSpc>
              <a:spcBef>
                <a:spcPts val="0"/>
              </a:spcBef>
            </a:lvl1pPr>
            <a:lvl2pPr>
              <a:lnSpc>
                <a:spcPct val="100000"/>
              </a:lnSpc>
              <a:spcBef>
                <a:spcPts val="0"/>
              </a:spcBef>
            </a:lvl2pPr>
            <a:lvl3pPr>
              <a:lnSpc>
                <a:spcPct val="100000"/>
              </a:lnSpc>
              <a:spcBef>
                <a:spcPts val="0"/>
              </a:spcBef>
            </a:lvl3pPr>
            <a:lvl4pPr>
              <a:lnSpc>
                <a:spcPct val="100000"/>
              </a:lnSpc>
              <a:spcBef>
                <a:spcPts val="0"/>
              </a:spcBef>
            </a:lvl4pPr>
            <a:lvl5pPr>
              <a:lnSpc>
                <a:spcPct val="100000"/>
              </a:lnSpc>
              <a:spcBef>
                <a:spcPts val="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1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" name="Shape 42"/>
          <p:cNvGrpSpPr/>
          <p:nvPr/>
        </p:nvGrpSpPr>
        <p:grpSpPr>
          <a:xfrm>
            <a:off x="830390" y="1191255"/>
            <a:ext cx="745765" cy="45827"/>
            <a:chOff x="0" y="0"/>
            <a:chExt cx="745763" cy="45826"/>
          </a:xfrm>
        </p:grpSpPr>
        <p:sp>
          <p:nvSpPr>
            <p:cNvPr id="3" name="Shape 43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" name="Shape 44"/>
            <p:cNvSpPr/>
            <p:nvPr/>
          </p:nvSpPr>
          <p:spPr>
            <a:xfrm rot="16200000">
              <a:off x="165092" y="-165093"/>
              <a:ext cx="45827" cy="376013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" name="Title Text"/>
          <p:cNvSpPr txBox="1"/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748189" y="4779025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1"/>
        </a:buClr>
        <a:buSzPct val="1000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1"/>
        </a:buClr>
        <a:buSzPct val="1000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1"/>
        </a:buClr>
        <a:buSzPct val="1000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1"/>
        </a:buClr>
        <a:buSzPct val="1000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1"/>
        </a:buClr>
        <a:buSzPct val="1000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1"/>
        </a:buClr>
        <a:buSzPct val="1000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1"/>
        </a:buClr>
        <a:buSzPct val="1000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1"/>
        </a:buClr>
        <a:buSzPct val="1000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1"/>
        </a:buClr>
        <a:buSzPct val="1000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86"/>
          <p:cNvSpPr txBox="1"/>
          <p:nvPr>
            <p:ph type="ctrTitle"/>
          </p:nvPr>
        </p:nvSpPr>
        <p:spPr>
          <a:xfrm>
            <a:off x="729450" y="1322449"/>
            <a:ext cx="7688099" cy="1664701"/>
          </a:xfrm>
          <a:prstGeom prst="rect">
            <a:avLst/>
          </a:prstGeom>
        </p:spPr>
        <p:txBody>
          <a:bodyPr/>
          <a:lstStyle>
            <a:lvl1pPr>
              <a:defRPr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Automated Essay Grading System</a:t>
            </a:r>
          </a:p>
        </p:txBody>
      </p:sp>
      <p:sp>
        <p:nvSpPr>
          <p:cNvPr id="130" name="Shape 87"/>
          <p:cNvSpPr txBox="1"/>
          <p:nvPr>
            <p:ph type="subTitle" sz="quarter" idx="1"/>
          </p:nvPr>
        </p:nvSpPr>
        <p:spPr>
          <a:xfrm>
            <a:off x="729625" y="3172899"/>
            <a:ext cx="7688099" cy="909901"/>
          </a:xfrm>
          <a:prstGeom prst="rect">
            <a:avLst/>
          </a:prstGeom>
        </p:spPr>
        <p:txBody>
          <a:bodyPr/>
          <a:lstStyle/>
          <a:p>
            <a:pPr/>
            <a:r>
              <a:t>Presented by:  Janam Sarmalkar</a:t>
            </a:r>
          </a:p>
          <a:p>
            <a:pPr indent="914400"/>
            <a:r>
              <a:t>        Mohid Shaikh</a:t>
            </a:r>
          </a:p>
          <a:p>
            <a:pPr indent="914400"/>
            <a:r>
              <a:t>        Shivam Samaleti</a:t>
            </a:r>
          </a:p>
        </p:txBody>
      </p:sp>
      <p:sp>
        <p:nvSpPr>
          <p:cNvPr id="131" name="Shape 88"/>
          <p:cNvSpPr txBox="1"/>
          <p:nvPr/>
        </p:nvSpPr>
        <p:spPr>
          <a:xfrm>
            <a:off x="7141699" y="4391100"/>
            <a:ext cx="18132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Group No : 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93"/>
          <p:cNvSpPr txBox="1"/>
          <p:nvPr>
            <p:ph type="title"/>
          </p:nvPr>
        </p:nvSpPr>
        <p:spPr>
          <a:xfrm>
            <a:off x="659475" y="618875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Concept</a:t>
            </a:r>
          </a:p>
        </p:txBody>
      </p:sp>
      <p:sp>
        <p:nvSpPr>
          <p:cNvPr id="134" name="Shape 94"/>
          <p:cNvSpPr txBox="1"/>
          <p:nvPr>
            <p:ph type="body" idx="1"/>
          </p:nvPr>
        </p:nvSpPr>
        <p:spPr>
          <a:xfrm>
            <a:off x="727650" y="1366725"/>
            <a:ext cx="7688699" cy="3015901"/>
          </a:xfrm>
          <a:prstGeom prst="rect">
            <a:avLst/>
          </a:prstGeom>
        </p:spPr>
        <p:txBody>
          <a:bodyPr/>
          <a:lstStyle/>
          <a:p>
            <a:pPr marL="425195" indent="-295275" defTabSz="850391">
              <a:lnSpc>
                <a:spcPct val="150000"/>
              </a:lnSpc>
              <a:spcBef>
                <a:spcPts val="1400"/>
              </a:spcBef>
              <a:buFont typeface="Arial"/>
              <a:buChar char="➔"/>
              <a:defRPr b="1" sz="1302">
                <a:latin typeface="+mn-lt"/>
                <a:ea typeface="+mn-ea"/>
                <a:cs typeface="+mn-cs"/>
                <a:sym typeface="Arial"/>
              </a:defRPr>
            </a:pPr>
            <a:r>
              <a:t>Based On Machine Learning and Natural Language Processing Techniques</a:t>
            </a:r>
          </a:p>
          <a:p>
            <a:pPr marL="425195" indent="-295275" defTabSz="850391">
              <a:lnSpc>
                <a:spcPct val="150000"/>
              </a:lnSpc>
              <a:spcBef>
                <a:spcPts val="1400"/>
              </a:spcBef>
              <a:buFont typeface="Arial"/>
              <a:buChar char="➔"/>
              <a:defRPr b="1" sz="1302">
                <a:latin typeface="+mn-lt"/>
                <a:ea typeface="+mn-ea"/>
                <a:cs typeface="+mn-cs"/>
                <a:sym typeface="Arial"/>
              </a:defRPr>
            </a:pPr>
            <a:r>
              <a:t>Two Component System that includes</a:t>
            </a:r>
          </a:p>
          <a:p>
            <a:pPr lvl="1" marL="850391" indent="-295275" defTabSz="850391">
              <a:lnSpc>
                <a:spcPct val="150000"/>
              </a:lnSpc>
              <a:spcBef>
                <a:spcPts val="1400"/>
              </a:spcBef>
              <a:buFont typeface="Arial"/>
              <a:buChar char="◆"/>
              <a:defRPr b="1" sz="1302">
                <a:latin typeface="+mn-lt"/>
                <a:ea typeface="+mn-ea"/>
                <a:cs typeface="+mn-cs"/>
                <a:sym typeface="Arial"/>
              </a:defRPr>
            </a:pPr>
            <a:r>
              <a:t>Construction of a Neural Network Grading Engine to grade Essays</a:t>
            </a:r>
            <a:endParaRPr sz="1023"/>
          </a:p>
          <a:p>
            <a:pPr lvl="1" marL="850391" indent="-295275" defTabSz="850391">
              <a:lnSpc>
                <a:spcPct val="150000"/>
              </a:lnSpc>
              <a:spcBef>
                <a:spcPts val="1400"/>
              </a:spcBef>
              <a:buFont typeface="Arial"/>
              <a:buChar char="◆"/>
              <a:defRPr b="1" sz="1302">
                <a:latin typeface="+mn-lt"/>
                <a:ea typeface="+mn-ea"/>
                <a:cs typeface="+mn-cs"/>
                <a:sym typeface="Arial"/>
              </a:defRPr>
            </a:pPr>
            <a:r>
              <a:t>Feedback System to help students improve further</a:t>
            </a:r>
            <a:endParaRPr sz="1023"/>
          </a:p>
          <a:p>
            <a:pPr marL="425195" indent="-295275" defTabSz="850391">
              <a:lnSpc>
                <a:spcPct val="150000"/>
              </a:lnSpc>
              <a:spcBef>
                <a:spcPts val="1400"/>
              </a:spcBef>
              <a:buFont typeface="Arial"/>
              <a:buChar char="➔"/>
              <a:defRPr b="1" sz="1302">
                <a:latin typeface="+mn-lt"/>
                <a:ea typeface="+mn-ea"/>
                <a:cs typeface="+mn-cs"/>
                <a:sym typeface="Arial"/>
              </a:defRPr>
            </a:pPr>
            <a:r>
              <a:t>Main Motive of the Project : To bring Quality Education more “accessible”</a:t>
            </a:r>
          </a:p>
          <a:p>
            <a:pPr marL="425195" indent="-295275" defTabSz="850391">
              <a:lnSpc>
                <a:spcPct val="150000"/>
              </a:lnSpc>
              <a:spcBef>
                <a:spcPts val="1400"/>
              </a:spcBef>
              <a:buFont typeface="Arial"/>
              <a:buChar char="➔"/>
              <a:defRPr b="1" sz="1302">
                <a:latin typeface="+mn-lt"/>
                <a:ea typeface="+mn-ea"/>
                <a:cs typeface="+mn-cs"/>
                <a:sym typeface="Arial"/>
              </a:defRPr>
            </a:pPr>
            <a:r>
              <a:t>End Product will help in considerable reduction in essay grading costs while maintaining accuracy as well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99"/>
          <p:cNvSpPr txBox="1"/>
          <p:nvPr>
            <p:ph type="title"/>
          </p:nvPr>
        </p:nvSpPr>
        <p:spPr>
          <a:xfrm>
            <a:off x="727650" y="572200"/>
            <a:ext cx="7688699" cy="535200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Feasibility</a:t>
            </a:r>
          </a:p>
        </p:txBody>
      </p:sp>
      <p:sp>
        <p:nvSpPr>
          <p:cNvPr id="137" name="Shape 100"/>
          <p:cNvSpPr txBox="1"/>
          <p:nvPr>
            <p:ph type="body" idx="1"/>
          </p:nvPr>
        </p:nvSpPr>
        <p:spPr>
          <a:xfrm>
            <a:off x="727650" y="1309075"/>
            <a:ext cx="7688699" cy="2805601"/>
          </a:xfrm>
          <a:prstGeom prst="rect">
            <a:avLst/>
          </a:prstGeom>
        </p:spPr>
        <p:txBody>
          <a:bodyPr/>
          <a:lstStyle/>
          <a:p>
            <a:pPr marL="457200" indent="-317500">
              <a:lnSpc>
                <a:spcPct val="165000"/>
              </a:lnSpc>
              <a:spcBef>
                <a:spcPts val="0"/>
              </a:spcBef>
              <a:buClr>
                <a:srgbClr val="434343"/>
              </a:buClr>
              <a:buFont typeface="Arial"/>
              <a:buChar char="➔"/>
              <a:defRPr b="1" sz="1400">
                <a:solidFill>
                  <a:srgbClr val="43434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Technical Feasibility</a:t>
            </a:r>
            <a:r>
              <a:rPr b="0"/>
              <a:t> - Does the group have the technological resources to undertake the project? Are the processes and procedures conducive to project success?</a:t>
            </a:r>
            <a:endParaRPr b="0"/>
          </a:p>
          <a:p>
            <a:pPr marL="457200" indent="-317500">
              <a:lnSpc>
                <a:spcPct val="165000"/>
              </a:lnSpc>
              <a:spcBef>
                <a:spcPts val="0"/>
              </a:spcBef>
              <a:buClr>
                <a:srgbClr val="434343"/>
              </a:buClr>
              <a:buFont typeface="Arial"/>
              <a:buChar char="➔"/>
              <a:defRPr b="1" sz="1400">
                <a:solidFill>
                  <a:srgbClr val="43434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Schedule Feasibility</a:t>
            </a:r>
            <a:r>
              <a:rPr b="0"/>
              <a:t> - Does the group currently have the time resources to undertake the project? Can the project be completed in the available time?.</a:t>
            </a:r>
            <a:endParaRPr b="0"/>
          </a:p>
          <a:p>
            <a:pPr marL="457200" indent="-317500">
              <a:lnSpc>
                <a:spcPct val="165000"/>
              </a:lnSpc>
              <a:spcBef>
                <a:spcPts val="0"/>
              </a:spcBef>
              <a:buClr>
                <a:srgbClr val="434343"/>
              </a:buClr>
              <a:buFont typeface="Arial"/>
              <a:buChar char="➔"/>
              <a:defRPr b="1" sz="1400">
                <a:solidFill>
                  <a:srgbClr val="43434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Resource Feasibility</a:t>
            </a:r>
            <a:r>
              <a:rPr b="0"/>
              <a:t> - Do the group have enough resources, what resources will be required, what facilities will be required for the project, etc.</a:t>
            </a:r>
            <a:endParaRPr b="0"/>
          </a:p>
          <a:p>
            <a:pPr marL="457200" indent="-317500">
              <a:lnSpc>
                <a:spcPct val="165000"/>
              </a:lnSpc>
              <a:spcBef>
                <a:spcPts val="0"/>
              </a:spcBef>
              <a:buClr>
                <a:srgbClr val="434343"/>
              </a:buClr>
              <a:buFont typeface="Arial"/>
              <a:buChar char="➔"/>
              <a:defRPr b="1" sz="1400">
                <a:solidFill>
                  <a:srgbClr val="43434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Cultural Feasibility</a:t>
            </a:r>
            <a:r>
              <a:rPr b="0"/>
              <a:t> - What will be the impact on both local and general cultures? What sort of environmental implications does the project have?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05"/>
          <p:cNvSpPr txBox="1"/>
          <p:nvPr>
            <p:ph type="title"/>
          </p:nvPr>
        </p:nvSpPr>
        <p:spPr>
          <a:xfrm>
            <a:off x="727650" y="560524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Scope</a:t>
            </a:r>
          </a:p>
        </p:txBody>
      </p:sp>
      <p:sp>
        <p:nvSpPr>
          <p:cNvPr id="140" name="Shape 106"/>
          <p:cNvSpPr txBox="1"/>
          <p:nvPr>
            <p:ph type="body" sz="half" idx="1"/>
          </p:nvPr>
        </p:nvSpPr>
        <p:spPr>
          <a:xfrm>
            <a:off x="727650" y="1309100"/>
            <a:ext cx="7688699" cy="2261101"/>
          </a:xfrm>
          <a:prstGeom prst="rect">
            <a:avLst/>
          </a:prstGeom>
        </p:spPr>
        <p:txBody>
          <a:bodyPr/>
          <a:lstStyle/>
          <a:p>
            <a:pPr marL="406908" indent="-203454" defTabSz="813816">
              <a:lnSpc>
                <a:spcPct val="200000"/>
              </a:lnSpc>
              <a:spcBef>
                <a:spcPts val="1400"/>
              </a:spcBef>
              <a:buFont typeface="Arial"/>
              <a:buChar char="➔"/>
              <a:defRPr b="1" sz="1157">
                <a:latin typeface="+mn-lt"/>
                <a:ea typeface="+mn-ea"/>
                <a:cs typeface="+mn-cs"/>
                <a:sym typeface="Arial"/>
              </a:defRPr>
            </a:pPr>
            <a:r>
              <a:t>AEGS has limited implementation as a web service. Hence deploying it online can be considered in the future.</a:t>
            </a:r>
          </a:p>
          <a:p>
            <a:pPr marL="406908" indent="-203454" defTabSz="813816">
              <a:lnSpc>
                <a:spcPct val="200000"/>
              </a:lnSpc>
              <a:spcBef>
                <a:spcPts val="1400"/>
              </a:spcBef>
              <a:buFont typeface="Arial"/>
              <a:buChar char="➔"/>
              <a:defRPr b="1" sz="1157">
                <a:latin typeface="+mn-lt"/>
                <a:ea typeface="+mn-ea"/>
                <a:cs typeface="+mn-cs"/>
                <a:sym typeface="Arial"/>
              </a:defRPr>
            </a:pPr>
            <a:r>
              <a:t>Expanding this project to entrance exams can be made possible. Thousands of essays need to be evaluated during certain exams. Automating it would help reduce the workload considerably.</a:t>
            </a:r>
          </a:p>
          <a:p>
            <a:pPr marL="406908" indent="-203454" defTabSz="813816">
              <a:lnSpc>
                <a:spcPct val="200000"/>
              </a:lnSpc>
              <a:spcBef>
                <a:spcPts val="1400"/>
              </a:spcBef>
              <a:buFont typeface="Arial"/>
              <a:buChar char="➔"/>
              <a:defRPr b="1" sz="1157">
                <a:latin typeface="+mn-lt"/>
                <a:ea typeface="+mn-ea"/>
                <a:cs typeface="+mn-cs"/>
                <a:sym typeface="Arial"/>
              </a:defRPr>
            </a:pPr>
            <a:r>
              <a:t>Our project focuses on English language. The target language can be changed by adding NLP libraries for certain languages, for eg. Indic NLP library which supports many Indian languages.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11"/>
          <p:cNvSpPr txBox="1"/>
          <p:nvPr>
            <p:ph type="title"/>
          </p:nvPr>
        </p:nvSpPr>
        <p:spPr>
          <a:xfrm>
            <a:off x="727650" y="572200"/>
            <a:ext cx="7688699" cy="535200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Research Paper Relation</a:t>
            </a:r>
          </a:p>
        </p:txBody>
      </p:sp>
      <p:sp>
        <p:nvSpPr>
          <p:cNvPr id="143" name="Shape 112"/>
          <p:cNvSpPr txBox="1"/>
          <p:nvPr>
            <p:ph type="body" sz="half" idx="1"/>
          </p:nvPr>
        </p:nvSpPr>
        <p:spPr>
          <a:xfrm>
            <a:off x="727650" y="1297424"/>
            <a:ext cx="7688699" cy="2261101"/>
          </a:xfrm>
          <a:prstGeom prst="rect">
            <a:avLst/>
          </a:prstGeom>
        </p:spPr>
        <p:txBody>
          <a:bodyPr/>
          <a:lstStyle/>
          <a:p>
            <a:pPr defTabSz="749808">
              <a:lnSpc>
                <a:spcPct val="200000"/>
              </a:lnSpc>
              <a:spcBef>
                <a:spcPts val="1300"/>
              </a:spcBef>
              <a:buSzTx/>
              <a:buNone/>
              <a:defRPr b="1" sz="1148">
                <a:latin typeface="+mn-lt"/>
                <a:ea typeface="+mn-ea"/>
                <a:cs typeface="+mn-cs"/>
                <a:sym typeface="Arial"/>
              </a:defRPr>
            </a:pPr>
          </a:p>
          <a:p>
            <a:pPr marL="374904" indent="-260350" defTabSz="749808">
              <a:lnSpc>
                <a:spcPct val="200000"/>
              </a:lnSpc>
              <a:spcBef>
                <a:spcPts val="1300"/>
              </a:spcBef>
              <a:buFont typeface="Arial"/>
              <a:buChar char="➔"/>
              <a:defRPr b="1" sz="1148">
                <a:latin typeface="+mn-lt"/>
                <a:ea typeface="+mn-ea"/>
                <a:cs typeface="+mn-cs"/>
                <a:sym typeface="Arial"/>
              </a:defRPr>
            </a:pPr>
            <a:r>
              <a:t>Basic concept overview of Automated Essay Grading Systems.</a:t>
            </a:r>
          </a:p>
          <a:p>
            <a:pPr marL="374904" indent="-260350" defTabSz="749808">
              <a:lnSpc>
                <a:spcPct val="200000"/>
              </a:lnSpc>
              <a:spcBef>
                <a:spcPts val="1300"/>
              </a:spcBef>
              <a:buFont typeface="Arial"/>
              <a:buChar char="➔"/>
              <a:defRPr b="1" sz="1148">
                <a:latin typeface="+mn-lt"/>
                <a:ea typeface="+mn-ea"/>
                <a:cs typeface="+mn-cs"/>
                <a:sym typeface="Arial"/>
              </a:defRPr>
            </a:pPr>
            <a:r>
              <a:t>Learning Vector Quantization analysis and NLP techniques.</a:t>
            </a:r>
          </a:p>
          <a:p>
            <a:pPr marL="374904" indent="-260350" defTabSz="749808">
              <a:lnSpc>
                <a:spcPct val="200000"/>
              </a:lnSpc>
              <a:spcBef>
                <a:spcPts val="1300"/>
              </a:spcBef>
              <a:buFont typeface="Arial"/>
              <a:buChar char="➔"/>
              <a:defRPr b="1" sz="1148">
                <a:latin typeface="+mn-lt"/>
                <a:ea typeface="+mn-ea"/>
                <a:cs typeface="+mn-cs"/>
                <a:sym typeface="Arial"/>
              </a:defRPr>
            </a:pPr>
            <a:r>
              <a:t>Feedback generation mechanism.</a:t>
            </a:r>
          </a:p>
          <a:p>
            <a:pPr marL="374904" indent="-260350" defTabSz="749808">
              <a:lnSpc>
                <a:spcPct val="200000"/>
              </a:lnSpc>
              <a:spcBef>
                <a:spcPts val="1300"/>
              </a:spcBef>
              <a:buFont typeface="Arial"/>
              <a:buChar char="➔"/>
              <a:defRPr b="1" sz="1148">
                <a:latin typeface="+mn-lt"/>
                <a:ea typeface="+mn-ea"/>
                <a:cs typeface="+mn-cs"/>
                <a:sym typeface="Arial"/>
              </a:defRPr>
            </a:pPr>
            <a:r>
              <a:t>Limitations of the current systems.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17"/>
          <p:cNvSpPr txBox="1"/>
          <p:nvPr>
            <p:ph type="title"/>
          </p:nvPr>
        </p:nvSpPr>
        <p:spPr>
          <a:xfrm>
            <a:off x="729450" y="5838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Implementation</a:t>
            </a:r>
          </a:p>
        </p:txBody>
      </p:sp>
      <p:sp>
        <p:nvSpPr>
          <p:cNvPr id="146" name="Shape 118"/>
          <p:cNvSpPr txBox="1"/>
          <p:nvPr>
            <p:ph type="body" sz="half" idx="1"/>
          </p:nvPr>
        </p:nvSpPr>
        <p:spPr>
          <a:xfrm>
            <a:off x="727650" y="1367424"/>
            <a:ext cx="7688699" cy="22611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SzTx/>
              <a:buNone/>
              <a:defRPr b="1" sz="14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lnSpc>
                <a:spcPct val="150000"/>
              </a:lnSpc>
              <a:buSzTx/>
              <a:buNone/>
              <a:defRPr b="1" sz="1400">
                <a:latin typeface="+mn-lt"/>
                <a:ea typeface="+mn-ea"/>
                <a:cs typeface="+mn-cs"/>
                <a:sym typeface="Arial"/>
              </a:defRPr>
            </a:pPr>
            <a:r>
              <a:t>Platform : MATLAB and Natural Language Toolkit (NLTK)</a:t>
            </a:r>
          </a:p>
          <a:p>
            <a:pPr>
              <a:lnSpc>
                <a:spcPct val="150000"/>
              </a:lnSpc>
              <a:buSzTx/>
              <a:buNone/>
              <a:defRPr b="1" sz="1400">
                <a:latin typeface="+mn-lt"/>
                <a:ea typeface="+mn-ea"/>
                <a:cs typeface="+mn-cs"/>
                <a:sym typeface="Arial"/>
              </a:defRPr>
            </a:pPr>
            <a:r>
              <a:t>Languages : Python 2.7.x or newer</a:t>
            </a:r>
          </a:p>
          <a:p>
            <a:pPr>
              <a:lnSpc>
                <a:spcPct val="150000"/>
              </a:lnSpc>
              <a:buSzTx/>
              <a:buNone/>
              <a:defRPr b="1" sz="1400">
                <a:latin typeface="+mn-lt"/>
                <a:ea typeface="+mn-ea"/>
                <a:cs typeface="+mn-cs"/>
                <a:sym typeface="Arial"/>
              </a:defRPr>
            </a:pPr>
            <a:r>
              <a:t>Other Software : Scikit and Libraries which includes numpy, scipy, xlrd, xlwt and Regular Expression (RE) library. </a:t>
            </a:r>
            <a:r>
              <a:rPr i="1"/>
              <a:t>Text Mining</a:t>
            </a:r>
            <a:r>
              <a:t> will be used for most NLP tasks.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23"/>
          <p:cNvSpPr txBox="1"/>
          <p:nvPr>
            <p:ph type="title"/>
          </p:nvPr>
        </p:nvSpPr>
        <p:spPr>
          <a:xfrm>
            <a:off x="727650" y="583875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Input Data Collection And Processing</a:t>
            </a:r>
          </a:p>
        </p:txBody>
      </p:sp>
      <p:sp>
        <p:nvSpPr>
          <p:cNvPr id="149" name="Shape 124"/>
          <p:cNvSpPr txBox="1"/>
          <p:nvPr/>
        </p:nvSpPr>
        <p:spPr>
          <a:xfrm>
            <a:off x="909699" y="1294650"/>
            <a:ext cx="6717902" cy="3097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/>
              <a:buChar char="➔"/>
              <a:defRPr b="1">
                <a:solidFill>
                  <a:schemeClr val="accent1"/>
                </a:solidFill>
              </a:defRPr>
            </a:pPr>
            <a:r>
              <a:t>Data set used to train our automated grading engine is obtained from kaggle.com, the data consists of essays written by students from class 7 to class 10.</a:t>
            </a:r>
            <a:endParaRPr>
              <a:solidFill>
                <a:srgbClr val="000000"/>
              </a:solidFill>
            </a:endParaRPr>
          </a:p>
          <a:p>
            <a:pPr marL="4572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/>
              <a:buChar char="➔"/>
              <a:defRPr b="1">
                <a:solidFill>
                  <a:schemeClr val="accent1"/>
                </a:solidFill>
              </a:defRPr>
            </a:pPr>
            <a:r>
              <a:t>The essays will be categorized and statistical data from the essays, such as word count, will be taken into consideration while processing.</a:t>
            </a:r>
            <a:endParaRPr>
              <a:solidFill>
                <a:srgbClr val="000000"/>
              </a:solidFill>
            </a:endParaRPr>
          </a:p>
          <a:p>
            <a:pPr marL="4572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/>
              <a:buChar char="➔"/>
              <a:defRPr b="1">
                <a:solidFill>
                  <a:schemeClr val="accent1"/>
                </a:solidFill>
              </a:defRPr>
            </a:pPr>
            <a:r>
              <a:t>Performance of the system will be evaluated using Quadratic Weighted Kappa which measures the agreement between two graders, 0 being random to no agreement and 1 being complete agreement among graders.</a:t>
            </a:r>
            <a:endParaRPr>
              <a:solidFill>
                <a:srgbClr val="000000"/>
              </a:solidFill>
            </a:endParaRPr>
          </a:p>
          <a:p>
            <a:pPr marL="4572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/>
              <a:buChar char="➔"/>
              <a:defRPr b="1">
                <a:solidFill>
                  <a:schemeClr val="accent1"/>
                </a:solidFill>
              </a:defRPr>
            </a:pPr>
            <a:r>
              <a:t>The data set used to train the model will consist of topic wise essays.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ason for the topic to be kept on hold"/>
          <p:cNvSpPr txBox="1"/>
          <p:nvPr>
            <p:ph type="title"/>
          </p:nvPr>
        </p:nvSpPr>
        <p:spPr>
          <a:xfrm>
            <a:off x="727650" y="571927"/>
            <a:ext cx="7688700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Reason for the topic to be kept on hold</a:t>
            </a:r>
          </a:p>
        </p:txBody>
      </p:sp>
      <p:sp>
        <p:nvSpPr>
          <p:cNvPr id="152" name="The reason for the topic to be kept on hold was a doubt regarding data set content.…"/>
          <p:cNvSpPr txBox="1"/>
          <p:nvPr>
            <p:ph type="body" sz="half" idx="1"/>
          </p:nvPr>
        </p:nvSpPr>
        <p:spPr>
          <a:xfrm>
            <a:off x="727650" y="1321208"/>
            <a:ext cx="7688700" cy="22611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 b="1" sz="1400">
                <a:latin typeface="+mn-lt"/>
                <a:ea typeface="+mn-ea"/>
                <a:cs typeface="+mn-cs"/>
                <a:sym typeface="Arial"/>
              </a:defRPr>
            </a:pPr>
            <a:r>
              <a:t>The reason for the topic to be kept on hold was a doubt regarding data set content.</a:t>
            </a:r>
          </a:p>
          <a:p>
            <a:pPr>
              <a:lnSpc>
                <a:spcPct val="150000"/>
              </a:lnSpc>
              <a:defRPr b="1" sz="1400">
                <a:latin typeface="+mn-lt"/>
                <a:ea typeface="+mn-ea"/>
                <a:cs typeface="+mn-cs"/>
                <a:sym typeface="Arial"/>
              </a:defRPr>
            </a:pPr>
            <a:r>
              <a:t>The content of the data sets used to train the system will consist of essays based and categorized topic wise, as opposed to domain wise as suggested earlier.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29"/>
          <p:cNvSpPr txBox="1"/>
          <p:nvPr>
            <p:ph type="title"/>
          </p:nvPr>
        </p:nvSpPr>
        <p:spPr>
          <a:xfrm>
            <a:off x="729450" y="632849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Block Diagram Overview</a:t>
            </a:r>
          </a:p>
        </p:txBody>
      </p:sp>
      <p:pic>
        <p:nvPicPr>
          <p:cNvPr id="155" name="Shape 130" descr="Shape 1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150" y="1256698"/>
            <a:ext cx="8468101" cy="3873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