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415953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C8134D-81D4-4B6A-A059-4CDF75088150}" type="datetimeFigureOut">
              <a:rPr lang="en-US" smtClean="0"/>
              <a:t>27-Oct-17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298084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305896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2344558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3769388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3199698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2900544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2966767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147682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52004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C8134D-81D4-4B6A-A059-4CDF75088150}" type="datetimeFigureOut">
              <a:rPr lang="en-US" smtClean="0"/>
              <a:t>27-Oct-17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240832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8134D-81D4-4B6A-A059-4CDF75088150}" type="datetimeFigureOut">
              <a:rPr lang="en-US" smtClean="0"/>
              <a:t>27-Oct-17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95715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C8134D-81D4-4B6A-A059-4CDF75088150}" type="datetimeFigureOut">
              <a:rPr lang="en-US" smtClean="0"/>
              <a:t>27-Oct-17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283241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8134D-81D4-4B6A-A059-4CDF75088150}" type="datetimeFigureOut">
              <a:rPr lang="en-US" smtClean="0"/>
              <a:t>27-Oct-17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954489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8134D-81D4-4B6A-A059-4CDF75088150}" type="datetimeFigureOut">
              <a:rPr lang="en-US" smtClean="0"/>
              <a:t>27-Oct-17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21516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C8134D-81D4-4B6A-A059-4CDF75088150}" type="datetimeFigureOut">
              <a:rPr lang="en-US" smtClean="0"/>
              <a:t>27-Oct-17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211090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C8134D-81D4-4B6A-A059-4CDF75088150}" type="datetimeFigureOut">
              <a:rPr lang="en-US" smtClean="0"/>
              <a:t>27-Oct-17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459B-4E0E-4842-BC81-CBF94D94947F}" type="slidenum">
              <a:rPr lang="en-US" smtClean="0"/>
              <a:t>‹#›</a:t>
            </a:fld>
            <a:endParaRPr lang="en-US"/>
          </a:p>
        </p:txBody>
      </p:sp>
    </p:spTree>
    <p:extLst>
      <p:ext uri="{BB962C8B-B14F-4D97-AF65-F5344CB8AC3E}">
        <p14:creationId xmlns:p14="http://schemas.microsoft.com/office/powerpoint/2010/main" val="31636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C8134D-81D4-4B6A-A059-4CDF75088150}" type="datetimeFigureOut">
              <a:rPr lang="en-US" smtClean="0"/>
              <a:t>27-Oct-17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F0459B-4E0E-4842-BC81-CBF94D94947F}" type="slidenum">
              <a:rPr lang="en-US" smtClean="0"/>
              <a:t>‹#›</a:t>
            </a:fld>
            <a:endParaRPr lang="en-US"/>
          </a:p>
        </p:txBody>
      </p:sp>
    </p:spTree>
    <p:extLst>
      <p:ext uri="{BB962C8B-B14F-4D97-AF65-F5344CB8AC3E}">
        <p14:creationId xmlns:p14="http://schemas.microsoft.com/office/powerpoint/2010/main" val="31375342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ADA8-E3A8-4680-A482-BDD95A6C5D2C}"/>
              </a:ext>
            </a:extLst>
          </p:cNvPr>
          <p:cNvSpPr>
            <a:spLocks noGrp="1"/>
          </p:cNvSpPr>
          <p:nvPr>
            <p:ph type="ctrTitle"/>
          </p:nvPr>
        </p:nvSpPr>
        <p:spPr>
          <a:xfrm>
            <a:off x="2928400" y="745725"/>
            <a:ext cx="8574622" cy="1972158"/>
          </a:xfrm>
        </p:spPr>
        <p:txBody>
          <a:bodyPr>
            <a:noAutofit/>
          </a:bodyPr>
          <a:lstStyle/>
          <a:p>
            <a:pPr algn="ctr"/>
            <a:r>
              <a:rPr lang="en-US" sz="3600" b="1" dirty="0">
                <a:latin typeface="Times New Roman" panose="02020603050405020304" pitchFamily="18" charset="0"/>
                <a:cs typeface="Times New Roman" panose="02020603050405020304" pitchFamily="18" charset="0"/>
              </a:rPr>
              <a:t>Efficient data hiding system using LZW, Cryptography and Image Steganography with a hybrid approach</a:t>
            </a:r>
          </a:p>
        </p:txBody>
      </p:sp>
      <p:sp>
        <p:nvSpPr>
          <p:cNvPr id="3" name="Subtitle 2">
            <a:extLst>
              <a:ext uri="{FF2B5EF4-FFF2-40B4-BE49-F238E27FC236}">
                <a16:creationId xmlns:a16="http://schemas.microsoft.com/office/drawing/2014/main" id="{D3092DB0-9741-460D-A40F-6AEB7AC90C6B}"/>
              </a:ext>
            </a:extLst>
          </p:cNvPr>
          <p:cNvSpPr>
            <a:spLocks noGrp="1"/>
          </p:cNvSpPr>
          <p:nvPr>
            <p:ph type="subTitle" idx="1"/>
          </p:nvPr>
        </p:nvSpPr>
        <p:spPr>
          <a:xfrm>
            <a:off x="3721888" y="3579016"/>
            <a:ext cx="6987645" cy="1388534"/>
          </a:xfrm>
        </p:spPr>
        <p:txBody>
          <a:bodyPr/>
          <a:lstStyle/>
          <a:p>
            <a:pPr algn="ctr"/>
            <a:r>
              <a:rPr lang="en-US" dirty="0">
                <a:latin typeface="Times New Roman" panose="02020603050405020304" pitchFamily="18" charset="0"/>
                <a:cs typeface="Times New Roman" panose="02020603050405020304" pitchFamily="18" charset="0"/>
              </a:rPr>
              <a:t>Amit Singh</a:t>
            </a:r>
          </a:p>
          <a:p>
            <a:pPr algn="ctr"/>
            <a:r>
              <a:rPr lang="en-US" dirty="0">
                <a:latin typeface="Times New Roman" panose="02020603050405020304" pitchFamily="18" charset="0"/>
                <a:cs typeface="Times New Roman" panose="02020603050405020304" pitchFamily="18" charset="0"/>
              </a:rPr>
              <a:t>Nayan Solanki</a:t>
            </a:r>
          </a:p>
        </p:txBody>
      </p:sp>
      <p:sp>
        <p:nvSpPr>
          <p:cNvPr id="4" name="TextBox 3">
            <a:extLst>
              <a:ext uri="{FF2B5EF4-FFF2-40B4-BE49-F238E27FC236}">
                <a16:creationId xmlns:a16="http://schemas.microsoft.com/office/drawing/2014/main" id="{523438CE-E3FF-4CD8-AB28-7D8057A32D0D}"/>
              </a:ext>
            </a:extLst>
          </p:cNvPr>
          <p:cNvSpPr txBox="1"/>
          <p:nvPr/>
        </p:nvSpPr>
        <p:spPr>
          <a:xfrm>
            <a:off x="7006358" y="2963783"/>
            <a:ext cx="41870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by</a:t>
            </a:r>
          </a:p>
        </p:txBody>
      </p:sp>
    </p:spTree>
    <p:extLst>
      <p:ext uri="{BB962C8B-B14F-4D97-AF65-F5344CB8AC3E}">
        <p14:creationId xmlns:p14="http://schemas.microsoft.com/office/powerpoint/2010/main" val="354321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5D16-F2F4-4B27-B101-C569E81541CB}"/>
              </a:ext>
            </a:extLst>
          </p:cNvPr>
          <p:cNvSpPr>
            <a:spLocks noGrp="1"/>
          </p:cNvSpPr>
          <p:nvPr>
            <p:ph type="title"/>
          </p:nvPr>
        </p:nvSpPr>
        <p:spPr>
          <a:xfrm>
            <a:off x="1484311" y="685801"/>
            <a:ext cx="10018713" cy="1132840"/>
          </a:xfrm>
        </p:spPr>
        <p:txBody>
          <a:bodyPr>
            <a:normAutofit/>
          </a:bodyPr>
          <a:lstStyle/>
          <a:p>
            <a:r>
              <a:rPr lang="en-US" sz="28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552C4100-7AFE-49B9-BDD6-DCF07AC43AF5}"/>
              </a:ext>
            </a:extLst>
          </p:cNvPr>
          <p:cNvSpPr>
            <a:spLocks noGrp="1"/>
          </p:cNvSpPr>
          <p:nvPr>
            <p:ph idx="1"/>
          </p:nvPr>
        </p:nvSpPr>
        <p:spPr>
          <a:xfrm>
            <a:off x="1677350" y="1391921"/>
            <a:ext cx="10819450" cy="2529839"/>
          </a:xfrm>
        </p:spPr>
        <p:txBody>
          <a:bodyPr/>
          <a:lstStyle/>
          <a:p>
            <a:pPr lvl="0"/>
            <a:r>
              <a:rPr lang="en-US" sz="1800" dirty="0">
                <a:latin typeface="Times New Roman" panose="02020603050405020304" pitchFamily="18" charset="0"/>
                <a:cs typeface="Times New Roman" panose="02020603050405020304" pitchFamily="18" charset="0"/>
              </a:rPr>
              <a:t>Confidential communication and secret data storing</a:t>
            </a:r>
          </a:p>
          <a:p>
            <a:pPr lvl="0"/>
            <a:r>
              <a:rPr lang="en-US" sz="1800" dirty="0">
                <a:latin typeface="Times New Roman" panose="02020603050405020304" pitchFamily="18" charset="0"/>
                <a:cs typeface="Times New Roman" panose="02020603050405020304" pitchFamily="18" charset="0"/>
              </a:rPr>
              <a:t>Protection of data alteration</a:t>
            </a:r>
          </a:p>
          <a:p>
            <a:pPr lvl="0"/>
            <a:r>
              <a:rPr lang="en-US" sz="1800" dirty="0">
                <a:latin typeface="Times New Roman" panose="02020603050405020304" pitchFamily="18" charset="0"/>
                <a:cs typeface="Times New Roman" panose="02020603050405020304" pitchFamily="18" charset="0"/>
              </a:rPr>
              <a:t>Access control system for digital content distribution</a:t>
            </a:r>
          </a:p>
          <a:p>
            <a:pPr lvl="0"/>
            <a:r>
              <a:rPr lang="en-US" sz="1800" dirty="0">
                <a:latin typeface="Times New Roman" panose="02020603050405020304" pitchFamily="18" charset="0"/>
                <a:cs typeface="Times New Roman" panose="02020603050405020304" pitchFamily="18" charset="0"/>
              </a:rPr>
              <a:t>Media Database systems</a:t>
            </a:r>
          </a:p>
          <a:p>
            <a:pPr marL="0" indent="0">
              <a:buNone/>
            </a:pPr>
            <a:endParaRPr lang="en-US" dirty="0"/>
          </a:p>
        </p:txBody>
      </p:sp>
      <p:sp>
        <p:nvSpPr>
          <p:cNvPr id="4" name="TextBox 3">
            <a:extLst>
              <a:ext uri="{FF2B5EF4-FFF2-40B4-BE49-F238E27FC236}">
                <a16:creationId xmlns:a16="http://schemas.microsoft.com/office/drawing/2014/main" id="{B34D5B22-ABDB-4DA1-AE65-9A1E6F4B1A74}"/>
              </a:ext>
            </a:extLst>
          </p:cNvPr>
          <p:cNvSpPr txBox="1"/>
          <p:nvPr/>
        </p:nvSpPr>
        <p:spPr>
          <a:xfrm>
            <a:off x="5545057" y="3398540"/>
            <a:ext cx="237743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Limitations</a:t>
            </a:r>
            <a:endParaRPr lang="en-US" sz="32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F52A43-635E-4443-8C88-8EB71E070298}"/>
              </a:ext>
            </a:extLst>
          </p:cNvPr>
          <p:cNvSpPr txBox="1">
            <a:spLocks/>
          </p:cNvSpPr>
          <p:nvPr/>
        </p:nvSpPr>
        <p:spPr>
          <a:xfrm>
            <a:off x="1677350" y="4328161"/>
            <a:ext cx="10112855" cy="252983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For steganographic communication to function, the recipients must have some reason to look for hidden messages</a:t>
            </a:r>
            <a:r>
              <a:rPr lang="en-US"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Steganographic communication often requires a “shared secret.” Such shared secrets may be when and where to look for hidden messages, and how to extract hidden information once obtained. This information must remain secret; otherwise the goal of hidden communication is defeated</a:t>
            </a:r>
          </a:p>
          <a:p>
            <a:r>
              <a:rPr lang="en-IN" sz="1800" dirty="0">
                <a:latin typeface="Times New Roman" panose="02020603050405020304" pitchFamily="18" charset="0"/>
                <a:cs typeface="Times New Roman" panose="02020603050405020304" pitchFamily="18" charset="0"/>
              </a:rPr>
              <a:t>Once an image has been used to hide a message, the original should be destroyed. Otherwise, someone may notice the difference between the original and </a:t>
            </a:r>
            <a:r>
              <a:rPr lang="en-IN" sz="1800" dirty="0" err="1">
                <a:latin typeface="Times New Roman" panose="02020603050405020304" pitchFamily="18" charset="0"/>
                <a:cs typeface="Times New Roman" panose="02020603050405020304" pitchFamily="18" charset="0"/>
              </a:rPr>
              <a:t>stego</a:t>
            </a:r>
            <a:r>
              <a:rPr lang="en-IN" sz="1800" dirty="0">
                <a:latin typeface="Times New Roman" panose="02020603050405020304" pitchFamily="18" charset="0"/>
                <a:cs typeface="Times New Roman" panose="02020603050405020304" pitchFamily="18" charset="0"/>
              </a:rPr>
              <a:t>-image</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Font typeface="Arial"/>
              <a:buNone/>
            </a:pPr>
            <a:endParaRPr lang="en-US" dirty="0"/>
          </a:p>
        </p:txBody>
      </p:sp>
    </p:spTree>
    <p:extLst>
      <p:ext uri="{BB962C8B-B14F-4D97-AF65-F5344CB8AC3E}">
        <p14:creationId xmlns:p14="http://schemas.microsoft.com/office/powerpoint/2010/main" val="137981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CB8C-0220-4DEC-9B39-2E0D70FB6C0C}"/>
              </a:ext>
            </a:extLst>
          </p:cNvPr>
          <p:cNvSpPr>
            <a:spLocks noGrp="1"/>
          </p:cNvSpPr>
          <p:nvPr>
            <p:ph type="title"/>
          </p:nvPr>
        </p:nvSpPr>
        <p:spPr>
          <a:xfrm>
            <a:off x="1342071" y="1295399"/>
            <a:ext cx="10018713" cy="1097279"/>
          </a:xfrm>
        </p:spPr>
        <p:txBody>
          <a:bodyPr>
            <a:normAutofit/>
          </a:bodyPr>
          <a:lstStyle/>
          <a:p>
            <a:r>
              <a:rPr lang="en-US" sz="2800" b="1" dirty="0"/>
              <a:t>Scope</a:t>
            </a:r>
          </a:p>
        </p:txBody>
      </p:sp>
      <p:sp>
        <p:nvSpPr>
          <p:cNvPr id="3" name="Content Placeholder 2">
            <a:extLst>
              <a:ext uri="{FF2B5EF4-FFF2-40B4-BE49-F238E27FC236}">
                <a16:creationId xmlns:a16="http://schemas.microsoft.com/office/drawing/2014/main" id="{58EF5CC9-41DA-4127-B2EE-2A5A95615FC3}"/>
              </a:ext>
            </a:extLst>
          </p:cNvPr>
          <p:cNvSpPr>
            <a:spLocks noGrp="1"/>
          </p:cNvSpPr>
          <p:nvPr>
            <p:ph idx="1"/>
          </p:nvPr>
        </p:nvSpPr>
        <p:spPr>
          <a:xfrm>
            <a:off x="1484310" y="1844039"/>
            <a:ext cx="10018713" cy="3124201"/>
          </a:xfrm>
        </p:spPr>
        <p:txBody>
          <a:bodyPr/>
          <a:lstStyle/>
          <a:p>
            <a:pPr marL="0" indent="0">
              <a:buNone/>
            </a:pPr>
            <a:r>
              <a:rPr lang="en-US" sz="1800" dirty="0">
                <a:latin typeface="Times New Roman" panose="02020603050405020304" pitchFamily="18" charset="0"/>
                <a:cs typeface="Times New Roman" panose="02020603050405020304" pitchFamily="18" charset="0"/>
              </a:rPr>
              <a:t>The proposed system is able to perform steganographic techniques on text files, image files, and audio files and on video files as well. The product also supports encryption and compression. It should also ensure that only authenticated users can open the software. The software also includes a feature known as scheduler in the product with the help of which end user can schedule the steganographic tasks for the future time as well.</a:t>
            </a:r>
          </a:p>
          <a:p>
            <a:pPr marL="0" indent="0">
              <a:buNone/>
            </a:pPr>
            <a:endParaRPr lang="en-US" dirty="0"/>
          </a:p>
        </p:txBody>
      </p:sp>
    </p:spTree>
    <p:extLst>
      <p:ext uri="{BB962C8B-B14F-4D97-AF65-F5344CB8AC3E}">
        <p14:creationId xmlns:p14="http://schemas.microsoft.com/office/powerpoint/2010/main" val="3320537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C26C-EF9C-4921-8666-BC24DD2B50D9}"/>
              </a:ext>
            </a:extLst>
          </p:cNvPr>
          <p:cNvSpPr>
            <a:spLocks noGrp="1"/>
          </p:cNvSpPr>
          <p:nvPr>
            <p:ph type="title"/>
          </p:nvPr>
        </p:nvSpPr>
        <p:spPr>
          <a:xfrm>
            <a:off x="1494471" y="0"/>
            <a:ext cx="10018713" cy="949960"/>
          </a:xfrm>
        </p:spPr>
        <p:txBody>
          <a:bodyPr>
            <a:normAutofit/>
          </a:bodyPr>
          <a:lstStyle/>
          <a:p>
            <a:r>
              <a:rPr lang="en-US" sz="2800" b="1" dirty="0"/>
              <a:t>Implementation Plan</a:t>
            </a:r>
          </a:p>
        </p:txBody>
      </p:sp>
      <p:pic>
        <p:nvPicPr>
          <p:cNvPr id="6" name="Picture 5">
            <a:extLst>
              <a:ext uri="{FF2B5EF4-FFF2-40B4-BE49-F238E27FC236}">
                <a16:creationId xmlns:a16="http://schemas.microsoft.com/office/drawing/2014/main" id="{441A975C-C35F-4891-8ED9-ECDD88E2D10F}"/>
              </a:ext>
            </a:extLst>
          </p:cNvPr>
          <p:cNvPicPr/>
          <p:nvPr/>
        </p:nvPicPr>
        <p:blipFill>
          <a:blip r:embed="rId2"/>
          <a:stretch>
            <a:fillRect/>
          </a:stretch>
        </p:blipFill>
        <p:spPr>
          <a:xfrm>
            <a:off x="7203439" y="1757681"/>
            <a:ext cx="4988561" cy="3655376"/>
          </a:xfrm>
          <a:prstGeom prst="rect">
            <a:avLst/>
          </a:prstGeom>
        </p:spPr>
      </p:pic>
      <p:pic>
        <p:nvPicPr>
          <p:cNvPr id="9" name="Picture 8">
            <a:extLst>
              <a:ext uri="{FF2B5EF4-FFF2-40B4-BE49-F238E27FC236}">
                <a16:creationId xmlns:a16="http://schemas.microsoft.com/office/drawing/2014/main" id="{1580896B-9667-46B1-BC40-41532AF0C24F}"/>
              </a:ext>
            </a:extLst>
          </p:cNvPr>
          <p:cNvPicPr/>
          <p:nvPr/>
        </p:nvPicPr>
        <p:blipFill>
          <a:blip r:embed="rId3"/>
          <a:stretch>
            <a:fillRect/>
          </a:stretch>
        </p:blipFill>
        <p:spPr>
          <a:xfrm>
            <a:off x="1371600" y="1757681"/>
            <a:ext cx="5831839" cy="3655376"/>
          </a:xfrm>
          <a:prstGeom prst="rect">
            <a:avLst/>
          </a:prstGeom>
        </p:spPr>
      </p:pic>
    </p:spTree>
    <p:extLst>
      <p:ext uri="{BB962C8B-B14F-4D97-AF65-F5344CB8AC3E}">
        <p14:creationId xmlns:p14="http://schemas.microsoft.com/office/powerpoint/2010/main" val="212783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C3A-5198-493D-BE37-E2D8E129EA9C}"/>
              </a:ext>
            </a:extLst>
          </p:cNvPr>
          <p:cNvSpPr>
            <a:spLocks noGrp="1"/>
          </p:cNvSpPr>
          <p:nvPr>
            <p:ph type="title"/>
          </p:nvPr>
        </p:nvSpPr>
        <p:spPr>
          <a:xfrm>
            <a:off x="1777274" y="1100831"/>
            <a:ext cx="10018713" cy="1752599"/>
          </a:xfrm>
        </p:spPr>
        <p:txBody>
          <a:bodyPr>
            <a:normAutofit fontScale="90000"/>
          </a:bodyPr>
          <a:lstStyle/>
          <a:p>
            <a:pPr algn="l"/>
            <a:r>
              <a:rPr lang="en-US" sz="3100" b="1" dirty="0">
                <a:latin typeface="Times New Roman" panose="02020603050405020304" pitchFamily="18" charset="0"/>
                <a:cs typeface="Times New Roman" panose="02020603050405020304" pitchFamily="18" charset="0"/>
              </a:rPr>
              <a:t>Aim</a:t>
            </a:r>
            <a:r>
              <a:rPr lang="en-US" sz="3100" b="1" dirty="0"/>
              <a:t>:</a:t>
            </a:r>
            <a:br>
              <a:rPr lang="en-US" sz="2200" dirty="0"/>
            </a:br>
            <a:r>
              <a:rPr lang="en-US" sz="2200" dirty="0"/>
              <a:t>	</a:t>
            </a:r>
            <a:r>
              <a:rPr lang="en-US" sz="2000" dirty="0">
                <a:latin typeface="Times New Roman" panose="02020603050405020304" pitchFamily="18" charset="0"/>
                <a:cs typeface="Times New Roman" panose="02020603050405020304" pitchFamily="18" charset="0"/>
              </a:rPr>
              <a:t>To combine the strength of Cryptography and Steganography with compression. The main focus of this project is to combine the all different trends which are already been proposed in the direction of cryptography and steganography to reduce the time and space in terms of transmission over the network.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21ACF6-6C54-4A3B-AAAA-6E0C52210D27}"/>
              </a:ext>
            </a:extLst>
          </p:cNvPr>
          <p:cNvSpPr>
            <a:spLocks noGrp="1"/>
          </p:cNvSpPr>
          <p:nvPr>
            <p:ph idx="1"/>
          </p:nvPr>
        </p:nvSpPr>
        <p:spPr>
          <a:xfrm>
            <a:off x="1484310" y="2782409"/>
            <a:ext cx="10018713" cy="3124201"/>
          </a:xfrm>
        </p:spPr>
        <p:txBody>
          <a:bodyPr>
            <a:normAutofit fontScale="55000" lnSpcReduction="20000"/>
          </a:bodyPr>
          <a:lstStyle/>
          <a:p>
            <a:pPr marL="0" indent="0">
              <a:buNone/>
            </a:pPr>
            <a:r>
              <a:rPr lang="en-US" sz="5100" b="1" dirty="0"/>
              <a:t>    </a:t>
            </a:r>
            <a:r>
              <a:rPr lang="en-US" sz="5100" b="1" dirty="0">
                <a:latin typeface="Times New Roman" panose="02020603050405020304" pitchFamily="18" charset="0"/>
                <a:cs typeface="Times New Roman" panose="02020603050405020304" pitchFamily="18" charset="0"/>
              </a:rPr>
              <a:t>Objective:</a:t>
            </a:r>
            <a:endParaRPr lang="en-US" sz="5100" dirty="0">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To study the security mechanism in currently existing system.</a:t>
            </a:r>
          </a:p>
          <a:p>
            <a:pPr lvl="0"/>
            <a:r>
              <a:rPr lang="en-US" sz="3200" dirty="0">
                <a:latin typeface="Times New Roman" panose="02020603050405020304" pitchFamily="18" charset="0"/>
                <a:cs typeface="Times New Roman" panose="02020603050405020304" pitchFamily="18" charset="0"/>
              </a:rPr>
              <a:t>To study and develop the module required for steganography to make the appearance of secret data invisible to any outside intruder.</a:t>
            </a:r>
          </a:p>
          <a:p>
            <a:pPr lvl="0"/>
            <a:r>
              <a:rPr lang="en-US" sz="3200" dirty="0">
                <a:latin typeface="Times New Roman" panose="02020603050405020304" pitchFamily="18" charset="0"/>
                <a:cs typeface="Times New Roman" panose="02020603050405020304" pitchFamily="18" charset="0"/>
              </a:rPr>
              <a:t>To study and develop the algorithms that can be used for easy encryption and decryption with image steganography.  </a:t>
            </a:r>
          </a:p>
          <a:p>
            <a:pPr lvl="0"/>
            <a:r>
              <a:rPr lang="en-US" sz="3200" dirty="0">
                <a:latin typeface="Times New Roman" panose="02020603050405020304" pitchFamily="18" charset="0"/>
                <a:cs typeface="Times New Roman" panose="02020603050405020304" pitchFamily="18" charset="0"/>
              </a:rPr>
              <a:t>To study and develop the modules that can be used to reduce the time and space complexity during transmission over the network.</a:t>
            </a:r>
          </a:p>
          <a:p>
            <a:pPr lvl="0"/>
            <a:r>
              <a:rPr lang="en-US" sz="3200" dirty="0">
                <a:latin typeface="Times New Roman" panose="02020603050405020304" pitchFamily="18" charset="0"/>
                <a:cs typeface="Times New Roman" panose="02020603050405020304" pitchFamily="18" charset="0"/>
              </a:rPr>
              <a:t>To study and develop the modules that can used for lossless compression and decompression method.</a:t>
            </a:r>
          </a:p>
          <a:p>
            <a:endParaRPr lang="en-US" dirty="0"/>
          </a:p>
        </p:txBody>
      </p:sp>
    </p:spTree>
    <p:extLst>
      <p:ext uri="{BB962C8B-B14F-4D97-AF65-F5344CB8AC3E}">
        <p14:creationId xmlns:p14="http://schemas.microsoft.com/office/powerpoint/2010/main" val="26326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E1A-387C-4BDC-83CC-2BB8604DEE1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D530BDC-E53B-4445-9A4E-B06B836DE6BF}"/>
              </a:ext>
            </a:extLst>
          </p:cNvPr>
          <p:cNvSpPr>
            <a:spLocks noGrp="1"/>
          </p:cNvSpPr>
          <p:nvPr>
            <p:ph idx="1"/>
          </p:nvPr>
        </p:nvSpPr>
        <p:spPr>
          <a:xfrm>
            <a:off x="1484310" y="2006599"/>
            <a:ext cx="10018713" cy="3124201"/>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	Current steganography project is having complexity problem in terms of time per Data. Nowadays Steganography project can hide data in equal length of image file, For Example it can hide 1Mb data with at least (Or More than) 1Mb Image file, it means that for extracting 1Mb data we have to download at least (OR more than) 2Mb file (i.e. 50% loss of data or more than 50% loss). And also, its cost of transmission is more. Second problem is, it takes more time for a complete transmission from sender to receiver.</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3316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9DBE-8694-42C2-8772-D1EF06211861}"/>
              </a:ext>
            </a:extLst>
          </p:cNvPr>
          <p:cNvSpPr>
            <a:spLocks noGrp="1"/>
          </p:cNvSpPr>
          <p:nvPr>
            <p:ph type="title"/>
          </p:nvPr>
        </p:nvSpPr>
        <p:spPr>
          <a:xfrm flipH="1">
            <a:off x="1757680" y="760040"/>
            <a:ext cx="8209280" cy="1974962"/>
          </a:xfrm>
        </p:spPr>
        <p:txBody>
          <a:bodyPr>
            <a:noAutofit/>
          </a:bodyPr>
          <a:lstStyle/>
          <a:p>
            <a:pPr algn="l"/>
            <a:r>
              <a:rPr lang="en-US" sz="2000" b="1" dirty="0">
                <a:latin typeface="Times New Roman" panose="02020603050405020304" pitchFamily="18" charset="0"/>
                <a:cs typeface="Times New Roman" panose="02020603050405020304" pitchFamily="18" charset="0"/>
              </a:rPr>
              <a:t>Paper 1: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Combined Strength of Steganography and  Cryptography</a:t>
            </a:r>
            <a:br>
              <a:rPr lang="en-US" sz="2000" dirty="0">
                <a:latin typeface="Times New Roman" panose="02020603050405020304" pitchFamily="18" charset="0"/>
                <a:cs typeface="Times New Roman" panose="02020603050405020304" pitchFamily="18" charset="0"/>
              </a:rPr>
            </a:br>
            <a:r>
              <a:rPr lang="en-GB" sz="2000" i="1"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050C73-9384-41BC-B839-2D1B05117CCB}"/>
              </a:ext>
            </a:extLst>
          </p:cNvPr>
          <p:cNvSpPr>
            <a:spLocks noGrp="1"/>
          </p:cNvSpPr>
          <p:nvPr>
            <p:ph idx="1"/>
          </p:nvPr>
        </p:nvSpPr>
        <p:spPr>
          <a:xfrm>
            <a:off x="1757680" y="1747521"/>
            <a:ext cx="10018713" cy="4053840"/>
          </a:xfrm>
        </p:spPr>
        <p:txBody>
          <a:bodyPr>
            <a:normAutofit fontScale="47500" lnSpcReduction="20000"/>
          </a:bodyPr>
          <a:lstStyle/>
          <a:p>
            <a:pPr marL="0" indent="0">
              <a:buNone/>
            </a:pPr>
            <a:r>
              <a:rPr lang="en-GB" sz="3800" dirty="0">
                <a:latin typeface="Times New Roman" panose="02020603050405020304" pitchFamily="18" charset="0"/>
                <a:cs typeface="Times New Roman" panose="02020603050405020304" pitchFamily="18" charset="0"/>
              </a:rPr>
              <a:t>Aishwarya Baby                                                 Hema Krishnan</a:t>
            </a:r>
            <a:endParaRPr lang="en-US" sz="3800" dirty="0">
              <a:latin typeface="Times New Roman" panose="02020603050405020304" pitchFamily="18" charset="0"/>
              <a:cs typeface="Times New Roman" panose="02020603050405020304" pitchFamily="18" charset="0"/>
            </a:endParaRPr>
          </a:p>
          <a:p>
            <a:pPr marL="0" indent="0">
              <a:buNone/>
            </a:pPr>
            <a:r>
              <a:rPr lang="en-GB" sz="3800" dirty="0">
                <a:latin typeface="Times New Roman" panose="02020603050405020304" pitchFamily="18" charset="0"/>
                <a:cs typeface="Times New Roman" panose="02020603050405020304" pitchFamily="18" charset="0"/>
              </a:rPr>
              <a:t>P.G Scholar                                                         Assistant Professor</a:t>
            </a:r>
            <a:endParaRPr lang="en-US" sz="3800" dirty="0">
              <a:latin typeface="Times New Roman" panose="02020603050405020304" pitchFamily="18" charset="0"/>
              <a:cs typeface="Times New Roman" panose="02020603050405020304" pitchFamily="18" charset="0"/>
            </a:endParaRPr>
          </a:p>
          <a:p>
            <a:pPr marL="0" indent="0">
              <a:buNone/>
            </a:pPr>
            <a:r>
              <a:rPr lang="en-GB" sz="3800" dirty="0">
                <a:latin typeface="Times New Roman" panose="02020603050405020304" pitchFamily="18" charset="0"/>
                <a:cs typeface="Times New Roman" panose="02020603050405020304" pitchFamily="18" charset="0"/>
              </a:rPr>
              <a:t>FISAT, Mookkannooor, Kerala, India                FISAT, Mookkannooor, Kerala, India</a:t>
            </a:r>
            <a:endParaRPr lang="en-US" sz="3800" dirty="0">
              <a:latin typeface="Times New Roman" panose="02020603050405020304" pitchFamily="18" charset="0"/>
              <a:cs typeface="Times New Roman" panose="02020603050405020304" pitchFamily="18" charset="0"/>
            </a:endParaRPr>
          </a:p>
          <a:p>
            <a:pPr marL="0" indent="0">
              <a:buNone/>
            </a:pPr>
            <a:r>
              <a:rPr lang="en-GB" sz="3800" b="1" dirty="0">
                <a:latin typeface="Times New Roman" panose="02020603050405020304" pitchFamily="18" charset="0"/>
                <a:cs typeface="Times New Roman" panose="02020603050405020304" pitchFamily="18" charset="0"/>
              </a:rPr>
              <a:t>Content referred:</a:t>
            </a:r>
          </a:p>
          <a:p>
            <a:pPr marL="0" indent="0">
              <a:buNone/>
            </a:pPr>
            <a:r>
              <a:rPr lang="en-US" sz="3800" dirty="0">
                <a:latin typeface="Times New Roman" panose="02020603050405020304" pitchFamily="18" charset="0"/>
                <a:cs typeface="Times New Roman" panose="02020603050405020304" pitchFamily="18" charset="0"/>
              </a:rPr>
              <a:t>	The use of internet for communication purpose has rapidly increased and it magnified the attacks to users. Protecting the data is a big challenge for computer users. Cryptography and Steganography are widely used techniques to ensure security. Both techniques have many applications in computer science and other related fields. Both methods provide security in their own ways, but to add multiple layers of security it is always a good practice to use combination of these techniques. The concepts of steganography, cryptography and their applications in the security of digital data communication across network is studied in this paper and technical survey of recent methods which combined steganography and cryptography is presented.</a:t>
            </a:r>
          </a:p>
          <a:p>
            <a:pPr marL="0" indent="0">
              <a:buNone/>
            </a:pPr>
            <a:endParaRPr lang="en-US" dirty="0"/>
          </a:p>
        </p:txBody>
      </p:sp>
      <p:sp>
        <p:nvSpPr>
          <p:cNvPr id="4" name="TextBox 3">
            <a:extLst>
              <a:ext uri="{FF2B5EF4-FFF2-40B4-BE49-F238E27FC236}">
                <a16:creationId xmlns:a16="http://schemas.microsoft.com/office/drawing/2014/main" id="{59400AD9-D08B-4EB3-8B8E-3650B6DE0211}"/>
              </a:ext>
            </a:extLst>
          </p:cNvPr>
          <p:cNvSpPr txBox="1"/>
          <p:nvPr/>
        </p:nvSpPr>
        <p:spPr>
          <a:xfrm>
            <a:off x="4500880" y="299531"/>
            <a:ext cx="297703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Literature Review</a:t>
            </a:r>
            <a:endParaRPr lang="en-US" sz="2800" dirty="0"/>
          </a:p>
        </p:txBody>
      </p:sp>
    </p:spTree>
    <p:extLst>
      <p:ext uri="{BB962C8B-B14F-4D97-AF65-F5344CB8AC3E}">
        <p14:creationId xmlns:p14="http://schemas.microsoft.com/office/powerpoint/2010/main" val="40782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9C66-3FAE-427D-ADB3-6BE644D9CAF0}"/>
              </a:ext>
            </a:extLst>
          </p:cNvPr>
          <p:cNvSpPr>
            <a:spLocks noGrp="1"/>
          </p:cNvSpPr>
          <p:nvPr>
            <p:ph type="title"/>
          </p:nvPr>
        </p:nvSpPr>
        <p:spPr>
          <a:xfrm>
            <a:off x="1484311" y="665481"/>
            <a:ext cx="10018713" cy="1143000"/>
          </a:xfrm>
        </p:spPr>
        <p:txBody>
          <a:bodyPr>
            <a:noAutofit/>
          </a:bodyPr>
          <a:lstStyle/>
          <a:p>
            <a:pPr algn="l"/>
            <a:r>
              <a:rPr lang="en-US" sz="2000" b="1" dirty="0">
                <a:latin typeface="Times New Roman" panose="02020603050405020304" pitchFamily="18" charset="0"/>
                <a:cs typeface="Times New Roman" panose="02020603050405020304" pitchFamily="18" charset="0"/>
              </a:rPr>
              <a:t>Paper 2:</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An Efficient Cryptography Using HASH-LSB Steganography with RC4 and Pixel Shuffling Encryption Algorithms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102BC1-9D77-4070-9DEE-76D47FCA1364}"/>
              </a:ext>
            </a:extLst>
          </p:cNvPr>
          <p:cNvSpPr>
            <a:spLocks noGrp="1"/>
          </p:cNvSpPr>
          <p:nvPr>
            <p:ph idx="1"/>
          </p:nvPr>
        </p:nvSpPr>
        <p:spPr>
          <a:xfrm>
            <a:off x="1484311" y="2011681"/>
            <a:ext cx="10018713" cy="4124959"/>
          </a:xfrm>
        </p:spPr>
        <p:txBody>
          <a:bodyPr>
            <a:normAutofit fontScale="70000" lnSpcReduction="20000"/>
          </a:bodyPr>
          <a:lstStyle/>
          <a:p>
            <a:pPr marL="0" indent="0">
              <a:buNone/>
            </a:pPr>
            <a:r>
              <a:rPr lang="en-GB" sz="2600" dirty="0" err="1">
                <a:latin typeface="Times New Roman" panose="02020603050405020304" pitchFamily="18" charset="0"/>
                <a:cs typeface="Times New Roman" panose="02020603050405020304" pitchFamily="18" charset="0"/>
              </a:rPr>
              <a:t>Assit.Lec</a:t>
            </a:r>
            <a:r>
              <a:rPr lang="en-GB" sz="2600" dirty="0">
                <a:latin typeface="Times New Roman" panose="02020603050405020304" pitchFamily="18" charset="0"/>
                <a:cs typeface="Times New Roman" panose="02020603050405020304" pitchFamily="18" charset="0"/>
              </a:rPr>
              <a:t>. May </a:t>
            </a:r>
            <a:r>
              <a:rPr lang="en-GB" sz="2600" dirty="0" err="1">
                <a:latin typeface="Times New Roman" panose="02020603050405020304" pitchFamily="18" charset="0"/>
                <a:cs typeface="Times New Roman" panose="02020603050405020304" pitchFamily="18" charset="0"/>
              </a:rPr>
              <a:t>H.Abood</a:t>
            </a:r>
            <a:endParaRPr lang="en-US" sz="2600" dirty="0">
              <a:latin typeface="Times New Roman" panose="02020603050405020304" pitchFamily="18" charset="0"/>
              <a:cs typeface="Times New Roman" panose="02020603050405020304" pitchFamily="18" charset="0"/>
            </a:endParaRPr>
          </a:p>
          <a:p>
            <a:pPr marL="0" indent="0">
              <a:buNone/>
            </a:pPr>
            <a:r>
              <a:rPr lang="en-GB" sz="2600" dirty="0">
                <a:latin typeface="Times New Roman" panose="02020603050405020304" pitchFamily="18" charset="0"/>
                <a:cs typeface="Times New Roman" panose="02020603050405020304" pitchFamily="18" charset="0"/>
              </a:rPr>
              <a:t>Computer Engineering </a:t>
            </a:r>
            <a:r>
              <a:rPr lang="en-GB" sz="2600" dirty="0" err="1">
                <a:latin typeface="Times New Roman" panose="02020603050405020304" pitchFamily="18" charset="0"/>
                <a:cs typeface="Times New Roman" panose="02020603050405020304" pitchFamily="18" charset="0"/>
              </a:rPr>
              <a:t>dept</a:t>
            </a:r>
            <a:endParaRPr lang="en-US" sz="2600" dirty="0">
              <a:latin typeface="Times New Roman" panose="02020603050405020304" pitchFamily="18" charset="0"/>
              <a:cs typeface="Times New Roman" panose="02020603050405020304" pitchFamily="18" charset="0"/>
            </a:endParaRPr>
          </a:p>
          <a:p>
            <a:pPr marL="0" indent="0">
              <a:buNone/>
            </a:pPr>
            <a:r>
              <a:rPr lang="en-GB" sz="2600" dirty="0">
                <a:latin typeface="Times New Roman" panose="02020603050405020304" pitchFamily="18" charset="0"/>
                <a:cs typeface="Times New Roman" panose="02020603050405020304" pitchFamily="18" charset="0"/>
              </a:rPr>
              <a:t>College of Engineering, Al-</a:t>
            </a:r>
            <a:r>
              <a:rPr lang="en-GB" sz="2600" dirty="0" err="1">
                <a:latin typeface="Times New Roman" panose="02020603050405020304" pitchFamily="18" charset="0"/>
                <a:cs typeface="Times New Roman" panose="02020603050405020304" pitchFamily="18" charset="0"/>
              </a:rPr>
              <a:t>iraqia</a:t>
            </a:r>
            <a:r>
              <a:rPr lang="en-GB" sz="2600" dirty="0">
                <a:latin typeface="Times New Roman" panose="02020603050405020304" pitchFamily="18" charset="0"/>
                <a:cs typeface="Times New Roman" panose="02020603050405020304" pitchFamily="18" charset="0"/>
              </a:rPr>
              <a:t> University</a:t>
            </a:r>
            <a:endParaRPr lang="en-US" sz="2600" dirty="0">
              <a:latin typeface="Times New Roman" panose="02020603050405020304" pitchFamily="18" charset="0"/>
              <a:cs typeface="Times New Roman" panose="02020603050405020304" pitchFamily="18" charset="0"/>
            </a:endParaRPr>
          </a:p>
          <a:p>
            <a:pPr marL="0" indent="0">
              <a:buNone/>
            </a:pPr>
            <a:r>
              <a:rPr lang="en-GB" sz="2600" dirty="0">
                <a:latin typeface="Times New Roman" panose="02020603050405020304" pitchFamily="18" charset="0"/>
                <a:cs typeface="Times New Roman" panose="02020603050405020304" pitchFamily="18" charset="0"/>
              </a:rPr>
              <a:t>Baghdad, Iraq.</a:t>
            </a:r>
          </a:p>
          <a:p>
            <a:pPr marL="0" indent="0">
              <a:buNone/>
            </a:pPr>
            <a:r>
              <a:rPr lang="en-GB" sz="2600" b="1" dirty="0">
                <a:latin typeface="Times New Roman" panose="02020603050405020304" pitchFamily="18" charset="0"/>
                <a:cs typeface="Times New Roman" panose="02020603050405020304" pitchFamily="18" charset="0"/>
              </a:rPr>
              <a:t>Content referred: </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t>	</a:t>
            </a:r>
            <a:r>
              <a:rPr lang="en-US" sz="2600" dirty="0">
                <a:latin typeface="Times New Roman" panose="02020603050405020304" pitchFamily="18" charset="0"/>
                <a:cs typeface="Times New Roman" panose="02020603050405020304" pitchFamily="18" charset="0"/>
              </a:rPr>
              <a:t>This paper improves information security through developing efficient image cryptography algorithm by using encryption with steganography. The proposed algorithm ensures the encryption and decryption using RC4 stream cipher and RGB pixel shuffling with steganography by using hash-least significant Bit (HLSB) that make use of hash function to developed significant way to insert data bits in LSB bits of RGB pixels of cover image. The security evaluations are presented by calculating a peak signal to noise ratio and mean square error. For secret image, PSNR is infinity and MSE is 0. For cover image, PSNR is about 63 dB and MSE is about 0.03. The results show that high level of the similarity exists between the stage-images and cover images and the same is for secret images and extracted image as represented also in In Histogram Analysis of secret images. These algorithms are performed by using MATLAB program. </a:t>
            </a:r>
          </a:p>
          <a:p>
            <a:pPr marL="0" indent="0">
              <a:buNone/>
            </a:pPr>
            <a:endParaRPr lang="en-US" dirty="0"/>
          </a:p>
        </p:txBody>
      </p:sp>
    </p:spTree>
    <p:extLst>
      <p:ext uri="{BB962C8B-B14F-4D97-AF65-F5344CB8AC3E}">
        <p14:creationId xmlns:p14="http://schemas.microsoft.com/office/powerpoint/2010/main" val="66700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0A992-C282-40D4-A48E-4A26A56CDBFC}"/>
              </a:ext>
            </a:extLst>
          </p:cNvPr>
          <p:cNvSpPr>
            <a:spLocks noGrp="1"/>
          </p:cNvSpPr>
          <p:nvPr>
            <p:ph idx="1"/>
          </p:nvPr>
        </p:nvSpPr>
        <p:spPr>
          <a:xfrm>
            <a:off x="2540000" y="2651760"/>
            <a:ext cx="9308463" cy="1991360"/>
          </a:xfrm>
        </p:spPr>
        <p:txBody>
          <a:bodyPr>
            <a:normAutofit fontScale="25000" lnSpcReduction="20000"/>
          </a:bodyPr>
          <a:lstStyle/>
          <a:p>
            <a:pPr marL="0" indent="0">
              <a:buNone/>
            </a:pPr>
            <a:r>
              <a:rPr lang="en-US" sz="8000" b="1" dirty="0">
                <a:latin typeface="Times New Roman" panose="02020603050405020304" pitchFamily="18" charset="0"/>
                <a:cs typeface="Times New Roman" panose="02020603050405020304" pitchFamily="18" charset="0"/>
              </a:rPr>
              <a:t>Paper 3:</a:t>
            </a:r>
            <a:endParaRPr lang="en-US" sz="80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a:t>
            </a:r>
          </a:p>
          <a:p>
            <a:pPr marL="0" indent="0">
              <a:buNone/>
            </a:pPr>
            <a:r>
              <a:rPr lang="en-GB" sz="8000" b="1" dirty="0">
                <a:latin typeface="Times New Roman" panose="02020603050405020304" pitchFamily="18" charset="0"/>
                <a:cs typeface="Times New Roman" panose="02020603050405020304" pitchFamily="18" charset="0"/>
              </a:rPr>
              <a:t>Efficient Data Hiding System using LZW, Cryptography and GIF Image Steganography</a:t>
            </a:r>
            <a:endParaRPr lang="en-US" sz="8000" dirty="0">
              <a:latin typeface="Times New Roman" panose="02020603050405020304" pitchFamily="18" charset="0"/>
              <a:cs typeface="Times New Roman" panose="02020603050405020304" pitchFamily="18" charset="0"/>
            </a:endParaRPr>
          </a:p>
          <a:p>
            <a:pPr marL="0" indent="0">
              <a:buNone/>
            </a:pPr>
            <a:r>
              <a:rPr lang="en-GB" sz="7200" i="1" dirty="0">
                <a:latin typeface="Times New Roman" panose="02020603050405020304" pitchFamily="18" charset="0"/>
                <a:cs typeface="Times New Roman" panose="02020603050405020304" pitchFamily="18" charset="0"/>
              </a:rPr>
              <a:t> </a:t>
            </a:r>
            <a:r>
              <a:rPr lang="en-GB" sz="6400" dirty="0">
                <a:latin typeface="Times New Roman" panose="02020603050405020304" pitchFamily="18" charset="0"/>
                <a:cs typeface="Times New Roman" panose="02020603050405020304" pitchFamily="18" charset="0"/>
              </a:rPr>
              <a:t>Intisar Majeed Saleh, Hanna Hameed Merah</a:t>
            </a:r>
            <a:endParaRPr lang="en-US" sz="6400" dirty="0">
              <a:latin typeface="Times New Roman" panose="02020603050405020304" pitchFamily="18" charset="0"/>
              <a:cs typeface="Times New Roman" panose="02020603050405020304" pitchFamily="18" charset="0"/>
            </a:endParaRPr>
          </a:p>
          <a:p>
            <a:pPr marL="0" indent="0">
              <a:buNone/>
            </a:pPr>
            <a:r>
              <a:rPr lang="en-GB" sz="6400" dirty="0">
                <a:latin typeface="Times New Roman" panose="02020603050405020304" pitchFamily="18" charset="0"/>
                <a:cs typeface="Times New Roman" panose="02020603050405020304" pitchFamily="18" charset="0"/>
              </a:rPr>
              <a:t>AL. Rubidian University College </a:t>
            </a:r>
            <a:endParaRPr lang="en-US" sz="6400" dirty="0">
              <a:latin typeface="Times New Roman" panose="02020603050405020304" pitchFamily="18" charset="0"/>
              <a:cs typeface="Times New Roman" panose="02020603050405020304" pitchFamily="18" charset="0"/>
            </a:endParaRPr>
          </a:p>
          <a:p>
            <a:pPr marL="0" indent="0">
              <a:buNone/>
            </a:pPr>
            <a:r>
              <a:rPr lang="en-GB" sz="6400" dirty="0">
                <a:latin typeface="Times New Roman" panose="02020603050405020304" pitchFamily="18" charset="0"/>
                <a:cs typeface="Times New Roman" panose="02020603050405020304" pitchFamily="18" charset="0"/>
              </a:rPr>
              <a:t>Baghdad, Iraq.</a:t>
            </a:r>
            <a:r>
              <a:rPr lang="en-GB" sz="6400" i="1" dirty="0">
                <a:latin typeface="Times New Roman" panose="02020603050405020304" pitchFamily="18" charset="0"/>
                <a:cs typeface="Times New Roman" panose="02020603050405020304" pitchFamily="18" charset="0"/>
              </a:rPr>
              <a:t> </a:t>
            </a:r>
            <a:endParaRPr lang="en-US" sz="6400" dirty="0">
              <a:latin typeface="Times New Roman" panose="02020603050405020304" pitchFamily="18" charset="0"/>
              <a:cs typeface="Times New Roman" panose="02020603050405020304" pitchFamily="18" charset="0"/>
            </a:endParaRPr>
          </a:p>
          <a:p>
            <a:pPr marL="0" indent="0">
              <a:buNone/>
            </a:pPr>
            <a:r>
              <a:rPr lang="en-GB" sz="7200" b="1" dirty="0">
                <a:latin typeface="Times New Roman" panose="02020603050405020304" pitchFamily="18" charset="0"/>
                <a:cs typeface="Times New Roman" panose="02020603050405020304" pitchFamily="18" charset="0"/>
              </a:rPr>
              <a:t>Content referred:</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The combination of steganography and cryptography is considered as one of the best security methods used for message protection, due to this reason, in this paper, a data hiding system that is based on image steganography and cryptography is proposed to secure data transfer between the source and destination. Animated GIF image is chosen as a carrier file format for the steganography due to a wide use in web pages and a LSB (Least Significant Bits) algorithm is employed to hide the message inside the colors of the pixels of an animated GIF image frames. To increase the security of hiding, each frame of GIF image is converted to 256 color BMP image and the palette of them is sorted and reassign each pixel to its new index, furthermore, the message is encrypted by LZW (Lempel –</a:t>
            </a:r>
            <a:r>
              <a:rPr lang="en-US" sz="7200" dirty="0" err="1">
                <a:latin typeface="Times New Roman" panose="02020603050405020304" pitchFamily="18" charset="0"/>
                <a:cs typeface="Times New Roman" panose="02020603050405020304" pitchFamily="18" charset="0"/>
              </a:rPr>
              <a:t>Ziv</a:t>
            </a:r>
            <a:r>
              <a:rPr lang="en-US" sz="7200" dirty="0">
                <a:latin typeface="Times New Roman" panose="02020603050405020304" pitchFamily="18" charset="0"/>
                <a:cs typeface="Times New Roman" panose="02020603050405020304" pitchFamily="18" charset="0"/>
              </a:rPr>
              <a:t>-Welch) compression algorithm before being hidden in the image frames. The proposed system was evaluated for effectiveness and the result shows that, the encryption and decryption methods used for developing the system make the security of the proposed system more efficient in securing data from unauthorized users. The system is therefore, recommended to be used by the Internet users for establishing a more secure communication.</a:t>
            </a:r>
          </a:p>
          <a:p>
            <a:pPr marL="0" indent="0">
              <a:buNone/>
            </a:pPr>
            <a:r>
              <a:rPr lang="en-US" sz="7200" dirty="0"/>
              <a:t> </a:t>
            </a:r>
          </a:p>
          <a:p>
            <a:pPr marL="0" indent="0">
              <a:buNone/>
            </a:pPr>
            <a:endParaRPr lang="en-US" dirty="0"/>
          </a:p>
        </p:txBody>
      </p:sp>
    </p:spTree>
    <p:extLst>
      <p:ext uri="{BB962C8B-B14F-4D97-AF65-F5344CB8AC3E}">
        <p14:creationId xmlns:p14="http://schemas.microsoft.com/office/powerpoint/2010/main" val="3233274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3B7F-CEEA-4507-9E8B-2301DF3BB026}"/>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Project Concept</a:t>
            </a:r>
          </a:p>
        </p:txBody>
      </p:sp>
      <p:sp>
        <p:nvSpPr>
          <p:cNvPr id="3" name="Content Placeholder 2">
            <a:extLst>
              <a:ext uri="{FF2B5EF4-FFF2-40B4-BE49-F238E27FC236}">
                <a16:creationId xmlns:a16="http://schemas.microsoft.com/office/drawing/2014/main" id="{98D220A5-8AFF-4987-B7CE-E597A8722A9D}"/>
              </a:ext>
            </a:extLst>
          </p:cNvPr>
          <p:cNvSpPr>
            <a:spLocks noGrp="1"/>
          </p:cNvSpPr>
          <p:nvPr>
            <p:ph idx="1"/>
          </p:nvPr>
        </p:nvSpPr>
        <p:spPr>
          <a:xfrm>
            <a:off x="1484311" y="2362199"/>
            <a:ext cx="10018713" cy="3124201"/>
          </a:xfrm>
        </p:spPr>
        <p:txBody>
          <a:bodyPr>
            <a:normAutofit/>
          </a:bodyPr>
          <a:lstStyle/>
          <a:p>
            <a:pPr marL="0" indent="0">
              <a:buNone/>
            </a:pPr>
            <a:r>
              <a:rPr lang="en-IN" dirty="0"/>
              <a:t>	</a:t>
            </a:r>
            <a:r>
              <a:rPr lang="en-IN" sz="1800" dirty="0">
                <a:latin typeface="Times New Roman" panose="02020603050405020304" pitchFamily="18" charset="0"/>
                <a:cs typeface="Times New Roman" panose="02020603050405020304" pitchFamily="18" charset="0"/>
              </a:rPr>
              <a:t>To develop a system which provides additional security at the client side as well as at the server side. At the client a new layer of security is to be added over the existing username and password based system compression scheme is used to optimize the size of secret data, it will enable a person to hide approx. 2 times more data in a cover-image, i.e. Now we can store Double Amount of Data into Same Image File. This Way we can reduce the cost of data and we can also reduce loss of data up to 50%. This approach is secure against the RS detection attack and its steno-image is totally indistinguishable from the original image (cover-image) by the human eye And By using Hybrid Approach we can reduce transmission time by Extracting data parallelly at decoding time. This way we can reduce some amount of transmission time.</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0358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23D5-CD8C-42C8-8353-34B0CFA3F0CB}"/>
              </a:ext>
            </a:extLst>
          </p:cNvPr>
          <p:cNvSpPr>
            <a:spLocks noGrp="1"/>
          </p:cNvSpPr>
          <p:nvPr>
            <p:ph type="title"/>
          </p:nvPr>
        </p:nvSpPr>
        <p:spPr>
          <a:xfrm>
            <a:off x="1484311" y="0"/>
            <a:ext cx="10018713" cy="411480"/>
          </a:xfrm>
        </p:spPr>
        <p:txBody>
          <a:bodyPr>
            <a:noAutofit/>
          </a:bodyPr>
          <a:lstStyle/>
          <a:p>
            <a:r>
              <a:rPr lang="en-US" sz="2800" b="1" dirty="0">
                <a:latin typeface="Times New Roman" panose="02020603050405020304" pitchFamily="18" charset="0"/>
                <a:cs typeface="Times New Roman" panose="02020603050405020304" pitchFamily="18" charset="0"/>
              </a:rPr>
              <a:t>Block Diagram</a:t>
            </a:r>
          </a:p>
        </p:txBody>
      </p:sp>
      <p:sp>
        <p:nvSpPr>
          <p:cNvPr id="6" name="Rectangle: Rounded Corners 5">
            <a:extLst>
              <a:ext uri="{FF2B5EF4-FFF2-40B4-BE49-F238E27FC236}">
                <a16:creationId xmlns:a16="http://schemas.microsoft.com/office/drawing/2014/main" id="{6BE703CD-8E50-4451-BF11-E3A2341C5956}"/>
              </a:ext>
            </a:extLst>
          </p:cNvPr>
          <p:cNvSpPr/>
          <p:nvPr/>
        </p:nvSpPr>
        <p:spPr>
          <a:xfrm>
            <a:off x="3600450" y="1019175"/>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7" name="Rectangle: Rounded Corners 6">
            <a:extLst>
              <a:ext uri="{FF2B5EF4-FFF2-40B4-BE49-F238E27FC236}">
                <a16:creationId xmlns:a16="http://schemas.microsoft.com/office/drawing/2014/main" id="{EA840126-8B96-43BE-8B51-2E4FA159670B}"/>
              </a:ext>
            </a:extLst>
          </p:cNvPr>
          <p:cNvSpPr/>
          <p:nvPr/>
        </p:nvSpPr>
        <p:spPr>
          <a:xfrm>
            <a:off x="1405890" y="290068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File</a:t>
            </a:r>
          </a:p>
        </p:txBody>
      </p:sp>
      <p:sp>
        <p:nvSpPr>
          <p:cNvPr id="8" name="Rectangle: Rounded Corners 7">
            <a:extLst>
              <a:ext uri="{FF2B5EF4-FFF2-40B4-BE49-F238E27FC236}">
                <a16:creationId xmlns:a16="http://schemas.microsoft.com/office/drawing/2014/main" id="{94BF2786-8DDD-4154-9A36-708C87716349}"/>
              </a:ext>
            </a:extLst>
          </p:cNvPr>
          <p:cNvSpPr/>
          <p:nvPr/>
        </p:nvSpPr>
        <p:spPr>
          <a:xfrm>
            <a:off x="1405890" y="198374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9" name="Rectangle: Rounded Corners 8">
            <a:extLst>
              <a:ext uri="{FF2B5EF4-FFF2-40B4-BE49-F238E27FC236}">
                <a16:creationId xmlns:a16="http://schemas.microsoft.com/office/drawing/2014/main" id="{E0F504CC-7CB9-4860-A9B6-2D48F9A4FE1A}"/>
              </a:ext>
            </a:extLst>
          </p:cNvPr>
          <p:cNvSpPr/>
          <p:nvPr/>
        </p:nvSpPr>
        <p:spPr>
          <a:xfrm>
            <a:off x="3589020" y="574294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Transmission</a:t>
            </a:r>
          </a:p>
        </p:txBody>
      </p:sp>
      <p:sp>
        <p:nvSpPr>
          <p:cNvPr id="10" name="Rectangle: Rounded Corners 9">
            <a:extLst>
              <a:ext uri="{FF2B5EF4-FFF2-40B4-BE49-F238E27FC236}">
                <a16:creationId xmlns:a16="http://schemas.microsoft.com/office/drawing/2014/main" id="{AF855201-3A22-4A1C-8136-F83C2D533DBE}"/>
              </a:ext>
            </a:extLst>
          </p:cNvPr>
          <p:cNvSpPr/>
          <p:nvPr/>
        </p:nvSpPr>
        <p:spPr>
          <a:xfrm>
            <a:off x="3589020" y="196088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Messages</a:t>
            </a:r>
          </a:p>
        </p:txBody>
      </p:sp>
      <p:sp>
        <p:nvSpPr>
          <p:cNvPr id="11" name="Rectangle: Rounded Corners 10">
            <a:extLst>
              <a:ext uri="{FF2B5EF4-FFF2-40B4-BE49-F238E27FC236}">
                <a16:creationId xmlns:a16="http://schemas.microsoft.com/office/drawing/2014/main" id="{60CE736B-B6D7-425D-BC9A-3D29E1AEDB75}"/>
              </a:ext>
            </a:extLst>
          </p:cNvPr>
          <p:cNvSpPr/>
          <p:nvPr/>
        </p:nvSpPr>
        <p:spPr>
          <a:xfrm>
            <a:off x="7081520" y="103632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Transmission</a:t>
            </a:r>
          </a:p>
        </p:txBody>
      </p:sp>
      <p:sp>
        <p:nvSpPr>
          <p:cNvPr id="12" name="Rectangle: Rounded Corners 11">
            <a:extLst>
              <a:ext uri="{FF2B5EF4-FFF2-40B4-BE49-F238E27FC236}">
                <a16:creationId xmlns:a16="http://schemas.microsoft.com/office/drawing/2014/main" id="{3053767D-F7C7-42DF-9472-0836D5AC3E80}"/>
              </a:ext>
            </a:extLst>
          </p:cNvPr>
          <p:cNvSpPr/>
          <p:nvPr/>
        </p:nvSpPr>
        <p:spPr>
          <a:xfrm>
            <a:off x="7081520" y="290068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Decryption</a:t>
            </a:r>
          </a:p>
        </p:txBody>
      </p:sp>
      <p:sp>
        <p:nvSpPr>
          <p:cNvPr id="13" name="Rectangle: Rounded Corners 12">
            <a:extLst>
              <a:ext uri="{FF2B5EF4-FFF2-40B4-BE49-F238E27FC236}">
                <a16:creationId xmlns:a16="http://schemas.microsoft.com/office/drawing/2014/main" id="{1F394961-8351-4395-A782-96E6F4E9D547}"/>
              </a:ext>
            </a:extLst>
          </p:cNvPr>
          <p:cNvSpPr/>
          <p:nvPr/>
        </p:nvSpPr>
        <p:spPr>
          <a:xfrm>
            <a:off x="7081520" y="479552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p>
        </p:txBody>
      </p:sp>
      <p:sp>
        <p:nvSpPr>
          <p:cNvPr id="14" name="Rectangle: Rounded Corners 13">
            <a:extLst>
              <a:ext uri="{FF2B5EF4-FFF2-40B4-BE49-F238E27FC236}">
                <a16:creationId xmlns:a16="http://schemas.microsoft.com/office/drawing/2014/main" id="{D7EA25F1-8F8D-48D2-A2C7-0CA572730838}"/>
              </a:ext>
            </a:extLst>
          </p:cNvPr>
          <p:cNvSpPr/>
          <p:nvPr/>
        </p:nvSpPr>
        <p:spPr>
          <a:xfrm>
            <a:off x="3600450" y="290449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Compression</a:t>
            </a:r>
          </a:p>
        </p:txBody>
      </p:sp>
      <p:sp>
        <p:nvSpPr>
          <p:cNvPr id="15" name="Rectangle: Rounded Corners 14">
            <a:extLst>
              <a:ext uri="{FF2B5EF4-FFF2-40B4-BE49-F238E27FC236}">
                <a16:creationId xmlns:a16="http://schemas.microsoft.com/office/drawing/2014/main" id="{06479B72-F6D4-450F-AE97-4377BE0B0BD5}"/>
              </a:ext>
            </a:extLst>
          </p:cNvPr>
          <p:cNvSpPr/>
          <p:nvPr/>
        </p:nvSpPr>
        <p:spPr>
          <a:xfrm>
            <a:off x="3600450" y="479552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Encode</a:t>
            </a:r>
          </a:p>
        </p:txBody>
      </p:sp>
      <p:sp>
        <p:nvSpPr>
          <p:cNvPr id="16" name="Rectangle: Rounded Corners 15">
            <a:extLst>
              <a:ext uri="{FF2B5EF4-FFF2-40B4-BE49-F238E27FC236}">
                <a16:creationId xmlns:a16="http://schemas.microsoft.com/office/drawing/2014/main" id="{4374B610-DFF3-4BDE-BE17-15BEEE06360B}"/>
              </a:ext>
            </a:extLst>
          </p:cNvPr>
          <p:cNvSpPr/>
          <p:nvPr/>
        </p:nvSpPr>
        <p:spPr>
          <a:xfrm>
            <a:off x="7081520" y="195326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Decode</a:t>
            </a:r>
          </a:p>
        </p:txBody>
      </p:sp>
      <p:sp>
        <p:nvSpPr>
          <p:cNvPr id="17" name="Rectangle: Rounded Corners 16">
            <a:extLst>
              <a:ext uri="{FF2B5EF4-FFF2-40B4-BE49-F238E27FC236}">
                <a16:creationId xmlns:a16="http://schemas.microsoft.com/office/drawing/2014/main" id="{481DB655-6087-43D5-9584-86AD81B65BDA}"/>
              </a:ext>
            </a:extLst>
          </p:cNvPr>
          <p:cNvSpPr/>
          <p:nvPr/>
        </p:nvSpPr>
        <p:spPr>
          <a:xfrm>
            <a:off x="7081520" y="574294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Stop</a:t>
            </a:r>
          </a:p>
        </p:txBody>
      </p:sp>
      <p:sp>
        <p:nvSpPr>
          <p:cNvPr id="18" name="Rectangle: Rounded Corners 17">
            <a:extLst>
              <a:ext uri="{FF2B5EF4-FFF2-40B4-BE49-F238E27FC236}">
                <a16:creationId xmlns:a16="http://schemas.microsoft.com/office/drawing/2014/main" id="{5688F270-89C6-4AD0-BE52-85CF93CAB2C1}"/>
              </a:ext>
            </a:extLst>
          </p:cNvPr>
          <p:cNvSpPr/>
          <p:nvPr/>
        </p:nvSpPr>
        <p:spPr>
          <a:xfrm>
            <a:off x="3589020" y="384810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Encryption</a:t>
            </a:r>
          </a:p>
        </p:txBody>
      </p:sp>
      <p:sp>
        <p:nvSpPr>
          <p:cNvPr id="19" name="Rectangle: Rounded Corners 18">
            <a:extLst>
              <a:ext uri="{FF2B5EF4-FFF2-40B4-BE49-F238E27FC236}">
                <a16:creationId xmlns:a16="http://schemas.microsoft.com/office/drawing/2014/main" id="{26D162D7-A805-48DE-A75C-0C6D13DE4576}"/>
              </a:ext>
            </a:extLst>
          </p:cNvPr>
          <p:cNvSpPr/>
          <p:nvPr/>
        </p:nvSpPr>
        <p:spPr>
          <a:xfrm>
            <a:off x="7081520" y="384810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Decompression</a:t>
            </a:r>
          </a:p>
        </p:txBody>
      </p:sp>
      <p:sp>
        <p:nvSpPr>
          <p:cNvPr id="20" name="Rectangle: Rounded Corners 19">
            <a:extLst>
              <a:ext uri="{FF2B5EF4-FFF2-40B4-BE49-F238E27FC236}">
                <a16:creationId xmlns:a16="http://schemas.microsoft.com/office/drawing/2014/main" id="{B6C15314-4F4D-4E61-8968-F0F34CE14C8C}"/>
              </a:ext>
            </a:extLst>
          </p:cNvPr>
          <p:cNvSpPr/>
          <p:nvPr/>
        </p:nvSpPr>
        <p:spPr>
          <a:xfrm>
            <a:off x="9377680" y="479552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21" name="Rectangle: Rounded Corners 20">
            <a:extLst>
              <a:ext uri="{FF2B5EF4-FFF2-40B4-BE49-F238E27FC236}">
                <a16:creationId xmlns:a16="http://schemas.microsoft.com/office/drawing/2014/main" id="{E1D81AA4-A276-4B58-9639-897E91B133F5}"/>
              </a:ext>
            </a:extLst>
          </p:cNvPr>
          <p:cNvSpPr/>
          <p:nvPr/>
        </p:nvSpPr>
        <p:spPr>
          <a:xfrm>
            <a:off x="9377680" y="2900680"/>
            <a:ext cx="1737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a:t>
            </a:r>
            <a:r>
              <a:rPr lang="en-US" dirty="0"/>
              <a:t> </a:t>
            </a:r>
            <a:r>
              <a:rPr lang="en-US" dirty="0">
                <a:solidFill>
                  <a:schemeClr val="tx1"/>
                </a:solidFill>
              </a:rPr>
              <a:t>File</a:t>
            </a:r>
          </a:p>
        </p:txBody>
      </p:sp>
      <p:sp>
        <p:nvSpPr>
          <p:cNvPr id="22" name="TextBox 21">
            <a:extLst>
              <a:ext uri="{FF2B5EF4-FFF2-40B4-BE49-F238E27FC236}">
                <a16:creationId xmlns:a16="http://schemas.microsoft.com/office/drawing/2014/main" id="{A137E0EA-2CB3-4BC2-8822-92703692A148}"/>
              </a:ext>
            </a:extLst>
          </p:cNvPr>
          <p:cNvSpPr txBox="1"/>
          <p:nvPr/>
        </p:nvSpPr>
        <p:spPr>
          <a:xfrm>
            <a:off x="3589020" y="508754"/>
            <a:ext cx="15712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sender end:</a:t>
            </a:r>
          </a:p>
        </p:txBody>
      </p:sp>
      <p:sp>
        <p:nvSpPr>
          <p:cNvPr id="23" name="TextBox 22">
            <a:extLst>
              <a:ext uri="{FF2B5EF4-FFF2-40B4-BE49-F238E27FC236}">
                <a16:creationId xmlns:a16="http://schemas.microsoft.com/office/drawing/2014/main" id="{44ED1A2F-AF85-412D-9ED2-D28230ADD6E1}"/>
              </a:ext>
            </a:extLst>
          </p:cNvPr>
          <p:cNvSpPr txBox="1"/>
          <p:nvPr/>
        </p:nvSpPr>
        <p:spPr>
          <a:xfrm>
            <a:off x="7132200" y="534908"/>
            <a:ext cx="168668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receiver end:</a:t>
            </a:r>
          </a:p>
        </p:txBody>
      </p:sp>
      <p:sp>
        <p:nvSpPr>
          <p:cNvPr id="25" name="Arrow: Down 24">
            <a:extLst>
              <a:ext uri="{FF2B5EF4-FFF2-40B4-BE49-F238E27FC236}">
                <a16:creationId xmlns:a16="http://schemas.microsoft.com/office/drawing/2014/main" id="{FEA3F53E-CD91-4021-B2E0-DF717F89E8B0}"/>
              </a:ext>
            </a:extLst>
          </p:cNvPr>
          <p:cNvSpPr/>
          <p:nvPr/>
        </p:nvSpPr>
        <p:spPr>
          <a:xfrm>
            <a:off x="4185920" y="165608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106110A6-1A1D-40E7-ADCD-0E3E629503BD}"/>
              </a:ext>
            </a:extLst>
          </p:cNvPr>
          <p:cNvSpPr/>
          <p:nvPr/>
        </p:nvSpPr>
        <p:spPr>
          <a:xfrm>
            <a:off x="4185920" y="542671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6DE876A7-9FFA-49CC-B770-D80E4F75ABDB}"/>
              </a:ext>
            </a:extLst>
          </p:cNvPr>
          <p:cNvSpPr/>
          <p:nvPr/>
        </p:nvSpPr>
        <p:spPr>
          <a:xfrm>
            <a:off x="4185920" y="4482346"/>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58A8BC19-F8AF-4249-AB59-D35B6B653801}"/>
              </a:ext>
            </a:extLst>
          </p:cNvPr>
          <p:cNvSpPr/>
          <p:nvPr/>
        </p:nvSpPr>
        <p:spPr>
          <a:xfrm>
            <a:off x="4178300" y="353568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075D888D-D338-476F-BC19-72B7E31DDD80}"/>
              </a:ext>
            </a:extLst>
          </p:cNvPr>
          <p:cNvSpPr/>
          <p:nvPr/>
        </p:nvSpPr>
        <p:spPr>
          <a:xfrm>
            <a:off x="4178300" y="258064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941E47F4-C79B-4C3F-8517-7E9F79ED893B}"/>
              </a:ext>
            </a:extLst>
          </p:cNvPr>
          <p:cNvSpPr/>
          <p:nvPr/>
        </p:nvSpPr>
        <p:spPr>
          <a:xfrm>
            <a:off x="7696140" y="544576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14AE4062-6649-4489-A429-F9E8D79C8AF2}"/>
              </a:ext>
            </a:extLst>
          </p:cNvPr>
          <p:cNvSpPr/>
          <p:nvPr/>
        </p:nvSpPr>
        <p:spPr>
          <a:xfrm>
            <a:off x="7696140" y="449072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42ED3230-CC6E-45D2-B34C-C6571EC57181}"/>
              </a:ext>
            </a:extLst>
          </p:cNvPr>
          <p:cNvSpPr/>
          <p:nvPr/>
        </p:nvSpPr>
        <p:spPr>
          <a:xfrm>
            <a:off x="7696140" y="355346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BF4C2910-B5A6-47C1-99D9-9CFCB6CEA291}"/>
              </a:ext>
            </a:extLst>
          </p:cNvPr>
          <p:cNvSpPr/>
          <p:nvPr/>
        </p:nvSpPr>
        <p:spPr>
          <a:xfrm>
            <a:off x="7696140" y="258064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F9F94AC-AD2E-4DCA-A2CA-7C35A76B527B}"/>
              </a:ext>
            </a:extLst>
          </p:cNvPr>
          <p:cNvSpPr/>
          <p:nvPr/>
        </p:nvSpPr>
        <p:spPr>
          <a:xfrm>
            <a:off x="7670800" y="166370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3542D913-C070-4724-B667-912F0C4A9B02}"/>
              </a:ext>
            </a:extLst>
          </p:cNvPr>
          <p:cNvSpPr/>
          <p:nvPr/>
        </p:nvSpPr>
        <p:spPr>
          <a:xfrm>
            <a:off x="4185920" y="635508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Arrow: Bent 35">
            <a:extLst>
              <a:ext uri="{FF2B5EF4-FFF2-40B4-BE49-F238E27FC236}">
                <a16:creationId xmlns:a16="http://schemas.microsoft.com/office/drawing/2014/main" id="{A5BA7DC0-522A-4836-B850-49AD15D855FA}"/>
              </a:ext>
            </a:extLst>
          </p:cNvPr>
          <p:cNvSpPr/>
          <p:nvPr/>
        </p:nvSpPr>
        <p:spPr>
          <a:xfrm rot="5400000">
            <a:off x="9270390" y="1730350"/>
            <a:ext cx="680720" cy="1583740"/>
          </a:xfrm>
          <a:prstGeom prst="bentArrow">
            <a:avLst/>
          </a:prstGeom>
          <a:ln>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37" name="Arrow: Down 36">
            <a:extLst>
              <a:ext uri="{FF2B5EF4-FFF2-40B4-BE49-F238E27FC236}">
                <a16:creationId xmlns:a16="http://schemas.microsoft.com/office/drawing/2014/main" id="{DDA81EF3-7528-4E62-B514-E8504FE99013}"/>
              </a:ext>
            </a:extLst>
          </p:cNvPr>
          <p:cNvSpPr/>
          <p:nvPr/>
        </p:nvSpPr>
        <p:spPr>
          <a:xfrm>
            <a:off x="10011410" y="3535679"/>
            <a:ext cx="469900" cy="123152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AD51F12A-CE46-4DBE-965A-F75014680055}"/>
              </a:ext>
            </a:extLst>
          </p:cNvPr>
          <p:cNvSpPr/>
          <p:nvPr/>
        </p:nvSpPr>
        <p:spPr>
          <a:xfrm rot="16200000">
            <a:off x="8910320" y="4826000"/>
            <a:ext cx="375920" cy="5588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Arrow: Bent 38">
            <a:extLst>
              <a:ext uri="{FF2B5EF4-FFF2-40B4-BE49-F238E27FC236}">
                <a16:creationId xmlns:a16="http://schemas.microsoft.com/office/drawing/2014/main" id="{8E20D209-CD56-4B79-A2FC-E4A15DDD172F}"/>
              </a:ext>
            </a:extLst>
          </p:cNvPr>
          <p:cNvSpPr/>
          <p:nvPr/>
        </p:nvSpPr>
        <p:spPr>
          <a:xfrm rot="10800000" flipH="1">
            <a:off x="2744470" y="3532386"/>
            <a:ext cx="797560" cy="1760975"/>
          </a:xfrm>
          <a:prstGeom prst="bentArrow">
            <a:avLst>
              <a:gd name="adj1" fmla="val 25000"/>
              <a:gd name="adj2" fmla="val 25000"/>
              <a:gd name="adj3" fmla="val 36408"/>
              <a:gd name="adj4" fmla="val 43750"/>
            </a:avLst>
          </a:prstGeom>
          <a:ln>
            <a:solidFill>
              <a:schemeClr val="accent2">
                <a:lumMod val="75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tx1"/>
              </a:solidFill>
            </a:endParaRPr>
          </a:p>
        </p:txBody>
      </p:sp>
      <p:sp>
        <p:nvSpPr>
          <p:cNvPr id="40" name="Arrow: Down 39">
            <a:extLst>
              <a:ext uri="{FF2B5EF4-FFF2-40B4-BE49-F238E27FC236}">
                <a16:creationId xmlns:a16="http://schemas.microsoft.com/office/drawing/2014/main" id="{5E960491-8964-4797-BE50-B3611B530B4E}"/>
              </a:ext>
            </a:extLst>
          </p:cNvPr>
          <p:cNvSpPr/>
          <p:nvPr/>
        </p:nvSpPr>
        <p:spPr>
          <a:xfrm>
            <a:off x="2533650" y="2615446"/>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42" name="Straight Arrow Connector 41">
            <a:extLst>
              <a:ext uri="{FF2B5EF4-FFF2-40B4-BE49-F238E27FC236}">
                <a16:creationId xmlns:a16="http://schemas.microsoft.com/office/drawing/2014/main" id="{81E21C39-1AC6-4B38-BE31-07A04A621132}"/>
              </a:ext>
            </a:extLst>
          </p:cNvPr>
          <p:cNvCxnSpPr>
            <a:cxnSpLocks/>
            <a:stCxn id="14" idx="3"/>
            <a:endCxn id="19" idx="1"/>
          </p:cNvCxnSpPr>
          <p:nvPr/>
        </p:nvCxnSpPr>
        <p:spPr>
          <a:xfrm>
            <a:off x="5337810" y="3214370"/>
            <a:ext cx="1743710" cy="9436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E18538-2090-43EB-A2E1-B2472077DCC9}"/>
              </a:ext>
            </a:extLst>
          </p:cNvPr>
          <p:cNvCxnSpPr>
            <a:cxnSpLocks/>
            <a:stCxn id="15" idx="3"/>
            <a:endCxn id="16" idx="1"/>
          </p:cNvCxnSpPr>
          <p:nvPr/>
        </p:nvCxnSpPr>
        <p:spPr>
          <a:xfrm flipV="1">
            <a:off x="5337810" y="2263140"/>
            <a:ext cx="1743710" cy="28422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88D8B11-9B1A-4154-926E-57308312B975}"/>
              </a:ext>
            </a:extLst>
          </p:cNvPr>
          <p:cNvCxnSpPr>
            <a:stCxn id="18" idx="3"/>
            <a:endCxn id="12" idx="1"/>
          </p:cNvCxnSpPr>
          <p:nvPr/>
        </p:nvCxnSpPr>
        <p:spPr>
          <a:xfrm flipV="1">
            <a:off x="5326380" y="3210560"/>
            <a:ext cx="1755140" cy="94742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Arrow: Down 48">
            <a:extLst>
              <a:ext uri="{FF2B5EF4-FFF2-40B4-BE49-F238E27FC236}">
                <a16:creationId xmlns:a16="http://schemas.microsoft.com/office/drawing/2014/main" id="{31020AA6-D239-4E41-98B2-F091E2605C82}"/>
              </a:ext>
            </a:extLst>
          </p:cNvPr>
          <p:cNvSpPr/>
          <p:nvPr/>
        </p:nvSpPr>
        <p:spPr>
          <a:xfrm rot="16200000">
            <a:off x="3041650" y="2181860"/>
            <a:ext cx="558800" cy="2971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853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5E2C-C108-409F-9E0B-080E3156A900}"/>
              </a:ext>
            </a:extLst>
          </p:cNvPr>
          <p:cNvSpPr>
            <a:spLocks noGrp="1"/>
          </p:cNvSpPr>
          <p:nvPr>
            <p:ph type="title"/>
          </p:nvPr>
        </p:nvSpPr>
        <p:spPr>
          <a:xfrm>
            <a:off x="1484309" y="0"/>
            <a:ext cx="10018713" cy="538480"/>
          </a:xfrm>
        </p:spPr>
        <p:txBody>
          <a:bodyPr>
            <a:normAutofit/>
          </a:bodyPr>
          <a:lstStyle/>
          <a:p>
            <a:r>
              <a:rPr lang="en-US" sz="2800" b="1" dirty="0">
                <a:latin typeface="Times New Roman" panose="02020603050405020304" pitchFamily="18" charset="0"/>
                <a:cs typeface="Times New Roman" panose="02020603050405020304" pitchFamily="18" charset="0"/>
              </a:rPr>
              <a:t>Technical Details</a:t>
            </a:r>
          </a:p>
        </p:txBody>
      </p:sp>
      <p:sp>
        <p:nvSpPr>
          <p:cNvPr id="3" name="Content Placeholder 2">
            <a:extLst>
              <a:ext uri="{FF2B5EF4-FFF2-40B4-BE49-F238E27FC236}">
                <a16:creationId xmlns:a16="http://schemas.microsoft.com/office/drawing/2014/main" id="{1A795C6F-A026-4FCE-AAA1-A96485218211}"/>
              </a:ext>
            </a:extLst>
          </p:cNvPr>
          <p:cNvSpPr>
            <a:spLocks noGrp="1"/>
          </p:cNvSpPr>
          <p:nvPr>
            <p:ph idx="1"/>
          </p:nvPr>
        </p:nvSpPr>
        <p:spPr>
          <a:xfrm>
            <a:off x="1992310" y="1188720"/>
            <a:ext cx="10018713" cy="5516880"/>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Hardware Requirements</a:t>
            </a:r>
          </a:p>
          <a:p>
            <a:pPr marL="0" indent="0">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Processor                  :     Pentium Dual Core</a:t>
            </a:r>
          </a:p>
          <a:p>
            <a:pPr>
              <a:buNone/>
            </a:pPr>
            <a:r>
              <a:rPr lang="en-US" dirty="0">
                <a:latin typeface="Times New Roman" panose="02020603050405020304" pitchFamily="18" charset="0"/>
                <a:cs typeface="Times New Roman" panose="02020603050405020304" pitchFamily="18" charset="0"/>
              </a:rPr>
              <a:t>Speed                        :     1.65 </a:t>
            </a:r>
            <a:r>
              <a:rPr lang="en-US" dirty="0" err="1">
                <a:latin typeface="Times New Roman" panose="02020603050405020304" pitchFamily="18" charset="0"/>
                <a:cs typeface="Times New Roman" panose="02020603050405020304" pitchFamily="18" charset="0"/>
              </a:rPr>
              <a:t>GHzs</a:t>
            </a:r>
            <a:r>
              <a:rPr lang="en-US" dirty="0">
                <a:latin typeface="Times New Roman" panose="02020603050405020304" pitchFamily="18" charset="0"/>
                <a:cs typeface="Times New Roman" panose="02020603050405020304" pitchFamily="18" charset="0"/>
              </a:rPr>
              <a:t>(Or more than)</a:t>
            </a:r>
          </a:p>
          <a:p>
            <a:pPr>
              <a:buNone/>
            </a:pPr>
            <a:r>
              <a:rPr lang="en-US" dirty="0">
                <a:latin typeface="Times New Roman" panose="02020603050405020304" pitchFamily="18" charset="0"/>
                <a:cs typeface="Times New Roman" panose="02020603050405020304" pitchFamily="18" charset="0"/>
              </a:rPr>
              <a:t>Motherboard             :     Genuine Intel</a:t>
            </a:r>
          </a:p>
          <a:p>
            <a:pPr>
              <a:buNone/>
            </a:pPr>
            <a:r>
              <a:rPr lang="en-US" dirty="0">
                <a:latin typeface="Times New Roman" panose="02020603050405020304" pitchFamily="18" charset="0"/>
                <a:cs typeface="Times New Roman" panose="02020603050405020304" pitchFamily="18" charset="0"/>
              </a:rPr>
              <a:t>RAM                         :     128Mb(Or more than)</a:t>
            </a:r>
          </a:p>
          <a:p>
            <a:pPr>
              <a:buNone/>
            </a:pPr>
            <a:r>
              <a:rPr lang="en-US" dirty="0">
                <a:latin typeface="Times New Roman" panose="02020603050405020304" pitchFamily="18" charset="0"/>
                <a:cs typeface="Times New Roman" panose="02020603050405020304" pitchFamily="18" charset="0"/>
              </a:rPr>
              <a:t>Hard Disk Drive       :     512Mb(Or more than)</a:t>
            </a:r>
          </a:p>
          <a:p>
            <a:pPr>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Software Requirements</a:t>
            </a:r>
          </a:p>
          <a:p>
            <a:pPr>
              <a:buNone/>
            </a:pPr>
            <a:endParaRPr lang="en-US" b="1"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Operating System     :     Windows 7</a:t>
            </a:r>
          </a:p>
          <a:p>
            <a:pPr>
              <a:buNone/>
            </a:pPr>
            <a:r>
              <a:rPr lang="en-US" dirty="0">
                <a:latin typeface="Times New Roman" panose="02020603050405020304" pitchFamily="18" charset="0"/>
                <a:cs typeface="Times New Roman" panose="02020603050405020304" pitchFamily="18" charset="0"/>
              </a:rPr>
              <a:t>Application Type      :     Windows App</a:t>
            </a:r>
          </a:p>
          <a:p>
            <a:pPr>
              <a:buNone/>
            </a:pPr>
            <a:r>
              <a:rPr lang="en-US" dirty="0">
                <a:latin typeface="Times New Roman" panose="02020603050405020304" pitchFamily="18" charset="0"/>
                <a:cs typeface="Times New Roman" panose="02020603050405020304" pitchFamily="18" charset="0"/>
              </a:rPr>
              <a:t>IDE Platform            :     NetBeans</a:t>
            </a:r>
          </a:p>
          <a:p>
            <a:pPr>
              <a:buNone/>
            </a:pPr>
            <a:r>
              <a:rPr lang="en-US" dirty="0">
                <a:latin typeface="Times New Roman" panose="02020603050405020304" pitchFamily="18" charset="0"/>
                <a:cs typeface="Times New Roman" panose="02020603050405020304" pitchFamily="18" charset="0"/>
              </a:rPr>
              <a:t>Coding Language     :      JAVA Programming</a:t>
            </a:r>
          </a:p>
          <a:p>
            <a:pPr>
              <a:buNone/>
            </a:pPr>
            <a:endParaRPr lang="en-US" b="1" dirty="0"/>
          </a:p>
          <a:p>
            <a:pPr marL="0" indent="0">
              <a:buNone/>
            </a:pPr>
            <a:endParaRPr lang="en-US" dirty="0"/>
          </a:p>
        </p:txBody>
      </p:sp>
    </p:spTree>
    <p:extLst>
      <p:ext uri="{BB962C8B-B14F-4D97-AF65-F5344CB8AC3E}">
        <p14:creationId xmlns:p14="http://schemas.microsoft.com/office/powerpoint/2010/main" val="2161433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874</TotalTime>
  <Words>465</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Times New Roman</vt:lpstr>
      <vt:lpstr>Parallax</vt:lpstr>
      <vt:lpstr>Efficient data hiding system using LZW, Cryptography and Image Steganography with a hybrid approach</vt:lpstr>
      <vt:lpstr>Aim:  To combine the strength of Cryptography and Steganography with compression. The main focus of this project is to combine the all different trends which are already been proposed in the direction of cryptography and steganography to reduce the time and space in terms of transmission over the network.    </vt:lpstr>
      <vt:lpstr>Problem Statement</vt:lpstr>
      <vt:lpstr>Paper 1:    Combined Strength of Steganography and  Cryptography   </vt:lpstr>
      <vt:lpstr>Paper 2:  An Efficient Cryptography Using HASH-LSB Steganography with RC4 and Pixel Shuffling Encryption Algorithms </vt:lpstr>
      <vt:lpstr>PowerPoint Presentation</vt:lpstr>
      <vt:lpstr>Project Concept</vt:lpstr>
      <vt:lpstr>Block Diagram</vt:lpstr>
      <vt:lpstr>Technical Details</vt:lpstr>
      <vt:lpstr>Applications</vt:lpstr>
      <vt:lpstr>Scope</vt:lpstr>
      <vt:lpstr>Implementation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data hiding system using LZW, Cryptography and Image Steganography with a hybrid approach</dc:title>
  <dc:creator>Nayan Solanki</dc:creator>
  <cp:lastModifiedBy>Nayan Solanki</cp:lastModifiedBy>
  <cp:revision>15</cp:revision>
  <dcterms:created xsi:type="dcterms:W3CDTF">2017-10-27T13:16:31Z</dcterms:created>
  <dcterms:modified xsi:type="dcterms:W3CDTF">2017-10-28T03:50:45Z</dcterms:modified>
</cp:coreProperties>
</file>