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2ca73ad5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2ca73ad5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2ca73ad5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2ca73ad5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2ca73ad5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2ca73ad5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2ca73ad5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2ca73ad5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2ca73ad5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2ca73ad5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2ca73ad5f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2ca73ad5f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2ca73ad5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2ca73ad5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2ca73ad5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2ca73ad5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2ca73ad5f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2ca73ad5f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2ca73ad5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2ca73ad5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2ca73ad5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2ca73ad5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2ca73ad5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2ca73ad5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2ca73ad5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2ca73ad5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2ca73ad5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2ca73ad5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2ca73ad5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2ca73ad5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2ca73ad5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2ca73ad5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2ca73ad5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2ca73ad5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kagg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33725" y="986125"/>
            <a:ext cx="5685300" cy="2151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3100"/>
              <a:t>Analyzing Neighborhoods in Bangalore, India for Opening a Shopping Mall</a:t>
            </a:r>
            <a:endParaRPr b="1" sz="3100"/>
          </a:p>
        </p:txBody>
      </p:sp>
      <p:sp>
        <p:nvSpPr>
          <p:cNvPr id="135" name="Google Shape;135;p13"/>
          <p:cNvSpPr txBox="1"/>
          <p:nvPr>
            <p:ph idx="1" type="subTitle"/>
          </p:nvPr>
        </p:nvSpPr>
        <p:spPr>
          <a:xfrm>
            <a:off x="5083950" y="3924925"/>
            <a:ext cx="3470700" cy="75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t>By : </a:t>
            </a:r>
            <a:r>
              <a:rPr lang="en" sz="2000"/>
              <a:t>Foram Jivani</a:t>
            </a:r>
            <a:endParaRPr sz="2000"/>
          </a:p>
          <a:p>
            <a:pPr indent="0" lvl="0" marL="0" rtl="0" algn="l">
              <a:spcBef>
                <a:spcPts val="0"/>
              </a:spcBef>
              <a:spcAft>
                <a:spcPts val="0"/>
              </a:spcAft>
              <a:buNone/>
            </a:pPr>
            <a:r>
              <a:rPr lang="en" sz="2000"/>
              <a:t>Date : 19 Apr, 2021</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Main idea behind suggestion for shopping mall/plaza  is </a:t>
            </a:r>
            <a:r>
              <a:rPr lang="en" sz="1500"/>
              <a:t>first</a:t>
            </a:r>
            <a:r>
              <a:rPr lang="en" sz="1500"/>
              <a:t> we select areas where there are less number of </a:t>
            </a:r>
            <a:r>
              <a:rPr lang="en" sz="1500"/>
              <a:t>shopping mall/plaza</a:t>
            </a:r>
            <a:r>
              <a:rPr lang="en" sz="1500"/>
              <a:t> or area </a:t>
            </a:r>
            <a:r>
              <a:rPr lang="en" sz="1500"/>
              <a:t>which</a:t>
            </a:r>
            <a:r>
              <a:rPr lang="en" sz="1500"/>
              <a:t> </a:t>
            </a:r>
            <a:r>
              <a:rPr lang="en" sz="1500"/>
              <a:t> contain a small percentage of shopping mall/plaza, departmental stores or miscellaneous shops  in their top 10 common venues.</a:t>
            </a:r>
            <a:br>
              <a:rPr lang="en" sz="1500"/>
            </a:br>
            <a:endParaRPr sz="1500"/>
          </a:p>
          <a:p>
            <a:pPr indent="-323850" lvl="0" marL="457200" rtl="0" algn="l">
              <a:spcBef>
                <a:spcPts val="0"/>
              </a:spcBef>
              <a:spcAft>
                <a:spcPts val="0"/>
              </a:spcAft>
              <a:buSzPts val="1500"/>
              <a:buChar char="●"/>
            </a:pPr>
            <a:r>
              <a:rPr lang="en" sz="1500"/>
              <a:t>In order to solve this problem, we are going to employ KMeans Clustering algorithm.</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200" name="Google Shape;200;p23"/>
          <p:cNvSpPr txBox="1"/>
          <p:nvPr>
            <p:ph idx="1" type="body"/>
          </p:nvPr>
        </p:nvSpPr>
        <p:spPr>
          <a:xfrm>
            <a:off x="98475" y="1578775"/>
            <a:ext cx="3890700" cy="2911200"/>
          </a:xfrm>
          <a:prstGeom prst="rect">
            <a:avLst/>
          </a:prstGeom>
        </p:spPr>
        <p:txBody>
          <a:bodyPr anchorCtr="0" anchor="t" bIns="91425" lIns="91425" spcFirstLastPara="1" rIns="91425" wrap="square" tIns="91425">
            <a:normAutofit fontScale="62500" lnSpcReduction="20000"/>
          </a:bodyPr>
          <a:lstStyle/>
          <a:p>
            <a:pPr indent="-323850" lvl="0" marL="457200" rtl="0" algn="l">
              <a:spcBef>
                <a:spcPts val="1200"/>
              </a:spcBef>
              <a:spcAft>
                <a:spcPts val="0"/>
              </a:spcAft>
              <a:buSzPct val="100000"/>
              <a:buFont typeface="Montserrat"/>
              <a:buChar char="●"/>
            </a:pPr>
            <a:r>
              <a:rPr lang="en" sz="2400">
                <a:latin typeface="Montserrat"/>
                <a:ea typeface="Montserrat"/>
                <a:cs typeface="Montserrat"/>
                <a:sym typeface="Montserrat"/>
              </a:rPr>
              <a:t>Unsupervised Learning Model</a:t>
            </a:r>
            <a:endParaRPr sz="2400">
              <a:latin typeface="Montserrat"/>
              <a:ea typeface="Montserrat"/>
              <a:cs typeface="Montserrat"/>
              <a:sym typeface="Montserrat"/>
            </a:endParaRPr>
          </a:p>
          <a:p>
            <a:pPr indent="-323850" lvl="1" marL="914400" rtl="0" algn="l">
              <a:spcBef>
                <a:spcPts val="0"/>
              </a:spcBef>
              <a:spcAft>
                <a:spcPts val="0"/>
              </a:spcAft>
              <a:buSzPct val="100000"/>
              <a:buFont typeface="Montserrat"/>
              <a:buChar char="○"/>
            </a:pPr>
            <a:r>
              <a:rPr lang="en" sz="2400">
                <a:latin typeface="Montserrat"/>
                <a:ea typeface="Montserrat"/>
                <a:cs typeface="Montserrat"/>
                <a:sym typeface="Montserrat"/>
              </a:rPr>
              <a:t>KMeans clustering was used to cluster neighborhoods in Bangalore based on Shopping Mall Venue.</a:t>
            </a:r>
            <a:endParaRPr sz="2400">
              <a:latin typeface="Montserrat"/>
              <a:ea typeface="Montserrat"/>
              <a:cs typeface="Montserrat"/>
              <a:sym typeface="Montserrat"/>
            </a:endParaRPr>
          </a:p>
          <a:p>
            <a:pPr indent="-323850" lvl="1" marL="914400" rtl="0" algn="l">
              <a:spcBef>
                <a:spcPts val="0"/>
              </a:spcBef>
              <a:spcAft>
                <a:spcPts val="0"/>
              </a:spcAft>
              <a:buSzPct val="100000"/>
              <a:buFont typeface="Montserrat"/>
              <a:buChar char="○"/>
            </a:pPr>
            <a:r>
              <a:rPr lang="en" sz="2400">
                <a:latin typeface="Montserrat"/>
                <a:ea typeface="Montserrat"/>
                <a:cs typeface="Montserrat"/>
                <a:sym typeface="Montserrat"/>
              </a:rPr>
              <a:t>The plot shows a maximum Silhouette Score for 4 clusters and thus the n_clusters parameter in KMeans clustering was set to 4</a:t>
            </a:r>
            <a:endParaRPr sz="1500">
              <a:solidFill>
                <a:srgbClr val="000000"/>
              </a:solidFill>
              <a:latin typeface="Trebuchet MS"/>
              <a:ea typeface="Trebuchet MS"/>
              <a:cs typeface="Trebuchet MS"/>
              <a:sym typeface="Trebuchet MS"/>
            </a:endParaRPr>
          </a:p>
          <a:p>
            <a:pPr indent="0" lvl="0" marL="0" rtl="0" algn="l">
              <a:spcBef>
                <a:spcPts val="1200"/>
              </a:spcBef>
              <a:spcAft>
                <a:spcPts val="1200"/>
              </a:spcAft>
              <a:buNone/>
            </a:pPr>
            <a:r>
              <a:t/>
            </a:r>
            <a:endParaRPr/>
          </a:p>
        </p:txBody>
      </p:sp>
      <p:pic>
        <p:nvPicPr>
          <p:cNvPr id="201" name="Google Shape;201;p23"/>
          <p:cNvPicPr preferRelativeResize="0"/>
          <p:nvPr/>
        </p:nvPicPr>
        <p:blipFill rotWithShape="1">
          <a:blip r:embed="rId3">
            <a:alphaModFix/>
          </a:blip>
          <a:srcRect b="0" l="2331" r="35660" t="10546"/>
          <a:stretch/>
        </p:blipFill>
        <p:spPr>
          <a:xfrm>
            <a:off x="4206785" y="1578775"/>
            <a:ext cx="4769115" cy="244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Neighborhoods having any shopping Mall/plaza</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24"/>
          <p:cNvPicPr preferRelativeResize="0"/>
          <p:nvPr/>
        </p:nvPicPr>
        <p:blipFill>
          <a:blip r:embed="rId3">
            <a:alphaModFix/>
          </a:blip>
          <a:stretch>
            <a:fillRect/>
          </a:stretch>
        </p:blipFill>
        <p:spPr>
          <a:xfrm>
            <a:off x="71775" y="1307850"/>
            <a:ext cx="9000451" cy="3887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14" name="Google Shape;214;p25"/>
          <p:cNvSpPr txBox="1"/>
          <p:nvPr>
            <p:ph idx="1" type="body"/>
          </p:nvPr>
        </p:nvSpPr>
        <p:spPr>
          <a:xfrm>
            <a:off x="1297500" y="936875"/>
            <a:ext cx="7038900" cy="41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sz="1700"/>
              <a:t>Cluster 1</a:t>
            </a:r>
            <a:endParaRPr sz="1700"/>
          </a:p>
        </p:txBody>
      </p:sp>
      <p:pic>
        <p:nvPicPr>
          <p:cNvPr id="215" name="Google Shape;215;p25"/>
          <p:cNvPicPr preferRelativeResize="0"/>
          <p:nvPr/>
        </p:nvPicPr>
        <p:blipFill>
          <a:blip r:embed="rId3">
            <a:alphaModFix/>
          </a:blip>
          <a:stretch>
            <a:fillRect/>
          </a:stretch>
        </p:blipFill>
        <p:spPr>
          <a:xfrm>
            <a:off x="1357300" y="1411949"/>
            <a:ext cx="6429375" cy="3731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221" name="Google Shape;221;p26"/>
          <p:cNvSpPr txBox="1"/>
          <p:nvPr>
            <p:ph idx="1" type="body"/>
          </p:nvPr>
        </p:nvSpPr>
        <p:spPr>
          <a:xfrm>
            <a:off x="1297500" y="936875"/>
            <a:ext cx="7038900" cy="41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sz="1700"/>
              <a:t>Cluster 2</a:t>
            </a:r>
            <a:endParaRPr sz="1700"/>
          </a:p>
        </p:txBody>
      </p:sp>
      <p:pic>
        <p:nvPicPr>
          <p:cNvPr id="222" name="Google Shape;222;p26"/>
          <p:cNvPicPr preferRelativeResize="0"/>
          <p:nvPr/>
        </p:nvPicPr>
        <p:blipFill>
          <a:blip r:embed="rId3">
            <a:alphaModFix/>
          </a:blip>
          <a:stretch>
            <a:fillRect/>
          </a:stretch>
        </p:blipFill>
        <p:spPr>
          <a:xfrm>
            <a:off x="1297502" y="1567550"/>
            <a:ext cx="7038900" cy="1076325"/>
          </a:xfrm>
          <a:prstGeom prst="rect">
            <a:avLst/>
          </a:prstGeom>
          <a:noFill/>
          <a:ln>
            <a:noFill/>
          </a:ln>
        </p:spPr>
      </p:pic>
      <p:sp>
        <p:nvSpPr>
          <p:cNvPr id="223" name="Google Shape;223;p26"/>
          <p:cNvSpPr txBox="1"/>
          <p:nvPr>
            <p:ph idx="1" type="body"/>
          </p:nvPr>
        </p:nvSpPr>
        <p:spPr>
          <a:xfrm>
            <a:off x="1297500" y="2858750"/>
            <a:ext cx="7038900" cy="41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sz="1700"/>
              <a:t>Cluster 3</a:t>
            </a:r>
            <a:endParaRPr sz="1700"/>
          </a:p>
        </p:txBody>
      </p:sp>
      <p:pic>
        <p:nvPicPr>
          <p:cNvPr id="224" name="Google Shape;224;p26"/>
          <p:cNvPicPr preferRelativeResize="0"/>
          <p:nvPr/>
        </p:nvPicPr>
        <p:blipFill>
          <a:blip r:embed="rId4">
            <a:alphaModFix/>
          </a:blip>
          <a:stretch>
            <a:fillRect/>
          </a:stretch>
        </p:blipFill>
        <p:spPr>
          <a:xfrm>
            <a:off x="1297500" y="3192875"/>
            <a:ext cx="7038901" cy="128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230" name="Google Shape;230;p27"/>
          <p:cNvSpPr txBox="1"/>
          <p:nvPr>
            <p:ph idx="1" type="body"/>
          </p:nvPr>
        </p:nvSpPr>
        <p:spPr>
          <a:xfrm>
            <a:off x="1297500" y="1465500"/>
            <a:ext cx="7038900" cy="41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sz="1700"/>
              <a:t>Cluster 4</a:t>
            </a:r>
            <a:endParaRPr sz="1700"/>
          </a:p>
        </p:txBody>
      </p:sp>
      <p:pic>
        <p:nvPicPr>
          <p:cNvPr id="231" name="Google Shape;231;p27"/>
          <p:cNvPicPr preferRelativeResize="0"/>
          <p:nvPr/>
        </p:nvPicPr>
        <p:blipFill>
          <a:blip r:embed="rId3">
            <a:alphaModFix/>
          </a:blip>
          <a:stretch>
            <a:fillRect/>
          </a:stretch>
        </p:blipFill>
        <p:spPr>
          <a:xfrm>
            <a:off x="1351425" y="2038950"/>
            <a:ext cx="7038900" cy="1762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&amp; Discussion</a:t>
            </a:r>
            <a:endParaRPr/>
          </a:p>
        </p:txBody>
      </p:sp>
      <p:sp>
        <p:nvSpPr>
          <p:cNvPr id="237" name="Google Shape;23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328453" lvl="0" marL="457200" rtl="0" algn="l">
              <a:spcBef>
                <a:spcPts val="1200"/>
              </a:spcBef>
              <a:spcAft>
                <a:spcPts val="0"/>
              </a:spcAft>
              <a:buSzPct val="100000"/>
              <a:buChar char="●"/>
            </a:pPr>
            <a:r>
              <a:rPr lang="en" sz="1700"/>
              <a:t>Visualization of neighborhood clusters was done using Folium in python.</a:t>
            </a:r>
            <a:endParaRPr sz="1700"/>
          </a:p>
          <a:p>
            <a:pPr indent="-328453" lvl="0" marL="457200" rtl="0" algn="l">
              <a:spcBef>
                <a:spcPts val="0"/>
              </a:spcBef>
              <a:spcAft>
                <a:spcPts val="0"/>
              </a:spcAft>
              <a:buSzPct val="100000"/>
              <a:buChar char="●"/>
            </a:pPr>
            <a:r>
              <a:rPr lang="en" sz="1700"/>
              <a:t>Different clusters correspond to different colors in image.</a:t>
            </a:r>
            <a:endParaRPr sz="1700"/>
          </a:p>
          <a:p>
            <a:pPr indent="-328453" lvl="0" marL="457200" rtl="0" algn="l">
              <a:spcBef>
                <a:spcPts val="0"/>
              </a:spcBef>
              <a:spcAft>
                <a:spcPts val="0"/>
              </a:spcAft>
              <a:buSzPct val="100000"/>
              <a:buChar char="●"/>
            </a:pPr>
            <a:r>
              <a:rPr lang="en" sz="1700"/>
              <a:t>By analyzing the clusters, it is evident that neighborhoods in cluster 2, 3, and 4 are not well suited for a new shopping mall  since they contain enough number of shopping mall.</a:t>
            </a:r>
            <a:endParaRPr sz="1700"/>
          </a:p>
          <a:p>
            <a:pPr indent="-328453" lvl="0" marL="457200" rtl="0" algn="l">
              <a:spcBef>
                <a:spcPts val="0"/>
              </a:spcBef>
              <a:spcAft>
                <a:spcPts val="0"/>
              </a:spcAft>
              <a:buSzPct val="100000"/>
              <a:buChar char="●"/>
            </a:pPr>
            <a:r>
              <a:rPr lang="en" sz="1700"/>
              <a:t>Clusters 1 does not contain any shopping mall and </a:t>
            </a:r>
            <a:r>
              <a:rPr lang="en" sz="1700"/>
              <a:t>those</a:t>
            </a:r>
            <a:r>
              <a:rPr lang="en" sz="1700"/>
              <a:t> neighborhood are good choice to open new shopping mall. </a:t>
            </a:r>
            <a:endParaRPr sz="1700"/>
          </a:p>
          <a:p>
            <a:pPr indent="-328453" lvl="0" marL="457200" rtl="0" algn="l">
              <a:spcBef>
                <a:spcPts val="0"/>
              </a:spcBef>
              <a:spcAft>
                <a:spcPts val="0"/>
              </a:spcAft>
              <a:buSzPct val="100000"/>
              <a:buChar char="●"/>
            </a:pPr>
            <a:r>
              <a:rPr lang="en" sz="1700"/>
              <a:t>Thus, the most optimal neighborhoods for opening a shopping mall  are in cluster 1</a:t>
            </a:r>
            <a:endParaRPr sz="17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 &amp; Conclusion</a:t>
            </a:r>
            <a:endParaRPr/>
          </a:p>
        </p:txBody>
      </p:sp>
      <p:sp>
        <p:nvSpPr>
          <p:cNvPr id="243" name="Google Shape;243;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We came to know which neighborhoods are good choice for new shopping mall we can also look into its top venues and rating of </a:t>
            </a:r>
            <a:r>
              <a:rPr lang="en" sz="1500"/>
              <a:t>those</a:t>
            </a:r>
            <a:r>
              <a:rPr lang="en" sz="1500"/>
              <a:t> venues  to select final few locations to open a new shopping mall.</a:t>
            </a:r>
            <a:endParaRPr sz="1500"/>
          </a:p>
          <a:p>
            <a:pPr indent="-323850" lvl="0" marL="457200" rtl="0" algn="l">
              <a:spcBef>
                <a:spcPts val="0"/>
              </a:spcBef>
              <a:spcAft>
                <a:spcPts val="0"/>
              </a:spcAft>
              <a:buSzPts val="1500"/>
              <a:buChar char="●"/>
            </a:pPr>
            <a:r>
              <a:rPr lang="en" sz="1500"/>
              <a:t>In this project, the neighborhoods in Bangalore, India have been successfully analyzed for determining which would be the best neighborhoods for opening a new shopping mall.</a:t>
            </a:r>
            <a:endParaRPr sz="1500"/>
          </a:p>
          <a:p>
            <a:pPr indent="-323850" lvl="0" marL="457200" rtl="0" algn="l">
              <a:spcBef>
                <a:spcPts val="0"/>
              </a:spcBef>
              <a:spcAft>
                <a:spcPts val="0"/>
              </a:spcAft>
              <a:buSzPts val="1500"/>
              <a:buChar char="●"/>
            </a:pPr>
            <a:r>
              <a:rPr lang="en" sz="1500"/>
              <a:t>Based on the analysis, neighborhoods in cluster 1 are recommended as locations for the new shopping mall.</a:t>
            </a:r>
            <a:endParaRPr sz="1500"/>
          </a:p>
          <a:p>
            <a:pPr indent="-323850" lvl="0" marL="457200" rtl="0" algn="l">
              <a:spcBef>
                <a:spcPts val="0"/>
              </a:spcBef>
              <a:spcAft>
                <a:spcPts val="0"/>
              </a:spcAft>
              <a:buSzPts val="1500"/>
              <a:buChar char="●"/>
            </a:pPr>
            <a:r>
              <a:rPr lang="en" sz="1500"/>
              <a:t>The stakeholders and investors can further tune this by considering various other factors like transport, legal requirements, and costs associated which were out of the scope for this project and thus were not considered.</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idx="1" type="body"/>
          </p:nvPr>
        </p:nvSpPr>
        <p:spPr>
          <a:xfrm>
            <a:off x="2436150" y="2027000"/>
            <a:ext cx="4271700" cy="132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6900"/>
              <a:t>Thank you </a:t>
            </a:r>
            <a:endParaRPr sz="6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Problem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467" lvl="0" marL="457200" rtl="0" algn="l">
              <a:lnSpc>
                <a:spcPct val="95000"/>
              </a:lnSpc>
              <a:spcBef>
                <a:spcPts val="0"/>
              </a:spcBef>
              <a:spcAft>
                <a:spcPts val="0"/>
              </a:spcAft>
              <a:buSzPts val="1305"/>
              <a:buChar char="●"/>
            </a:pPr>
            <a:r>
              <a:rPr lang="en" sz="1305"/>
              <a:t>Bangalore, officially known as Bengaluru, is the capital and the largest city of the Indian state of Karnataka and is one of the most densely populated cities in the world.</a:t>
            </a:r>
            <a:br>
              <a:rPr lang="en" sz="1305"/>
            </a:br>
            <a:endParaRPr sz="1305"/>
          </a:p>
          <a:p>
            <a:pPr indent="-311467" lvl="0" marL="457200" rtl="0" algn="l">
              <a:lnSpc>
                <a:spcPct val="95000"/>
              </a:lnSpc>
              <a:spcBef>
                <a:spcPts val="0"/>
              </a:spcBef>
              <a:spcAft>
                <a:spcPts val="0"/>
              </a:spcAft>
              <a:buSzPts val="1305"/>
              <a:buChar char="●"/>
            </a:pPr>
            <a:r>
              <a:rPr lang="en" sz="1305"/>
              <a:t>However, there are not many shopping malls in the city. And the current traffic problems in bangalore make it difficult for people to go for shopping mall which is at far end of city where they are living. Moreover it takes half a day to travel to famous shopping malls in Bangalore. </a:t>
            </a:r>
            <a:br>
              <a:rPr lang="en" sz="1305"/>
            </a:br>
            <a:endParaRPr sz="1305"/>
          </a:p>
          <a:p>
            <a:pPr indent="-311467" lvl="0" marL="457200" rtl="0" algn="l">
              <a:lnSpc>
                <a:spcPct val="95000"/>
              </a:lnSpc>
              <a:spcBef>
                <a:spcPts val="0"/>
              </a:spcBef>
              <a:spcAft>
                <a:spcPts val="0"/>
              </a:spcAft>
              <a:buSzPts val="1305"/>
              <a:buChar char="●"/>
            </a:pPr>
            <a:r>
              <a:rPr lang="en" sz="1305"/>
              <a:t>Aim of this project is to study the neighborhoods in Bangalore to determine possible locations for opening a shopping mall.</a:t>
            </a:r>
            <a:br>
              <a:rPr lang="en" sz="1305"/>
            </a:br>
            <a:endParaRPr sz="1305"/>
          </a:p>
          <a:p>
            <a:pPr indent="-311467" lvl="0" marL="457200" rtl="0" algn="l">
              <a:lnSpc>
                <a:spcPct val="95000"/>
              </a:lnSpc>
              <a:spcBef>
                <a:spcPts val="0"/>
              </a:spcBef>
              <a:spcAft>
                <a:spcPts val="0"/>
              </a:spcAft>
              <a:buSzPts val="1305"/>
              <a:buChar char="●"/>
            </a:pPr>
            <a:r>
              <a:rPr lang="en" sz="1305"/>
              <a:t>Useful for business owners and entrepreneurs who are looking to invest in a shopping mall in Bangalore. </a:t>
            </a:r>
            <a:br>
              <a:rPr lang="en" sz="1305"/>
            </a:br>
            <a:endParaRPr sz="1305"/>
          </a:p>
          <a:p>
            <a:pPr indent="-311467" lvl="0" marL="457200" rtl="0" algn="l">
              <a:lnSpc>
                <a:spcPct val="95000"/>
              </a:lnSpc>
              <a:spcBef>
                <a:spcPts val="0"/>
              </a:spcBef>
              <a:spcAft>
                <a:spcPts val="0"/>
              </a:spcAft>
              <a:buSzPts val="1305"/>
              <a:buChar char="●"/>
            </a:pPr>
            <a:r>
              <a:rPr lang="en" sz="1305"/>
              <a:t>The main objective of this project is to carefully analyze appropriate data and find recommendations for the stakeholders. </a:t>
            </a:r>
            <a:endParaRPr sz="130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Acquisition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4167" lvl="0" marL="457200" marR="0" rtl="0" algn="l">
              <a:lnSpc>
                <a:spcPct val="95000"/>
              </a:lnSpc>
              <a:spcBef>
                <a:spcPts val="0"/>
              </a:spcBef>
              <a:spcAft>
                <a:spcPts val="0"/>
              </a:spcAft>
              <a:buSzPts val="1505"/>
              <a:buChar char="●"/>
            </a:pPr>
            <a:r>
              <a:rPr lang="en" sz="1505"/>
              <a:t>Neighborhoods Data</a:t>
            </a:r>
            <a:endParaRPr sz="1505"/>
          </a:p>
          <a:p>
            <a:pPr indent="-324167" lvl="1" marL="914400" marR="0" rtl="0" algn="l">
              <a:lnSpc>
                <a:spcPct val="95000"/>
              </a:lnSpc>
              <a:spcBef>
                <a:spcPts val="0"/>
              </a:spcBef>
              <a:spcAft>
                <a:spcPts val="0"/>
              </a:spcAft>
              <a:buSzPts val="1505"/>
              <a:buChar char="○"/>
            </a:pPr>
            <a:r>
              <a:rPr lang="en" sz="1505"/>
              <a:t>Taken from </a:t>
            </a:r>
            <a:r>
              <a:rPr b="1" i="1" lang="en" sz="1505">
                <a:uFill>
                  <a:noFill/>
                </a:uFill>
                <a:hlinkClick r:id="rId3"/>
              </a:rPr>
              <a:t>https://kaggle.com</a:t>
            </a:r>
            <a:r>
              <a:rPr lang="en" sz="1505"/>
              <a:t> The data is read into a pandas data frame using the read_csv() method.</a:t>
            </a:r>
            <a:endParaRPr sz="1505"/>
          </a:p>
          <a:p>
            <a:pPr indent="0" lvl="0" marL="457200" marR="0" rtl="0" algn="l">
              <a:lnSpc>
                <a:spcPct val="95000"/>
              </a:lnSpc>
              <a:spcBef>
                <a:spcPts val="1200"/>
              </a:spcBef>
              <a:spcAft>
                <a:spcPts val="0"/>
              </a:spcAft>
              <a:buNone/>
            </a:pPr>
            <a:r>
              <a:t/>
            </a:r>
            <a:endParaRPr sz="1505"/>
          </a:p>
          <a:p>
            <a:pPr indent="-324167" lvl="0" marL="457200" marR="0" rtl="0" algn="l">
              <a:lnSpc>
                <a:spcPct val="95000"/>
              </a:lnSpc>
              <a:spcBef>
                <a:spcPts val="1200"/>
              </a:spcBef>
              <a:spcAft>
                <a:spcPts val="0"/>
              </a:spcAft>
              <a:buSzPts val="1505"/>
              <a:buChar char="●"/>
            </a:pPr>
            <a:r>
              <a:rPr lang="en" sz="1505"/>
              <a:t>Geographical Coordinates</a:t>
            </a:r>
            <a:endParaRPr sz="1505"/>
          </a:p>
          <a:p>
            <a:pPr indent="-324167" lvl="1" marL="914400" marR="0" rtl="0" algn="l">
              <a:lnSpc>
                <a:spcPct val="95000"/>
              </a:lnSpc>
              <a:spcBef>
                <a:spcPts val="0"/>
              </a:spcBef>
              <a:spcAft>
                <a:spcPts val="0"/>
              </a:spcAft>
              <a:buSzPts val="1505"/>
              <a:buChar char="○"/>
            </a:pPr>
            <a:r>
              <a:rPr lang="en" sz="1505"/>
              <a:t>The geographical coordinates for Bangalore data has been obtained from the GeoPy library in python. This data is relevant for plotting the map of Bangalore using the Folium library in python. These coordinates are then further used for plotting using the Folium library in python.</a:t>
            </a:r>
            <a:endParaRPr sz="150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Acquisition</a:t>
            </a:r>
            <a:endParaRPr/>
          </a:p>
        </p:txBody>
      </p:sp>
      <p:sp>
        <p:nvSpPr>
          <p:cNvPr id="153" name="Google Shape;153;p16"/>
          <p:cNvSpPr txBox="1"/>
          <p:nvPr>
            <p:ph idx="1" type="body"/>
          </p:nvPr>
        </p:nvSpPr>
        <p:spPr>
          <a:xfrm>
            <a:off x="1297500" y="1367100"/>
            <a:ext cx="7038900" cy="3698100"/>
          </a:xfrm>
          <a:prstGeom prst="rect">
            <a:avLst/>
          </a:prstGeom>
        </p:spPr>
        <p:txBody>
          <a:bodyPr anchorCtr="0" anchor="t" bIns="91425" lIns="91425" spcFirstLastPara="1" rIns="91425" wrap="square" tIns="91425">
            <a:noAutofit/>
          </a:bodyPr>
          <a:lstStyle/>
          <a:p>
            <a:pPr indent="-309015" lvl="0" marL="457200" marR="0" rtl="0" algn="l">
              <a:lnSpc>
                <a:spcPct val="75000"/>
              </a:lnSpc>
              <a:spcBef>
                <a:spcPts val="0"/>
              </a:spcBef>
              <a:spcAft>
                <a:spcPts val="0"/>
              </a:spcAft>
              <a:buSzPts val="1266"/>
              <a:buChar char="●"/>
            </a:pPr>
            <a:r>
              <a:rPr lang="en" sz="1266"/>
              <a:t>Venue Data</a:t>
            </a:r>
            <a:br>
              <a:rPr lang="en" sz="1266"/>
            </a:br>
            <a:endParaRPr sz="1266"/>
          </a:p>
          <a:p>
            <a:pPr indent="-309015" lvl="1" marL="914400" marR="0" rtl="0" algn="l">
              <a:lnSpc>
                <a:spcPct val="130000"/>
              </a:lnSpc>
              <a:spcBef>
                <a:spcPts val="0"/>
              </a:spcBef>
              <a:spcAft>
                <a:spcPts val="0"/>
              </a:spcAft>
              <a:buSzPts val="1266"/>
              <a:buChar char="○"/>
            </a:pPr>
            <a:r>
              <a:rPr lang="en" sz="1266"/>
              <a:t>Extracted using the Foursquare API. This data contains venue recommendations for all neighborhoods in Bangalore and </a:t>
            </a:r>
            <a:r>
              <a:rPr lang="en" sz="1266"/>
              <a:t>information about venues inside each and every neighbourhood within 1000 meters.</a:t>
            </a:r>
            <a:br>
              <a:rPr lang="en" sz="1266"/>
            </a:br>
            <a:endParaRPr sz="1266"/>
          </a:p>
          <a:p>
            <a:pPr indent="-309015" lvl="1" marL="914400" marR="0" rtl="0" algn="l">
              <a:lnSpc>
                <a:spcPct val="75000"/>
              </a:lnSpc>
              <a:spcBef>
                <a:spcPts val="0"/>
              </a:spcBef>
              <a:spcAft>
                <a:spcPts val="0"/>
              </a:spcAft>
              <a:buSzPts val="1266"/>
              <a:buChar char="○"/>
            </a:pPr>
            <a:r>
              <a:rPr lang="en" sz="1266"/>
              <a:t>The information obtained per venue as foll</a:t>
            </a:r>
            <a:r>
              <a:rPr lang="en" sz="1266"/>
              <a:t>ows:</a:t>
            </a:r>
            <a:endParaRPr sz="1266"/>
          </a:p>
          <a:p>
            <a:pPr indent="0" lvl="0" marL="914400" marR="0" rtl="0" algn="l">
              <a:lnSpc>
                <a:spcPct val="75000"/>
              </a:lnSpc>
              <a:spcBef>
                <a:spcPts val="1200"/>
              </a:spcBef>
              <a:spcAft>
                <a:spcPts val="0"/>
              </a:spcAft>
              <a:buSzPts val="852"/>
              <a:buNone/>
            </a:pPr>
            <a:r>
              <a:rPr lang="en" sz="1266"/>
              <a:t>1. Neighbourhood : Name of the Neighbourhood</a:t>
            </a:r>
            <a:endParaRPr sz="1266"/>
          </a:p>
          <a:p>
            <a:pPr indent="0" lvl="0" marL="914400" marR="0" rtl="0" algn="l">
              <a:lnSpc>
                <a:spcPct val="75000"/>
              </a:lnSpc>
              <a:spcBef>
                <a:spcPts val="1200"/>
              </a:spcBef>
              <a:spcAft>
                <a:spcPts val="0"/>
              </a:spcAft>
              <a:buSzPts val="852"/>
              <a:buNone/>
            </a:pPr>
            <a:r>
              <a:rPr lang="en" sz="1266"/>
              <a:t> 2. Neighbourhood Latitude : Latitude of the Neighbourhood</a:t>
            </a:r>
            <a:endParaRPr sz="1266"/>
          </a:p>
          <a:p>
            <a:pPr indent="0" lvl="0" marL="914400" marR="0" rtl="0" algn="l">
              <a:lnSpc>
                <a:spcPct val="75000"/>
              </a:lnSpc>
              <a:spcBef>
                <a:spcPts val="1200"/>
              </a:spcBef>
              <a:spcAft>
                <a:spcPts val="0"/>
              </a:spcAft>
              <a:buSzPts val="852"/>
              <a:buNone/>
            </a:pPr>
            <a:r>
              <a:rPr lang="en" sz="1266"/>
              <a:t> 3. Neighbourhood Longitude : Longitude of the Neighbourhood</a:t>
            </a:r>
            <a:endParaRPr sz="1266"/>
          </a:p>
          <a:p>
            <a:pPr indent="0" lvl="0" marL="914400" marR="0" rtl="0" algn="l">
              <a:lnSpc>
                <a:spcPct val="75000"/>
              </a:lnSpc>
              <a:spcBef>
                <a:spcPts val="1200"/>
              </a:spcBef>
              <a:spcAft>
                <a:spcPts val="0"/>
              </a:spcAft>
              <a:buSzPts val="852"/>
              <a:buNone/>
            </a:pPr>
            <a:r>
              <a:rPr lang="en" sz="1266"/>
              <a:t> 4. Venue : Name of the Venue</a:t>
            </a:r>
            <a:endParaRPr sz="1266"/>
          </a:p>
          <a:p>
            <a:pPr indent="0" lvl="0" marL="914400" marR="0" rtl="0" algn="l">
              <a:lnSpc>
                <a:spcPct val="75000"/>
              </a:lnSpc>
              <a:spcBef>
                <a:spcPts val="1200"/>
              </a:spcBef>
              <a:spcAft>
                <a:spcPts val="0"/>
              </a:spcAft>
              <a:buSzPts val="852"/>
              <a:buNone/>
            </a:pPr>
            <a:r>
              <a:rPr lang="en" sz="1266"/>
              <a:t> 5. Venue Latitude : Latitude of Venue</a:t>
            </a:r>
            <a:endParaRPr sz="1266"/>
          </a:p>
          <a:p>
            <a:pPr indent="0" lvl="0" marL="914400" marR="0" rtl="0" algn="l">
              <a:lnSpc>
                <a:spcPct val="75000"/>
              </a:lnSpc>
              <a:spcBef>
                <a:spcPts val="1200"/>
              </a:spcBef>
              <a:spcAft>
                <a:spcPts val="0"/>
              </a:spcAft>
              <a:buSzPts val="852"/>
              <a:buNone/>
            </a:pPr>
            <a:r>
              <a:rPr lang="en" sz="1266"/>
              <a:t> 6. Venue Longitude : Longitude of Venue</a:t>
            </a:r>
            <a:endParaRPr sz="1266"/>
          </a:p>
          <a:p>
            <a:pPr indent="0" lvl="0" marL="914400" marR="0" rtl="0" algn="l">
              <a:lnSpc>
                <a:spcPct val="75000"/>
              </a:lnSpc>
              <a:spcBef>
                <a:spcPts val="1200"/>
              </a:spcBef>
              <a:spcAft>
                <a:spcPts val="1200"/>
              </a:spcAft>
              <a:buSzPts val="852"/>
              <a:buNone/>
            </a:pPr>
            <a:r>
              <a:rPr lang="en" sz="1266"/>
              <a:t> 7. Venue Category : Category of Venue</a:t>
            </a:r>
            <a:endParaRPr sz="1266"/>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Dataset for Bangalore</a:t>
            </a:r>
            <a:r>
              <a:rPr lang="en" sz="3300">
                <a:solidFill>
                  <a:srgbClr val="000000"/>
                </a:solidFill>
                <a:latin typeface="Arial"/>
                <a:ea typeface="Arial"/>
                <a:cs typeface="Arial"/>
                <a:sym typeface="Arial"/>
              </a:rPr>
              <a:t> </a:t>
            </a:r>
            <a:r>
              <a:rPr lang="en"/>
              <a:t>Neighborhoods</a:t>
            </a:r>
            <a:endParaRPr/>
          </a:p>
        </p:txBody>
      </p:sp>
      <p:sp>
        <p:nvSpPr>
          <p:cNvPr id="159" name="Google Shape;159;p17"/>
          <p:cNvSpPr txBox="1"/>
          <p:nvPr>
            <p:ph idx="1" type="body"/>
          </p:nvPr>
        </p:nvSpPr>
        <p:spPr>
          <a:xfrm>
            <a:off x="2022600" y="4604350"/>
            <a:ext cx="5098800" cy="32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52"/>
              <a:buNone/>
            </a:pPr>
            <a:r>
              <a:rPr lang="en" sz="1130">
                <a:latin typeface="Montserrat"/>
                <a:ea typeface="Montserrat"/>
                <a:cs typeface="Montserrat"/>
                <a:sym typeface="Montserrat"/>
              </a:rPr>
              <a:t>Figure : First 10 rows of Bangalore Neighborhood Dataframe</a:t>
            </a:r>
            <a:endParaRPr sz="1130">
              <a:latin typeface="Montserrat"/>
              <a:ea typeface="Montserrat"/>
              <a:cs typeface="Montserrat"/>
              <a:sym typeface="Montserrat"/>
            </a:endParaRPr>
          </a:p>
        </p:txBody>
      </p:sp>
      <p:pic>
        <p:nvPicPr>
          <p:cNvPr id="160" name="Google Shape;160;p17"/>
          <p:cNvPicPr preferRelativeResize="0"/>
          <p:nvPr/>
        </p:nvPicPr>
        <p:blipFill>
          <a:blip r:embed="rId3">
            <a:alphaModFix/>
          </a:blip>
          <a:stretch>
            <a:fillRect/>
          </a:stretch>
        </p:blipFill>
        <p:spPr>
          <a:xfrm>
            <a:off x="2869825" y="1106900"/>
            <a:ext cx="3314700" cy="337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Map of </a:t>
            </a:r>
            <a:r>
              <a:rPr lang="en"/>
              <a:t>Neighborhoods in  Bangalore</a:t>
            </a:r>
            <a:r>
              <a:rPr lang="en" sz="3300">
                <a:solidFill>
                  <a:srgbClr val="000000"/>
                </a:solidFill>
                <a:latin typeface="Arial"/>
                <a:ea typeface="Arial"/>
                <a:cs typeface="Arial"/>
                <a:sym typeface="Arial"/>
              </a:rPr>
              <a:t> </a:t>
            </a:r>
            <a:endParaRPr/>
          </a:p>
          <a:p>
            <a:pPr indent="0" lvl="0" marL="0" rtl="0" algn="l">
              <a:spcBef>
                <a:spcPts val="0"/>
              </a:spcBef>
              <a:spcAft>
                <a:spcPts val="0"/>
              </a:spcAft>
              <a:buNone/>
            </a:pPr>
            <a:r>
              <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18"/>
          <p:cNvPicPr preferRelativeResize="0"/>
          <p:nvPr/>
        </p:nvPicPr>
        <p:blipFill>
          <a:blip r:embed="rId3">
            <a:alphaModFix/>
          </a:blip>
          <a:stretch>
            <a:fillRect/>
          </a:stretch>
        </p:blipFill>
        <p:spPr>
          <a:xfrm>
            <a:off x="230825" y="1434375"/>
            <a:ext cx="8666648" cy="364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1472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Venues vs Neighborhoods</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19"/>
          <p:cNvPicPr preferRelativeResize="0"/>
          <p:nvPr/>
        </p:nvPicPr>
        <p:blipFill>
          <a:blip r:embed="rId3">
            <a:alphaModFix/>
          </a:blip>
          <a:stretch>
            <a:fillRect/>
          </a:stretch>
        </p:blipFill>
        <p:spPr>
          <a:xfrm>
            <a:off x="100850" y="840450"/>
            <a:ext cx="8964701" cy="4303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1360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Shopping Malls/Plaza vs Neighborhoods</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0"/>
          <p:cNvPicPr preferRelativeResize="0"/>
          <p:nvPr/>
        </p:nvPicPr>
        <p:blipFill>
          <a:blip r:embed="rId3">
            <a:alphaModFix/>
          </a:blip>
          <a:stretch>
            <a:fillRect/>
          </a:stretch>
        </p:blipFill>
        <p:spPr>
          <a:xfrm>
            <a:off x="212900" y="997325"/>
            <a:ext cx="8718200" cy="4146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Dataset for Top 10 Most Common Venues</a:t>
            </a:r>
            <a:endParaRPr/>
          </a:p>
        </p:txBody>
      </p:sp>
      <p:sp>
        <p:nvSpPr>
          <p:cNvPr id="187" name="Google Shape;187;p21"/>
          <p:cNvSpPr txBox="1"/>
          <p:nvPr>
            <p:ph idx="1" type="body"/>
          </p:nvPr>
        </p:nvSpPr>
        <p:spPr>
          <a:xfrm>
            <a:off x="1700850" y="4705200"/>
            <a:ext cx="6232200" cy="438300"/>
          </a:xfrm>
          <a:prstGeom prst="rect">
            <a:avLst/>
          </a:prstGeom>
        </p:spPr>
        <p:txBody>
          <a:bodyPr anchorCtr="0" anchor="t" bIns="91425" lIns="91425" spcFirstLastPara="1" rIns="91425" wrap="square" tIns="91425">
            <a:noAutofit/>
          </a:bodyPr>
          <a:lstStyle/>
          <a:p>
            <a:pPr indent="0" lvl="0" marL="0" marR="0" rtl="0" algn="ctr">
              <a:lnSpc>
                <a:spcPct val="105000"/>
              </a:lnSpc>
              <a:spcBef>
                <a:spcPts val="0"/>
              </a:spcBef>
              <a:spcAft>
                <a:spcPts val="0"/>
              </a:spcAft>
              <a:buClr>
                <a:srgbClr val="000000"/>
              </a:buClr>
              <a:buSzPts val="440"/>
              <a:buFont typeface="Arial"/>
              <a:buNone/>
            </a:pPr>
            <a:r>
              <a:rPr lang="en" sz="1252">
                <a:latin typeface="Montserrat"/>
                <a:ea typeface="Montserrat"/>
                <a:cs typeface="Montserrat"/>
                <a:sym typeface="Montserrat"/>
              </a:rPr>
              <a:t>Figure : First 10 rows of top 10 most common venues for all neighborhoods </a:t>
            </a:r>
            <a:endParaRPr sz="1252">
              <a:latin typeface="Montserrat"/>
              <a:ea typeface="Montserrat"/>
              <a:cs typeface="Montserrat"/>
              <a:sym typeface="Montserrat"/>
            </a:endParaRPr>
          </a:p>
          <a:p>
            <a:pPr indent="0" lvl="0" marL="0" marR="0" rtl="0" algn="l">
              <a:lnSpc>
                <a:spcPct val="105000"/>
              </a:lnSpc>
              <a:spcBef>
                <a:spcPts val="0"/>
              </a:spcBef>
              <a:spcAft>
                <a:spcPts val="0"/>
              </a:spcAft>
              <a:buClr>
                <a:srgbClr val="000000"/>
              </a:buClr>
              <a:buSzPts val="440"/>
              <a:buFont typeface="Arial"/>
              <a:buNone/>
            </a:pPr>
            <a:r>
              <a:t/>
            </a:r>
            <a:endParaRPr sz="1252">
              <a:latin typeface="Montserrat"/>
              <a:ea typeface="Montserrat"/>
              <a:cs typeface="Montserrat"/>
              <a:sym typeface="Montserrat"/>
            </a:endParaRPr>
          </a:p>
        </p:txBody>
      </p:sp>
      <p:pic>
        <p:nvPicPr>
          <p:cNvPr id="188" name="Google Shape;188;p21"/>
          <p:cNvPicPr preferRelativeResize="0"/>
          <p:nvPr/>
        </p:nvPicPr>
        <p:blipFill>
          <a:blip r:embed="rId3">
            <a:alphaModFix/>
          </a:blip>
          <a:stretch>
            <a:fillRect/>
          </a:stretch>
        </p:blipFill>
        <p:spPr>
          <a:xfrm>
            <a:off x="253338" y="931275"/>
            <a:ext cx="8637327" cy="3706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