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4" r:id="rId3"/>
    <p:sldId id="346" r:id="rId4"/>
    <p:sldId id="331" r:id="rId5"/>
    <p:sldId id="347" r:id="rId6"/>
    <p:sldId id="348" r:id="rId7"/>
    <p:sldId id="337" r:id="rId8"/>
    <p:sldId id="333" r:id="rId9"/>
    <p:sldId id="343" r:id="rId10"/>
    <p:sldId id="338" r:id="rId11"/>
    <p:sldId id="342" r:id="rId12"/>
    <p:sldId id="345" r:id="rId13"/>
    <p:sldId id="349" r:id="rId14"/>
    <p:sldId id="34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F375-9433-4C8E-AACB-A9A04CEA2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071A-2347-4F3A-82EA-D7715719D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385D-16EE-4C12-9829-B3B4A121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12E6-B6D4-4D14-94B4-9318912A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EC9C-33E3-4928-AE74-C8D8652E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C7FC-05C7-42BB-8AC3-E7804403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6E06-E6FA-47D7-898D-AD4A1D65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3F9C-9014-4406-80EA-419DEB65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6F87-0C73-4BB1-9C1A-D634EA7A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D547-33A6-470F-8454-6663790A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5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141D3-1E96-45F7-BC4C-F4EB0665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CF6D7-28AC-40A4-BA24-D31CEB31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3D6E-1A82-4B94-AFA0-F0611AC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86B9-6159-42F8-B3F0-B019EF60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FB63-3ABB-4AC0-B5EE-51080C4B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3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4B9E-BA95-4B9A-B7BB-5A5786D8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2128-38D4-4610-9568-90C60A0D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58C-A4B5-4E21-98FE-C6C95CA3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D1EB-5AD3-452C-A002-95AC461E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246E-E686-4EF4-9961-129B970E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95A7-FCA9-4950-9337-8BD601D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DC88-6A10-4FA3-A62C-E95E966E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C4F2-A418-44B9-A26E-8310FCE2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0909-36C3-4560-9A76-E1BF0877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C563-C0D8-4B48-89C7-4952779D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F0C5-01BA-46D9-BB97-E6D7B283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3587-31B3-4C49-A409-9C6D425DA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9670-DB97-453C-8E19-579C80F59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77D68-30B0-42A4-9202-D58C14E6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A539-2784-4439-80E1-A32EC069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7269-2BF6-40E7-AAF1-910712D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745A-E8B7-4623-AC39-90DB4437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1DEC-BE0E-431D-9CB8-5F76260A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578E6-2638-4236-8710-3FFF0F81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8118A-1123-48A9-B537-2AE5A816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F53DA-4EA8-45F7-9B8A-CB8B372CB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E91F8-04F5-4119-BDAE-0BDF6514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AA186-862F-4CF2-85FF-AB1FA2A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1751E-B0E9-4F73-85EA-EF2A7068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2EDE-C0B3-4794-A23A-47496462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38C6A-6519-48E8-BD81-3367BE2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3E79D-86DD-452C-A237-8A39A73F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ABDFE-2615-4D24-A238-03A356FE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F6820-C765-4DD9-8292-DDD90F3D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CC4F5-A370-4476-A808-2D94B100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32057-9C3D-4EDB-B96F-18091B5A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3499-EA7A-4AFA-A032-2E250C79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1740-CF84-48C6-AAC3-6DCA9D2D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2F418-F917-4217-9273-F8EAAFA08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F065-59D3-4311-9A17-C5AAD443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4D32-C5B4-4F8F-8329-A4259BB0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C5B6-88C5-4C8D-9CF6-0A0E8DEE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2D2-C62F-4558-8A72-5676B46D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83416-3D53-45A9-8896-71B73FDFA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A42B-5239-46BB-9843-343B35FF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91C1-0678-4856-9B28-A3E14306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1503-835F-49F0-882F-0161FC88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F6717-2AC2-4E3A-B258-017C6ED8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BD852-F2ED-40CC-8EFA-019FD41E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B2B5-683A-4F17-8962-36A36811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FE0C-B361-46B6-924D-2A02DCC8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CEDB-372A-4144-AA35-2E724BC9910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4B11-831C-411D-B503-ACB8D4CE7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1769-A43D-415A-BB3A-B27BA6E9C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6074-9918-40D3-9000-9CEA568B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17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3.jpg"/><Relationship Id="rId3" Type="http://schemas.openxmlformats.org/officeDocument/2006/relationships/image" Target="../media/image17.jpg"/><Relationship Id="rId7" Type="http://schemas.openxmlformats.org/officeDocument/2006/relationships/image" Target="../media/image15.jpg"/><Relationship Id="rId12" Type="http://schemas.openxmlformats.org/officeDocument/2006/relationships/image" Target="../media/image3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31.jpg"/><Relationship Id="rId5" Type="http://schemas.openxmlformats.org/officeDocument/2006/relationships/image" Target="../media/image19.jpg"/><Relationship Id="rId10" Type="http://schemas.openxmlformats.org/officeDocument/2006/relationships/image" Target="../media/image30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itaramtadepalli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meetsmedia.com/an-overview-of-recommendation-system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various-types-of-convolutional-neural-network-8b00c9a08a1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D28F-AAD8-4589-8940-47AC7A3A6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90983-1941-4B1C-9647-1EB1034D1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BAA53-2E00-42DB-A684-269CBE29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C7E6B-C4EA-47B0-B4BD-DABB0D67EF06}"/>
              </a:ext>
            </a:extLst>
          </p:cNvPr>
          <p:cNvSpPr txBox="1"/>
          <p:nvPr/>
        </p:nvSpPr>
        <p:spPr>
          <a:xfrm>
            <a:off x="728869" y="2951946"/>
            <a:ext cx="4956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/>
              </a:rPr>
              <a:t>Content Based Recommendation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7E78C-6DA4-4DF2-8F0F-7759945A0366}"/>
              </a:ext>
            </a:extLst>
          </p:cNvPr>
          <p:cNvSpPr txBox="1"/>
          <p:nvPr/>
        </p:nvSpPr>
        <p:spPr>
          <a:xfrm>
            <a:off x="728869" y="4109106"/>
            <a:ext cx="3763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Roboto"/>
              </a:rPr>
              <a:t>Sitaram Tadepalli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4E712-4585-4C43-929A-71A23C1DA0A2}"/>
              </a:ext>
            </a:extLst>
          </p:cNvPr>
          <p:cNvSpPr txBox="1"/>
          <p:nvPr/>
        </p:nvSpPr>
        <p:spPr>
          <a:xfrm>
            <a:off x="728869" y="4539993"/>
            <a:ext cx="4384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Roboto"/>
              </a:rPr>
              <a:t>Tata Consultancy Services Ltd</a:t>
            </a:r>
          </a:p>
        </p:txBody>
      </p:sp>
    </p:spTree>
    <p:extLst>
      <p:ext uri="{BB962C8B-B14F-4D97-AF65-F5344CB8AC3E}">
        <p14:creationId xmlns:p14="http://schemas.microsoft.com/office/powerpoint/2010/main" val="3481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Image result for transfer learning vgg16">
            <a:extLst>
              <a:ext uri="{FF2B5EF4-FFF2-40B4-BE49-F238E27FC236}">
                <a16:creationId xmlns:a16="http://schemas.microsoft.com/office/drawing/2014/main" id="{521B1686-5B20-4665-AC08-9377BCF1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88" y="1254815"/>
            <a:ext cx="8096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D2DFF-99B2-469C-B1B8-5D3AA382C81D}"/>
              </a:ext>
            </a:extLst>
          </p:cNvPr>
          <p:cNvSpPr txBox="1"/>
          <p:nvPr/>
        </p:nvSpPr>
        <p:spPr>
          <a:xfrm>
            <a:off x="715203" y="163023"/>
            <a:ext cx="762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/>
              </a:rPr>
              <a:t>Transfer Learning using VGG</a:t>
            </a:r>
          </a:p>
        </p:txBody>
      </p:sp>
    </p:spTree>
    <p:extLst>
      <p:ext uri="{BB962C8B-B14F-4D97-AF65-F5344CB8AC3E}">
        <p14:creationId xmlns:p14="http://schemas.microsoft.com/office/powerpoint/2010/main" val="29501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2" name="Straight Connector 3081">
            <a:extLst>
              <a:ext uri="{FF2B5EF4-FFF2-40B4-BE49-F238E27FC236}">
                <a16:creationId xmlns:a16="http://schemas.microsoft.com/office/drawing/2014/main" id="{7EBD6EB0-C82C-4247-BE46-EB2FF178BC81}"/>
              </a:ext>
            </a:extLst>
          </p:cNvPr>
          <p:cNvCxnSpPr/>
          <p:nvPr/>
        </p:nvCxnSpPr>
        <p:spPr>
          <a:xfrm flipH="1">
            <a:off x="1119493" y="1727200"/>
            <a:ext cx="38682" cy="4294909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3EC40729-55C3-4F3E-AE0A-B9A4530E8A82}"/>
              </a:ext>
            </a:extLst>
          </p:cNvPr>
          <p:cNvSpPr txBox="1">
            <a:spLocks/>
          </p:cNvSpPr>
          <p:nvPr/>
        </p:nvSpPr>
        <p:spPr>
          <a:xfrm>
            <a:off x="385618" y="195145"/>
            <a:ext cx="5257798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oboto"/>
              </a:rPr>
              <a:t>Shirts as Vectors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440DE6-F75B-48C6-9425-39C0FE25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03169"/>
            <a:ext cx="824784" cy="8728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928BAC-FC00-4179-A200-6B250C1CB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4" y="1308626"/>
            <a:ext cx="670063" cy="779593"/>
          </a:xfrm>
          <a:prstGeom prst="rect">
            <a:avLst/>
          </a:prstGeom>
        </p:spPr>
      </p:pic>
      <p:pic>
        <p:nvPicPr>
          <p:cNvPr id="3073" name="Picture 3072">
            <a:extLst>
              <a:ext uri="{FF2B5EF4-FFF2-40B4-BE49-F238E27FC236}">
                <a16:creationId xmlns:a16="http://schemas.microsoft.com/office/drawing/2014/main" id="{53D96747-52BE-4432-B9BE-3EF66735D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4596182"/>
            <a:ext cx="747423" cy="896908"/>
          </a:xfrm>
          <a:prstGeom prst="rect">
            <a:avLst/>
          </a:prstGeom>
        </p:spPr>
      </p:pic>
      <p:pic>
        <p:nvPicPr>
          <p:cNvPr id="3076" name="Picture 3075">
            <a:extLst>
              <a:ext uri="{FF2B5EF4-FFF2-40B4-BE49-F238E27FC236}">
                <a16:creationId xmlns:a16="http://schemas.microsoft.com/office/drawing/2014/main" id="{EC83A1DF-616D-4D93-98DC-42C3F6E5E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0" y="5849580"/>
            <a:ext cx="439427" cy="785567"/>
          </a:xfrm>
          <a:prstGeom prst="rect">
            <a:avLst/>
          </a:prstGeom>
        </p:spPr>
      </p:pic>
      <p:pic>
        <p:nvPicPr>
          <p:cNvPr id="3078" name="Picture 3077">
            <a:extLst>
              <a:ext uri="{FF2B5EF4-FFF2-40B4-BE49-F238E27FC236}">
                <a16:creationId xmlns:a16="http://schemas.microsoft.com/office/drawing/2014/main" id="{26202B87-4EDF-4350-ACCC-D29FD0AD3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6" y="3441033"/>
            <a:ext cx="824785" cy="934235"/>
          </a:xfrm>
          <a:prstGeom prst="rect">
            <a:avLst/>
          </a:prstGeom>
        </p:spPr>
      </p:pic>
      <p:graphicFrame>
        <p:nvGraphicFramePr>
          <p:cNvPr id="3079" name="Table 3079">
            <a:extLst>
              <a:ext uri="{FF2B5EF4-FFF2-40B4-BE49-F238E27FC236}">
                <a16:creationId xmlns:a16="http://schemas.microsoft.com/office/drawing/2014/main" id="{FC439999-2B8F-4183-A1D0-42E07AADA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44015"/>
              </p:ext>
            </p:extLst>
          </p:nvPr>
        </p:nvGraphicFramePr>
        <p:xfrm>
          <a:off x="1764145" y="1471095"/>
          <a:ext cx="8118764" cy="5191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28463005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854108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0753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5456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19453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7406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24655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7254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3207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254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1.452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1.243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3.234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/>
                        </a:rPr>
                        <a:t>1.234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9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7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4.523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6.231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7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4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7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5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6.231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1.423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5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6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5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2.345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6.231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4.422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6.987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/>
                        </a:rPr>
                        <a:t>3.453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3258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9C1F34-65A1-4CA3-AFEA-70C332398080}"/>
              </a:ext>
            </a:extLst>
          </p:cNvPr>
          <p:cNvCxnSpPr>
            <a:cxnSpLocks/>
          </p:cNvCxnSpPr>
          <p:nvPr/>
        </p:nvCxnSpPr>
        <p:spPr>
          <a:xfrm>
            <a:off x="1407151" y="1649630"/>
            <a:ext cx="365870" cy="0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541418-BADF-4EA1-BDCA-56A6CF6488BB}"/>
              </a:ext>
            </a:extLst>
          </p:cNvPr>
          <p:cNvCxnSpPr>
            <a:cxnSpLocks/>
          </p:cNvCxnSpPr>
          <p:nvPr/>
        </p:nvCxnSpPr>
        <p:spPr>
          <a:xfrm>
            <a:off x="1393301" y="2771840"/>
            <a:ext cx="365870" cy="0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200C8C-9C76-4CA6-9D34-25C4E5BA9A2D}"/>
              </a:ext>
            </a:extLst>
          </p:cNvPr>
          <p:cNvCxnSpPr>
            <a:cxnSpLocks/>
          </p:cNvCxnSpPr>
          <p:nvPr/>
        </p:nvCxnSpPr>
        <p:spPr>
          <a:xfrm>
            <a:off x="1493206" y="3884825"/>
            <a:ext cx="270584" cy="0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ED693D-D5DF-4AFE-9240-DDF150FC5B3F}"/>
              </a:ext>
            </a:extLst>
          </p:cNvPr>
          <p:cNvCxnSpPr>
            <a:cxnSpLocks/>
          </p:cNvCxnSpPr>
          <p:nvPr/>
        </p:nvCxnSpPr>
        <p:spPr>
          <a:xfrm>
            <a:off x="1365593" y="5034746"/>
            <a:ext cx="365870" cy="0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9C4377-3394-4AD2-B851-B91B753F035C}"/>
              </a:ext>
            </a:extLst>
          </p:cNvPr>
          <p:cNvCxnSpPr>
            <a:cxnSpLocks/>
          </p:cNvCxnSpPr>
          <p:nvPr/>
        </p:nvCxnSpPr>
        <p:spPr>
          <a:xfrm>
            <a:off x="1360977" y="6443290"/>
            <a:ext cx="365870" cy="0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6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7C3309-5A4D-4FD1-B69D-5444CC616229}"/>
              </a:ext>
            </a:extLst>
          </p:cNvPr>
          <p:cNvCxnSpPr>
            <a:cxnSpLocks/>
          </p:cNvCxnSpPr>
          <p:nvPr/>
        </p:nvCxnSpPr>
        <p:spPr>
          <a:xfrm flipV="1">
            <a:off x="1812022" y="1401889"/>
            <a:ext cx="0" cy="485722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C05DC9-77E4-4431-9E98-237B85115501}"/>
              </a:ext>
            </a:extLst>
          </p:cNvPr>
          <p:cNvCxnSpPr>
            <a:cxnSpLocks/>
          </p:cNvCxnSpPr>
          <p:nvPr/>
        </p:nvCxnSpPr>
        <p:spPr>
          <a:xfrm>
            <a:off x="1812022" y="6233020"/>
            <a:ext cx="743357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545CC-5DA8-4C5F-83E9-050F9282F688}"/>
              </a:ext>
            </a:extLst>
          </p:cNvPr>
          <p:cNvCxnSpPr>
            <a:cxnSpLocks/>
          </p:cNvCxnSpPr>
          <p:nvPr/>
        </p:nvCxnSpPr>
        <p:spPr>
          <a:xfrm flipV="1">
            <a:off x="1812022" y="3308007"/>
            <a:ext cx="949651" cy="2898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8D4B1-76A7-46C6-B551-D86B7BF67B8E}"/>
              </a:ext>
            </a:extLst>
          </p:cNvPr>
          <p:cNvCxnSpPr>
            <a:cxnSpLocks/>
          </p:cNvCxnSpPr>
          <p:nvPr/>
        </p:nvCxnSpPr>
        <p:spPr>
          <a:xfrm flipV="1">
            <a:off x="1821257" y="4165600"/>
            <a:ext cx="1328343" cy="204132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4408F2-4E81-4D0D-A7CC-36575D9587EF}"/>
              </a:ext>
            </a:extLst>
          </p:cNvPr>
          <p:cNvCxnSpPr>
            <a:cxnSpLocks/>
          </p:cNvCxnSpPr>
          <p:nvPr/>
        </p:nvCxnSpPr>
        <p:spPr>
          <a:xfrm flipV="1">
            <a:off x="1812020" y="4553528"/>
            <a:ext cx="3831398" cy="16533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FFA514F-2FB9-428D-B385-46723F223861}"/>
              </a:ext>
            </a:extLst>
          </p:cNvPr>
          <p:cNvSpPr/>
          <p:nvPr/>
        </p:nvSpPr>
        <p:spPr>
          <a:xfrm>
            <a:off x="2004290" y="5735781"/>
            <a:ext cx="341745" cy="295563"/>
          </a:xfrm>
          <a:prstGeom prst="arc">
            <a:avLst>
              <a:gd name="adj1" fmla="val 15824012"/>
              <a:gd name="adj2" fmla="val 1561281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767B838-7040-44C9-8F17-F5301E363E10}"/>
              </a:ext>
            </a:extLst>
          </p:cNvPr>
          <p:cNvSpPr/>
          <p:nvPr/>
        </p:nvSpPr>
        <p:spPr>
          <a:xfrm>
            <a:off x="1926628" y="5417933"/>
            <a:ext cx="341745" cy="295563"/>
          </a:xfrm>
          <a:prstGeom prst="arc">
            <a:avLst>
              <a:gd name="adj1" fmla="val 15141156"/>
              <a:gd name="adj2" fmla="val 1988666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64F15-5D97-4FF7-8FB3-6C82E6961929}"/>
              </a:ext>
            </a:extLst>
          </p:cNvPr>
          <p:cNvSpPr txBox="1"/>
          <p:nvPr/>
        </p:nvSpPr>
        <p:spPr>
          <a:xfrm>
            <a:off x="2191939" y="5513713"/>
            <a:ext cx="41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 </a:t>
            </a:r>
            <a:r>
              <a:rPr lang="el-GR" b="1" dirty="0">
                <a:solidFill>
                  <a:srgbClr val="FF0000"/>
                </a:solidFill>
              </a:rPr>
              <a:t>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D542D-B14C-4A46-8F7A-0E8BC3BD9F24}"/>
              </a:ext>
            </a:extLst>
          </p:cNvPr>
          <p:cNvSpPr txBox="1"/>
          <p:nvPr/>
        </p:nvSpPr>
        <p:spPr>
          <a:xfrm>
            <a:off x="2043119" y="5103761"/>
            <a:ext cx="41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 </a:t>
            </a:r>
            <a:r>
              <a:rPr lang="el-GR" b="1" dirty="0">
                <a:solidFill>
                  <a:srgbClr val="FF0000"/>
                </a:solidFill>
              </a:rPr>
              <a:t>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C40729-55C3-4F3E-AE0A-B9A4530E8A82}"/>
              </a:ext>
            </a:extLst>
          </p:cNvPr>
          <p:cNvSpPr txBox="1">
            <a:spLocks/>
          </p:cNvSpPr>
          <p:nvPr/>
        </p:nvSpPr>
        <p:spPr>
          <a:xfrm>
            <a:off x="385618" y="195145"/>
            <a:ext cx="5257798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oboto"/>
              </a:rPr>
              <a:t>Shirts in Vector Space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440DE6-F75B-48C6-9425-39C0FE25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2" y="3462689"/>
            <a:ext cx="1328343" cy="14058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928BAC-FC00-4179-A200-6B250C1CB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27" y="1942308"/>
            <a:ext cx="1104091" cy="1284568"/>
          </a:xfrm>
          <a:prstGeom prst="rect">
            <a:avLst/>
          </a:prstGeom>
        </p:spPr>
      </p:pic>
      <p:pic>
        <p:nvPicPr>
          <p:cNvPr id="3073" name="Picture 3072">
            <a:extLst>
              <a:ext uri="{FF2B5EF4-FFF2-40B4-BE49-F238E27FC236}">
                <a16:creationId xmlns:a16="http://schemas.microsoft.com/office/drawing/2014/main" id="{53D96747-52BE-4432-B9BE-3EF66735D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4" y="3326218"/>
            <a:ext cx="996751" cy="1196102"/>
          </a:xfrm>
          <a:prstGeom prst="rect">
            <a:avLst/>
          </a:prstGeom>
        </p:spPr>
      </p:pic>
      <p:pic>
        <p:nvPicPr>
          <p:cNvPr id="3074" name="Picture 2" descr="Image result for cosine similarity formula">
            <a:extLst>
              <a:ext uri="{FF2B5EF4-FFF2-40B4-BE49-F238E27FC236}">
                <a16:creationId xmlns:a16="http://schemas.microsoft.com/office/drawing/2014/main" id="{B354F3F6-DEB2-4518-BD35-7BEAA8DE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07" y="1731675"/>
            <a:ext cx="25717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79D79-9D2D-41A6-8362-D70434769DDC}"/>
              </a:ext>
            </a:extLst>
          </p:cNvPr>
          <p:cNvSpPr txBox="1"/>
          <p:nvPr/>
        </p:nvSpPr>
        <p:spPr>
          <a:xfrm>
            <a:off x="7287491" y="1403016"/>
            <a:ext cx="261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16264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1D4-C4AC-49DD-A20F-E1437ABBA617}"/>
              </a:ext>
            </a:extLst>
          </p:cNvPr>
          <p:cNvSpPr txBox="1">
            <a:spLocks/>
          </p:cNvSpPr>
          <p:nvPr/>
        </p:nvSpPr>
        <p:spPr>
          <a:xfrm>
            <a:off x="531544" y="214648"/>
            <a:ext cx="6410434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oboto"/>
              </a:rPr>
              <a:t>Recommending similar Shirts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B0A3E-35EC-499C-BCA8-1589C56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51" y="1279145"/>
            <a:ext cx="1032301" cy="1729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7BC61A-A76F-4DE5-A2B8-7BE1DD29A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09" y="1218098"/>
            <a:ext cx="1019110" cy="1821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F73D5-E106-4A8C-B709-F71F08AED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5" y="1202027"/>
            <a:ext cx="1032964" cy="1857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CF044-63A6-4052-86FB-B3D214962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4" y="1228758"/>
            <a:ext cx="1103889" cy="183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18BE9-DFC7-4AA0-815B-701DFBF80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802" y="1202026"/>
            <a:ext cx="1160634" cy="1857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45B44-5914-481F-9084-A89B67ABEF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4" y="1199662"/>
            <a:ext cx="1907508" cy="201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2D90A-4253-4502-BFD4-7F1DD0112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4" y="4584839"/>
            <a:ext cx="1523760" cy="1772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741C54-B5FB-4A94-A0D5-4E22D97CB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190" y="4592094"/>
            <a:ext cx="1477364" cy="1772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B42C55-A135-49EF-B507-62DF4A008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4" y="4592094"/>
            <a:ext cx="1341295" cy="1765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4FF6C-E3AC-4D76-B714-D6B5327665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716" y="4425801"/>
            <a:ext cx="1523759" cy="2016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DD2B7C-D629-4B87-AD04-34CF72963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23" y="4500662"/>
            <a:ext cx="1500467" cy="18570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BC5164-BF8E-404E-98D7-A9F83A7D81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39" y="4595721"/>
            <a:ext cx="1765582" cy="176558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4BB97F-EA39-4743-AEE5-C6167B56A64C}"/>
              </a:ext>
            </a:extLst>
          </p:cNvPr>
          <p:cNvCxnSpPr>
            <a:cxnSpLocks/>
          </p:cNvCxnSpPr>
          <p:nvPr/>
        </p:nvCxnSpPr>
        <p:spPr>
          <a:xfrm flipV="1">
            <a:off x="2180102" y="2209045"/>
            <a:ext cx="1947281" cy="274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56E82A-EA01-4B9C-B9E0-20898F9D2EE2}"/>
              </a:ext>
            </a:extLst>
          </p:cNvPr>
          <p:cNvCxnSpPr>
            <a:cxnSpLocks/>
          </p:cNvCxnSpPr>
          <p:nvPr/>
        </p:nvCxnSpPr>
        <p:spPr>
          <a:xfrm flipV="1">
            <a:off x="2180102" y="5487888"/>
            <a:ext cx="1947281" cy="274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047DF9-2140-43BB-99C8-3DDA088C5176}"/>
              </a:ext>
            </a:extLst>
          </p:cNvPr>
          <p:cNvSpPr txBox="1"/>
          <p:nvPr/>
        </p:nvSpPr>
        <p:spPr>
          <a:xfrm>
            <a:off x="2333837" y="1775513"/>
            <a:ext cx="16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Recommend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56313A-4B0D-46BC-8AE1-AD0AC2FF21D0}"/>
              </a:ext>
            </a:extLst>
          </p:cNvPr>
          <p:cNvSpPr txBox="1"/>
          <p:nvPr/>
        </p:nvSpPr>
        <p:spPr>
          <a:xfrm>
            <a:off x="2333837" y="5101925"/>
            <a:ext cx="16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Recommend</a:t>
            </a:r>
          </a:p>
        </p:txBody>
      </p:sp>
    </p:spTree>
    <p:extLst>
      <p:ext uri="{BB962C8B-B14F-4D97-AF65-F5344CB8AC3E}">
        <p14:creationId xmlns:p14="http://schemas.microsoft.com/office/powerpoint/2010/main" val="70583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F57C5-F5E3-43F9-8218-500A29EE705B}"/>
              </a:ext>
            </a:extLst>
          </p:cNvPr>
          <p:cNvSpPr txBox="1"/>
          <p:nvPr/>
        </p:nvSpPr>
        <p:spPr>
          <a:xfrm>
            <a:off x="3015915" y="2967335"/>
            <a:ext cx="6160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"/>
              </a:rPr>
              <a:t>Hands on Demo</a:t>
            </a:r>
          </a:p>
        </p:txBody>
      </p:sp>
    </p:spTree>
    <p:extLst>
      <p:ext uri="{BB962C8B-B14F-4D97-AF65-F5344CB8AC3E}">
        <p14:creationId xmlns:p14="http://schemas.microsoft.com/office/powerpoint/2010/main" val="243145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D28F-AAD8-4589-8940-47AC7A3A6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90983-1941-4B1C-9647-1EB1034D1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8DA2B-6239-433D-82B7-400A2E0BD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99E914-E912-437E-8B55-60F0313BCA57}"/>
              </a:ext>
            </a:extLst>
          </p:cNvPr>
          <p:cNvSpPr/>
          <p:nvPr/>
        </p:nvSpPr>
        <p:spPr>
          <a:xfrm>
            <a:off x="543985" y="3244072"/>
            <a:ext cx="1807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97FAB-1B15-4FAD-8776-31B39C43AD50}"/>
              </a:ext>
            </a:extLst>
          </p:cNvPr>
          <p:cNvSpPr/>
          <p:nvPr/>
        </p:nvSpPr>
        <p:spPr>
          <a:xfrm>
            <a:off x="543985" y="3932545"/>
            <a:ext cx="70353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Sitaram Tadepalli</a:t>
            </a:r>
          </a:p>
          <a:p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https://www.linkedin.com/in/sitaramtadepalli/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4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9F68-BC30-4C46-8E45-E4BB67FD15B9}"/>
              </a:ext>
            </a:extLst>
          </p:cNvPr>
          <p:cNvSpPr txBox="1">
            <a:spLocks/>
          </p:cNvSpPr>
          <p:nvPr/>
        </p:nvSpPr>
        <p:spPr>
          <a:xfrm>
            <a:off x="615085" y="205837"/>
            <a:ext cx="2438507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oboto"/>
              </a:rPr>
              <a:t>Agenda</a:t>
            </a:r>
          </a:p>
        </p:txBody>
      </p:sp>
      <p:pic>
        <p:nvPicPr>
          <p:cNvPr id="1026" name="Picture 2" descr="Image File icon">
            <a:extLst>
              <a:ext uri="{FF2B5EF4-FFF2-40B4-BE49-F238E27FC236}">
                <a16:creationId xmlns:a16="http://schemas.microsoft.com/office/drawing/2014/main" id="{C08AFE62-469E-44A8-98F2-304FC972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39" y="2462418"/>
            <a:ext cx="1808923" cy="180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are icon">
            <a:extLst>
              <a:ext uri="{FF2B5EF4-FFF2-40B4-BE49-F238E27FC236}">
                <a16:creationId xmlns:a16="http://schemas.microsoft.com/office/drawing/2014/main" id="{FE65D4AC-8833-4866-A990-53A0C249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" y="2462418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ransfer icon">
            <a:extLst>
              <a:ext uri="{FF2B5EF4-FFF2-40B4-BE49-F238E27FC236}">
                <a16:creationId xmlns:a16="http://schemas.microsoft.com/office/drawing/2014/main" id="{5C7D460A-A3B3-4E93-B2D3-6E0E59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39" y="2462418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entation icon">
            <a:extLst>
              <a:ext uri="{FF2B5EF4-FFF2-40B4-BE49-F238E27FC236}">
                <a16:creationId xmlns:a16="http://schemas.microsoft.com/office/drawing/2014/main" id="{641F795F-2E41-420B-8E5A-B9752B62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415" y="2594110"/>
            <a:ext cx="1298713" cy="1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AEA32F-ABE3-4555-A5E9-16A285D1AFFD}"/>
              </a:ext>
            </a:extLst>
          </p:cNvPr>
          <p:cNvSpPr/>
          <p:nvPr/>
        </p:nvSpPr>
        <p:spPr>
          <a:xfrm>
            <a:off x="268766" y="4262230"/>
            <a:ext cx="2416046" cy="1287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Roboto"/>
              </a:rPr>
              <a:t>Content Based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Roboto"/>
              </a:rPr>
              <a:t>vs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Roboto"/>
              </a:rPr>
              <a:t>Collaborative Filtering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7D2A5-EF3B-432F-947C-F600307F2699}"/>
              </a:ext>
            </a:extLst>
          </p:cNvPr>
          <p:cNvSpPr/>
          <p:nvPr/>
        </p:nvSpPr>
        <p:spPr>
          <a:xfrm>
            <a:off x="3675606" y="4271341"/>
            <a:ext cx="2031325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Image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11EE6-3CE1-41C3-9ECC-7DEB7FF9B2B6}"/>
              </a:ext>
            </a:extLst>
          </p:cNvPr>
          <p:cNvSpPr/>
          <p:nvPr/>
        </p:nvSpPr>
        <p:spPr>
          <a:xfrm>
            <a:off x="6697725" y="4314714"/>
            <a:ext cx="1997085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Transfer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38F9A-F950-497A-A611-FD6D8BB7E639}"/>
              </a:ext>
            </a:extLst>
          </p:cNvPr>
          <p:cNvSpPr/>
          <p:nvPr/>
        </p:nvSpPr>
        <p:spPr>
          <a:xfrm>
            <a:off x="9603054" y="440191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Hands 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1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commendation systems">
            <a:extLst>
              <a:ext uri="{FF2B5EF4-FFF2-40B4-BE49-F238E27FC236}">
                <a16:creationId xmlns:a16="http://schemas.microsoft.com/office/drawing/2014/main" id="{7232BB5C-BF86-43CA-B169-63C72127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1" y="1157288"/>
            <a:ext cx="10069669" cy="500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A40113-E9C9-4627-B87B-D7F1E07CA50F}"/>
              </a:ext>
            </a:extLst>
          </p:cNvPr>
          <p:cNvSpPr txBox="1">
            <a:spLocks/>
          </p:cNvSpPr>
          <p:nvPr/>
        </p:nvSpPr>
        <p:spPr>
          <a:xfrm>
            <a:off x="237581" y="197448"/>
            <a:ext cx="10515600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oboto"/>
              </a:rPr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258055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59E8CF-51BA-4FAA-9DBD-48FDB3F01DBA}"/>
              </a:ext>
            </a:extLst>
          </p:cNvPr>
          <p:cNvSpPr txBox="1">
            <a:spLocks/>
          </p:cNvSpPr>
          <p:nvPr/>
        </p:nvSpPr>
        <p:spPr>
          <a:xfrm>
            <a:off x="237581" y="197448"/>
            <a:ext cx="10515600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oboto"/>
              </a:rPr>
              <a:t>Content Based vs Collaborative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A26B90-71DE-4AD5-A888-38835319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5" y="1232132"/>
            <a:ext cx="10437186" cy="50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A6813A-D3C0-4BF0-B79F-99B2381194D4}"/>
              </a:ext>
            </a:extLst>
          </p:cNvPr>
          <p:cNvSpPr/>
          <p:nvPr/>
        </p:nvSpPr>
        <p:spPr>
          <a:xfrm>
            <a:off x="4969564" y="6382172"/>
            <a:ext cx="7832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oboto"/>
                <a:hlinkClick r:id="rId3"/>
              </a:rPr>
              <a:t>Image Credits: http://datameetsmedia.com/an-overview-of-recommendation-systems/</a:t>
            </a:r>
            <a:endParaRPr lang="en-US" sz="1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201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motu patlu images">
            <a:extLst>
              <a:ext uri="{FF2B5EF4-FFF2-40B4-BE49-F238E27FC236}">
                <a16:creationId xmlns:a16="http://schemas.microsoft.com/office/drawing/2014/main" id="{673A4C04-C797-4C3E-BD28-49EF28B50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74" b="93305" l="3791" r="962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2205037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patlu images">
            <a:extLst>
              <a:ext uri="{FF2B5EF4-FFF2-40B4-BE49-F238E27FC236}">
                <a16:creationId xmlns:a16="http://schemas.microsoft.com/office/drawing/2014/main" id="{4DC8336A-2F1D-422F-871E-7EB979BB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74" y="1954775"/>
            <a:ext cx="1135640" cy="25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samosa images">
            <a:extLst>
              <a:ext uri="{FF2B5EF4-FFF2-40B4-BE49-F238E27FC236}">
                <a16:creationId xmlns:a16="http://schemas.microsoft.com/office/drawing/2014/main" id="{BDF4E162-0F78-4EA1-A200-CBD867EB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2" y="1391804"/>
            <a:ext cx="1601557" cy="85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samosa images">
            <a:extLst>
              <a:ext uri="{FF2B5EF4-FFF2-40B4-BE49-F238E27FC236}">
                <a16:creationId xmlns:a16="http://schemas.microsoft.com/office/drawing/2014/main" id="{32D6F9BE-12C8-4CE8-8B91-C99F32FB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456" y="1438130"/>
            <a:ext cx="1601557" cy="85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chips">
            <a:extLst>
              <a:ext uri="{FF2B5EF4-FFF2-40B4-BE49-F238E27FC236}">
                <a16:creationId xmlns:a16="http://schemas.microsoft.com/office/drawing/2014/main" id="{B7062818-613C-4C16-9DD6-077C3F4D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9" y="3480523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chips">
            <a:extLst>
              <a:ext uri="{FF2B5EF4-FFF2-40B4-BE49-F238E27FC236}">
                <a16:creationId xmlns:a16="http://schemas.microsoft.com/office/drawing/2014/main" id="{9E4FB839-D719-4ECA-B99D-D405B774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742" y="3211802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Image result for laddu">
            <a:extLst>
              <a:ext uri="{FF2B5EF4-FFF2-40B4-BE49-F238E27FC236}">
                <a16:creationId xmlns:a16="http://schemas.microsoft.com/office/drawing/2014/main" id="{697060F5-128C-41A5-8A4B-C7DC3ED22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25" y="5059797"/>
            <a:ext cx="1989373" cy="116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704FD4-776A-477F-A9D9-13557B1BD5B5}"/>
              </a:ext>
            </a:extLst>
          </p:cNvPr>
          <p:cNvCxnSpPr>
            <a:cxnSpLocks/>
          </p:cNvCxnSpPr>
          <p:nvPr/>
        </p:nvCxnSpPr>
        <p:spPr>
          <a:xfrm>
            <a:off x="4636655" y="3211802"/>
            <a:ext cx="2632363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07D73D-9019-4203-9824-EA9318268B6F}"/>
              </a:ext>
            </a:extLst>
          </p:cNvPr>
          <p:cNvCxnSpPr>
            <a:cxnSpLocks/>
          </p:cNvCxnSpPr>
          <p:nvPr/>
        </p:nvCxnSpPr>
        <p:spPr>
          <a:xfrm flipH="1" flipV="1">
            <a:off x="2205760" y="1848629"/>
            <a:ext cx="786822" cy="5435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B205C-26BF-4302-8C6D-C58C7E2CF662}"/>
              </a:ext>
            </a:extLst>
          </p:cNvPr>
          <p:cNvCxnSpPr>
            <a:cxnSpLocks/>
          </p:cNvCxnSpPr>
          <p:nvPr/>
        </p:nvCxnSpPr>
        <p:spPr>
          <a:xfrm flipH="1">
            <a:off x="1603332" y="3631731"/>
            <a:ext cx="1155598" cy="2326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A3EA0-B471-4692-9F92-43DF81478EB7}"/>
              </a:ext>
            </a:extLst>
          </p:cNvPr>
          <p:cNvCxnSpPr>
            <a:cxnSpLocks/>
          </p:cNvCxnSpPr>
          <p:nvPr/>
        </p:nvCxnSpPr>
        <p:spPr>
          <a:xfrm flipV="1">
            <a:off x="8634421" y="1954776"/>
            <a:ext cx="943688" cy="55751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EFE77A-6F1A-4C44-B74C-3E43B6976700}"/>
              </a:ext>
            </a:extLst>
          </p:cNvPr>
          <p:cNvCxnSpPr>
            <a:cxnSpLocks/>
          </p:cNvCxnSpPr>
          <p:nvPr/>
        </p:nvCxnSpPr>
        <p:spPr>
          <a:xfrm>
            <a:off x="8634421" y="3429000"/>
            <a:ext cx="1351819" cy="19916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260A91-627E-4D0F-9622-5FCF5DC2929F}"/>
              </a:ext>
            </a:extLst>
          </p:cNvPr>
          <p:cNvSpPr txBox="1"/>
          <p:nvPr/>
        </p:nvSpPr>
        <p:spPr>
          <a:xfrm>
            <a:off x="5176982" y="2742024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Similar tastes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92622-F965-4CF0-A7B0-E7DEDE510C6E}"/>
              </a:ext>
            </a:extLst>
          </p:cNvPr>
          <p:cNvSpPr txBox="1"/>
          <p:nvPr/>
        </p:nvSpPr>
        <p:spPr>
          <a:xfrm>
            <a:off x="2560053" y="1770109"/>
            <a:ext cx="78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likes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4E1FE-6FD6-4382-894B-6462540D2ED5}"/>
              </a:ext>
            </a:extLst>
          </p:cNvPr>
          <p:cNvSpPr txBox="1"/>
          <p:nvPr/>
        </p:nvSpPr>
        <p:spPr>
          <a:xfrm>
            <a:off x="8634421" y="1679852"/>
            <a:ext cx="78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likes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6EE879-954C-4144-A63E-760901FAAF0A}"/>
              </a:ext>
            </a:extLst>
          </p:cNvPr>
          <p:cNvSpPr txBox="1"/>
          <p:nvPr/>
        </p:nvSpPr>
        <p:spPr>
          <a:xfrm>
            <a:off x="9115653" y="3128457"/>
            <a:ext cx="78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likes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6A5EB-F917-496F-B6C1-9A000A47A417}"/>
              </a:ext>
            </a:extLst>
          </p:cNvPr>
          <p:cNvSpPr txBox="1"/>
          <p:nvPr/>
        </p:nvSpPr>
        <p:spPr>
          <a:xfrm>
            <a:off x="1758026" y="3313123"/>
            <a:ext cx="78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likes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6FC8C5-E266-43C3-941F-3C2B525D85D5}"/>
              </a:ext>
            </a:extLst>
          </p:cNvPr>
          <p:cNvCxnSpPr>
            <a:cxnSpLocks/>
          </p:cNvCxnSpPr>
          <p:nvPr/>
        </p:nvCxnSpPr>
        <p:spPr>
          <a:xfrm>
            <a:off x="3858925" y="4289714"/>
            <a:ext cx="437716" cy="69792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A87214-DB6D-4669-B1CA-086CFA54F903}"/>
              </a:ext>
            </a:extLst>
          </p:cNvPr>
          <p:cNvCxnSpPr>
            <a:cxnSpLocks/>
            <a:stCxn id="4118" idx="3"/>
          </p:cNvCxnSpPr>
          <p:nvPr/>
        </p:nvCxnSpPr>
        <p:spPr>
          <a:xfrm flipV="1">
            <a:off x="5848298" y="4506912"/>
            <a:ext cx="1827120" cy="1136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8E519B-F9C0-408A-BA57-EE74509F20A8}"/>
              </a:ext>
            </a:extLst>
          </p:cNvPr>
          <p:cNvSpPr txBox="1"/>
          <p:nvPr/>
        </p:nvSpPr>
        <p:spPr>
          <a:xfrm>
            <a:off x="6554612" y="5153879"/>
            <a:ext cx="161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Recommend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418E620-63F6-4B92-BB7C-0AA1D45CE046}"/>
              </a:ext>
            </a:extLst>
          </p:cNvPr>
          <p:cNvSpPr txBox="1">
            <a:spLocks/>
          </p:cNvSpPr>
          <p:nvPr/>
        </p:nvSpPr>
        <p:spPr>
          <a:xfrm>
            <a:off x="237581" y="197448"/>
            <a:ext cx="10515600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oboto"/>
              </a:rPr>
              <a:t>Collaborative Filtering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FAA346-52C9-44A3-9C4A-8B8E9250FEC0}"/>
              </a:ext>
            </a:extLst>
          </p:cNvPr>
          <p:cNvSpPr txBox="1"/>
          <p:nvPr/>
        </p:nvSpPr>
        <p:spPr>
          <a:xfrm>
            <a:off x="4111951" y="4332927"/>
            <a:ext cx="78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39894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erson thinking">
            <a:extLst>
              <a:ext uri="{FF2B5EF4-FFF2-40B4-BE49-F238E27FC236}">
                <a16:creationId xmlns:a16="http://schemas.microsoft.com/office/drawing/2014/main" id="{C11F6F54-004C-41BC-84D4-B8D8D1CE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2" y="2638281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146D62-871B-4F9A-B40D-5F1C36DFB447}"/>
              </a:ext>
            </a:extLst>
          </p:cNvPr>
          <p:cNvGrpSpPr/>
          <p:nvPr/>
        </p:nvGrpSpPr>
        <p:grpSpPr>
          <a:xfrm>
            <a:off x="2368275" y="1330036"/>
            <a:ext cx="1668015" cy="1413164"/>
            <a:chOff x="2368275" y="1330036"/>
            <a:chExt cx="1668015" cy="1413164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5BA22B45-DEFB-48B5-ABB8-A47279BEE347}"/>
                </a:ext>
              </a:extLst>
            </p:cNvPr>
            <p:cNvSpPr/>
            <p:nvPr/>
          </p:nvSpPr>
          <p:spPr>
            <a:xfrm rot="10800000">
              <a:off x="2368275" y="1330036"/>
              <a:ext cx="1668015" cy="1413164"/>
            </a:xfrm>
            <a:prstGeom prst="teardrop">
              <a:avLst>
                <a:gd name="adj" fmla="val 124490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C2CCAE-2546-4E57-A116-95809DAF0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185" y="1542473"/>
              <a:ext cx="1035416" cy="109580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03D07CD-9237-4E33-BF18-D25AD4223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7" y="2822719"/>
            <a:ext cx="1032301" cy="1729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2F79C-2B7C-440C-8FF2-7CE7645DF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75" y="2761672"/>
            <a:ext cx="1019110" cy="1821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F8DB8-CFC6-49D5-88E3-DF4E77F7B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871" y="2745601"/>
            <a:ext cx="1032964" cy="1857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F583B3-AB9D-436E-B356-6517D49E2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0" y="2772332"/>
            <a:ext cx="1103889" cy="1830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4873A2-C39B-4D0B-8F0D-AE50104A3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68" y="2745600"/>
            <a:ext cx="1160634" cy="18570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8C28A1-E56D-4A55-BC24-1569CED9101D}"/>
              </a:ext>
            </a:extLst>
          </p:cNvPr>
          <p:cNvSpPr txBox="1"/>
          <p:nvPr/>
        </p:nvSpPr>
        <p:spPr>
          <a:xfrm>
            <a:off x="6393978" y="1859132"/>
            <a:ext cx="31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Model Recommendation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AD34A9-D2F6-4FE3-954F-A0E294F8F8FE}"/>
              </a:ext>
            </a:extLst>
          </p:cNvPr>
          <p:cNvSpPr txBox="1">
            <a:spLocks/>
          </p:cNvSpPr>
          <p:nvPr/>
        </p:nvSpPr>
        <p:spPr>
          <a:xfrm>
            <a:off x="226756" y="246080"/>
            <a:ext cx="8370710" cy="8596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oboto"/>
              </a:rPr>
              <a:t>Content Based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7332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5F6A4E-5954-446A-B9C1-72A1C9BC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144287"/>
            <a:ext cx="10544175" cy="516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2E7187-E1B5-46D0-921C-3FD24C00BF41}"/>
              </a:ext>
            </a:extLst>
          </p:cNvPr>
          <p:cNvSpPr txBox="1"/>
          <p:nvPr/>
        </p:nvSpPr>
        <p:spPr>
          <a:xfrm>
            <a:off x="301393" y="117350"/>
            <a:ext cx="761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/>
              </a:rPr>
              <a:t>Image representation as Numbers</a:t>
            </a:r>
          </a:p>
        </p:txBody>
      </p:sp>
    </p:spTree>
    <p:extLst>
      <p:ext uri="{BB962C8B-B14F-4D97-AF65-F5344CB8AC3E}">
        <p14:creationId xmlns:p14="http://schemas.microsoft.com/office/powerpoint/2010/main" val="28752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28093-8746-4B84-A231-52F647B878BA}"/>
              </a:ext>
            </a:extLst>
          </p:cNvPr>
          <p:cNvSpPr txBox="1"/>
          <p:nvPr/>
        </p:nvSpPr>
        <p:spPr>
          <a:xfrm>
            <a:off x="626052" y="184185"/>
            <a:ext cx="762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/>
              </a:rPr>
              <a:t>Feature Extraction from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6809D-303E-46D8-AA6D-A9EEB441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2" y="2045421"/>
            <a:ext cx="5596237" cy="317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9FB9E-1A5D-4991-97FC-F826BA4E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5421"/>
            <a:ext cx="5481884" cy="317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39D8D-DA19-421E-A91D-4B03AD250B54}"/>
              </a:ext>
            </a:extLst>
          </p:cNvPr>
          <p:cNvSpPr txBox="1"/>
          <p:nvPr/>
        </p:nvSpPr>
        <p:spPr>
          <a:xfrm>
            <a:off x="2028602" y="5410155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Original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60408-86F4-4126-A8E9-59386902175E}"/>
              </a:ext>
            </a:extLst>
          </p:cNvPr>
          <p:cNvSpPr txBox="1"/>
          <p:nvPr/>
        </p:nvSpPr>
        <p:spPr>
          <a:xfrm>
            <a:off x="7078416" y="5429805"/>
            <a:ext cx="394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/>
              </a:rPr>
              <a:t>Edge Detection using Sobel Filter</a:t>
            </a:r>
          </a:p>
        </p:txBody>
      </p:sp>
    </p:spTree>
    <p:extLst>
      <p:ext uri="{BB962C8B-B14F-4D97-AF65-F5344CB8AC3E}">
        <p14:creationId xmlns:p14="http://schemas.microsoft.com/office/powerpoint/2010/main" val="48192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C6315356-F057-4085-BB6B-F9A8F4FA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1229759"/>
            <a:ext cx="9211712" cy="50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D68FDF-7E31-48E4-8623-00C3BBC32E70}"/>
              </a:ext>
            </a:extLst>
          </p:cNvPr>
          <p:cNvSpPr/>
          <p:nvPr/>
        </p:nvSpPr>
        <p:spPr>
          <a:xfrm>
            <a:off x="3140766" y="6445382"/>
            <a:ext cx="9051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oboto"/>
                <a:hlinkClick r:id="rId3"/>
              </a:rPr>
              <a:t>Image Credits: https://towardsdatascience.com/various-types-of-convolutional-neural-network-8b00c9a08a1b</a:t>
            </a:r>
            <a:endParaRPr lang="en-US" sz="1400" dirty="0"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11DCC-40F4-4621-96AF-F8F98241ABA9}"/>
              </a:ext>
            </a:extLst>
          </p:cNvPr>
          <p:cNvSpPr txBox="1"/>
          <p:nvPr/>
        </p:nvSpPr>
        <p:spPr>
          <a:xfrm>
            <a:off x="1232452" y="175771"/>
            <a:ext cx="458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/>
              </a:rPr>
              <a:t>ImageNet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5CA3A-E6B1-4C80-A72F-175A4E1006B5}"/>
              </a:ext>
            </a:extLst>
          </p:cNvPr>
          <p:cNvSpPr txBox="1"/>
          <p:nvPr/>
        </p:nvSpPr>
        <p:spPr>
          <a:xfrm>
            <a:off x="10213331" y="2715491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Error Rate</a:t>
            </a:r>
          </a:p>
        </p:txBody>
      </p:sp>
    </p:spTree>
    <p:extLst>
      <p:ext uri="{BB962C8B-B14F-4D97-AF65-F5344CB8AC3E}">
        <p14:creationId xmlns:p14="http://schemas.microsoft.com/office/powerpoint/2010/main" val="64284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267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Sitaram Tadepalli</cp:lastModifiedBy>
  <cp:revision>91</cp:revision>
  <dcterms:created xsi:type="dcterms:W3CDTF">2019-09-19T08:36:44Z</dcterms:created>
  <dcterms:modified xsi:type="dcterms:W3CDTF">2019-11-14T18:01:46Z</dcterms:modified>
</cp:coreProperties>
</file>