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60" r:id="rId5"/>
    <p:sldId id="261" r:id="rId6"/>
    <p:sldId id="263" r:id="rId7"/>
    <p:sldId id="262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A688A-3659-A64F-AD5A-8DD85AEEF88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3CA77-D92B-EE43-BD87-060D1D12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1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3CA77-D92B-EE43-BD87-060D1D12AD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4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Restaurant Success and Rating with Yelp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r"/>
            <a:r>
              <a:rPr lang="en-US" sz="4400" b="1" dirty="0"/>
              <a:t>Presented By </a:t>
            </a:r>
            <a:r>
              <a:rPr lang="mr-IN" sz="4400" dirty="0"/>
              <a:t>–</a:t>
            </a:r>
            <a:endParaRPr lang="en-US" sz="4400" dirty="0"/>
          </a:p>
          <a:p>
            <a:pPr algn="r"/>
            <a:r>
              <a:rPr lang="en-US" sz="4400" dirty="0"/>
              <a:t>Foram Mehta</a:t>
            </a:r>
          </a:p>
          <a:p>
            <a:pPr algn="r"/>
            <a:r>
              <a:rPr lang="en-US" sz="4400" dirty="0"/>
              <a:t>Meenakshi Paryani</a:t>
            </a:r>
          </a:p>
          <a:p>
            <a:r>
              <a:rPr lang="en-US" sz="5600" dirty="0"/>
              <a:t>CMPE 255 Final Project under guidance of Prof. David Anastasiu	</a:t>
            </a:r>
            <a:r>
              <a:rPr lang="en-US" sz="4400" dirty="0"/>
              <a:t>                                                              Noopur Joshi</a:t>
            </a:r>
          </a:p>
        </p:txBody>
      </p:sp>
    </p:spTree>
    <p:extLst>
      <p:ext uri="{BB962C8B-B14F-4D97-AF65-F5344CB8AC3E}">
        <p14:creationId xmlns:p14="http://schemas.microsoft.com/office/powerpoint/2010/main" val="150961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mr-IN" dirty="0"/>
              <a:t>–</a:t>
            </a:r>
            <a:r>
              <a:rPr lang="en-US" dirty="0"/>
              <a:t> Multi Class Classification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275" y="1580620"/>
            <a:ext cx="4018706" cy="261620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25" y="1580620"/>
            <a:ext cx="3857625" cy="2573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4362472"/>
            <a:ext cx="3732137" cy="2309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1" y="4464544"/>
            <a:ext cx="3529014" cy="237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6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06390" y="2636323"/>
            <a:ext cx="475013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00" b="1" dirty="0" smtClean="0"/>
              <a:t>Demo</a:t>
            </a:r>
            <a:endParaRPr lang="en-US" sz="5800" b="1" dirty="0"/>
          </a:p>
        </p:txBody>
      </p:sp>
    </p:spTree>
    <p:extLst>
      <p:ext uri="{BB962C8B-B14F-4D97-AF65-F5344CB8AC3E}">
        <p14:creationId xmlns:p14="http://schemas.microsoft.com/office/powerpoint/2010/main" val="63311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Goal of our Project..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661" y="1284790"/>
            <a:ext cx="9154951" cy="4626432"/>
          </a:xfrm>
        </p:spPr>
        <p:txBody>
          <a:bodyPr>
            <a:normAutofit/>
          </a:bodyPr>
          <a:lstStyle/>
          <a:p>
            <a:r>
              <a:rPr lang="en-US" b="1" dirty="0"/>
              <a:t>Goal</a:t>
            </a:r>
            <a:endParaRPr lang="en-US" dirty="0"/>
          </a:p>
          <a:p>
            <a:pPr lvl="1"/>
            <a:r>
              <a:rPr lang="en-US" dirty="0"/>
              <a:t>Predict Restaurant Success with Binary Classification</a:t>
            </a:r>
          </a:p>
          <a:p>
            <a:pPr lvl="1"/>
            <a:r>
              <a:rPr lang="en-US" dirty="0"/>
              <a:t>Predict Restaurant Rating with Multi Class Classification</a:t>
            </a:r>
          </a:p>
          <a:p>
            <a:pPr lvl="1"/>
            <a:r>
              <a:rPr lang="en-US" dirty="0"/>
              <a:t>Predict Restaurant Rating with Regression</a:t>
            </a:r>
          </a:p>
          <a:p>
            <a:pPr lvl="1"/>
            <a:r>
              <a:rPr lang="en-US" dirty="0"/>
              <a:t>Provide top 5 important features that determine the restaurant’s success</a:t>
            </a:r>
          </a:p>
          <a:p>
            <a:pPr lvl="1"/>
            <a:r>
              <a:rPr lang="en-US" dirty="0"/>
              <a:t>Provide top 5 negative features that determine the restaurant’s failure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Motivation</a:t>
            </a:r>
          </a:p>
          <a:p>
            <a:pPr lvl="1"/>
            <a:r>
              <a:rPr lang="en-US" dirty="0"/>
              <a:t>According to a frequently cited study by Ohio State University on failed restaurants,</a:t>
            </a:r>
          </a:p>
          <a:p>
            <a:pPr lvl="2"/>
            <a:r>
              <a:rPr lang="en-US" dirty="0"/>
              <a:t>60 % do not make it past the first year</a:t>
            </a:r>
          </a:p>
          <a:p>
            <a:pPr lvl="2"/>
            <a:r>
              <a:rPr lang="en-US" dirty="0"/>
              <a:t>80 % go under in 5 years</a:t>
            </a:r>
          </a:p>
          <a:p>
            <a:pPr lvl="2"/>
            <a:endParaRPr lang="en-US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232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List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767956"/>
              </p:ext>
            </p:extLst>
          </p:nvPr>
        </p:nvGraphicFramePr>
        <p:xfrm>
          <a:off x="2592926" y="1904995"/>
          <a:ext cx="7976113" cy="3795160"/>
        </p:xfrm>
        <a:graphic>
          <a:graphicData uri="http://schemas.openxmlformats.org/drawingml/2006/table">
            <a:tbl>
              <a:tblPr/>
              <a:tblGrid>
                <a:gridCol w="3052981"/>
                <a:gridCol w="1870151"/>
                <a:gridCol w="3052981"/>
              </a:tblGrid>
              <a:tr h="379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Alcohol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DogsAllowed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RestaurantsAttire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Ambience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DriveThru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RestaurantsDelivery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BYOBCorkage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GoodForDancing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RestaurantsGoodForGroups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BestNights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GoodForKids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RestaurantsPriceRange2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BikeParking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GoodForMeal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RestaurantsReservations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BusinessAcceptsBitcoin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HappyHour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RestaurantsTableService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BusinessAcceptsCreditCards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HasTV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RestaurantsTakeOut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BusinessParking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Music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Smoking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Caters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NoiseLevel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WheelchairAccessible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CoatCheck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OutdoorSeating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WiFi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22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7387"/>
            <a:ext cx="8915400" cy="453383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Using Label Encoding</a:t>
            </a:r>
          </a:p>
          <a:p>
            <a:pPr lvl="1"/>
            <a:r>
              <a:rPr lang="en-US" dirty="0"/>
              <a:t>Converting Categorical attributes into numerical</a:t>
            </a:r>
          </a:p>
          <a:p>
            <a:pPr lvl="2"/>
            <a:r>
              <a:rPr lang="en-US" dirty="0"/>
              <a:t>Ex </a:t>
            </a:r>
            <a:r>
              <a:rPr lang="mr-IN" dirty="0"/>
              <a:t>–</a:t>
            </a:r>
            <a:r>
              <a:rPr lang="en-US" dirty="0"/>
              <a:t> Ambience </a:t>
            </a:r>
            <a:r>
              <a:rPr lang="mr-IN" dirty="0"/>
              <a:t>–</a:t>
            </a:r>
            <a:r>
              <a:rPr lang="en-US" dirty="0"/>
              <a:t> Classy, Casual, </a:t>
            </a:r>
            <a:r>
              <a:rPr lang="en-US" dirty="0" smtClean="0"/>
              <a:t>Dressy are given labels as Classy </a:t>
            </a:r>
            <a:r>
              <a:rPr lang="mr-IN" dirty="0" smtClean="0"/>
              <a:t>–</a:t>
            </a:r>
            <a:r>
              <a:rPr lang="en-US" dirty="0" smtClean="0"/>
              <a:t> 0, Dressy </a:t>
            </a:r>
            <a:r>
              <a:rPr lang="mr-IN" dirty="0" smtClean="0"/>
              <a:t>–</a:t>
            </a:r>
            <a:r>
              <a:rPr lang="en-US" dirty="0" smtClean="0"/>
              <a:t> 1, Casual </a:t>
            </a:r>
            <a:r>
              <a:rPr lang="mr-IN" dirty="0" smtClean="0"/>
              <a:t>–</a:t>
            </a:r>
            <a:r>
              <a:rPr lang="en-US" dirty="0" smtClean="0"/>
              <a:t> 2, etc.</a:t>
            </a:r>
            <a:endParaRPr lang="en-US" dirty="0"/>
          </a:p>
          <a:p>
            <a:r>
              <a:rPr lang="en-US" b="1" dirty="0" err="1" smtClean="0"/>
              <a:t>Binarization</a:t>
            </a:r>
            <a:r>
              <a:rPr lang="en-US" b="1" dirty="0" smtClean="0"/>
              <a:t> </a:t>
            </a:r>
            <a:r>
              <a:rPr lang="en-US" b="1" dirty="0"/>
              <a:t>(Get Dummies)</a:t>
            </a:r>
          </a:p>
          <a:p>
            <a:pPr lvl="1"/>
            <a:r>
              <a:rPr lang="en-US" dirty="0"/>
              <a:t>Mapping each categorical value to an attribute column and assigning it a value of 0/1 based on absence/presence of an attribute </a:t>
            </a:r>
            <a:endParaRPr lang="en-US" dirty="0" smtClean="0"/>
          </a:p>
          <a:p>
            <a:pPr lvl="2"/>
            <a:r>
              <a:rPr lang="en-US" dirty="0"/>
              <a:t>Ex </a:t>
            </a:r>
            <a:r>
              <a:rPr lang="mr-IN" dirty="0"/>
              <a:t>–</a:t>
            </a:r>
            <a:r>
              <a:rPr lang="en-US" dirty="0"/>
              <a:t> Ambience </a:t>
            </a:r>
            <a:r>
              <a:rPr lang="mr-IN" dirty="0"/>
              <a:t>–</a:t>
            </a:r>
            <a:r>
              <a:rPr lang="en-US" dirty="0"/>
              <a:t> Classy, Casual, Dressy </a:t>
            </a:r>
            <a:r>
              <a:rPr lang="en-US" dirty="0" smtClean="0"/>
              <a:t>is </a:t>
            </a:r>
            <a:r>
              <a:rPr lang="en-US" dirty="0" err="1" smtClean="0"/>
              <a:t>binarized</a:t>
            </a:r>
            <a:r>
              <a:rPr lang="en-US" dirty="0" smtClean="0"/>
              <a:t> as 010 </a:t>
            </a:r>
            <a:r>
              <a:rPr lang="en-US" dirty="0"/>
              <a:t>(</a:t>
            </a:r>
            <a:r>
              <a:rPr lang="en-US" dirty="0" smtClean="0"/>
              <a:t>Casual).</a:t>
            </a:r>
            <a:endParaRPr lang="en-US" dirty="0"/>
          </a:p>
          <a:p>
            <a:r>
              <a:rPr lang="en-US" b="1" dirty="0"/>
              <a:t>Test and Train Split</a:t>
            </a:r>
          </a:p>
          <a:p>
            <a:pPr lvl="1"/>
            <a:r>
              <a:rPr lang="en-US" dirty="0"/>
              <a:t>Used K Fold Cross Validation Technique (80/20 ratio for train/test)</a:t>
            </a:r>
          </a:p>
          <a:p>
            <a:r>
              <a:rPr lang="en-US" b="1" dirty="0"/>
              <a:t>Pre-Processing for Binary Classification</a:t>
            </a:r>
          </a:p>
          <a:p>
            <a:r>
              <a:rPr lang="en-US" b="1" dirty="0"/>
              <a:t>Pre-Processing for Multi-Class Classification</a:t>
            </a:r>
          </a:p>
          <a:p>
            <a:r>
              <a:rPr lang="en-US" b="1" dirty="0"/>
              <a:t>Removing Outliers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0462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Dimensions after Pre-Processing </a:t>
            </a:r>
            <a:r>
              <a:rPr lang="mr-IN" dirty="0"/>
              <a:t>–</a:t>
            </a:r>
            <a:r>
              <a:rPr lang="en-US" dirty="0"/>
              <a:t> 88</a:t>
            </a:r>
          </a:p>
          <a:p>
            <a:r>
              <a:rPr lang="en-US" dirty="0"/>
              <a:t>DR Algorithms applied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1" dirty="0"/>
              <a:t>Chi Square </a:t>
            </a:r>
            <a:r>
              <a:rPr lang="en-US" dirty="0"/>
              <a:t>and </a:t>
            </a:r>
            <a:r>
              <a:rPr lang="en-US" b="1" dirty="0"/>
              <a:t>TruncatedSVD</a:t>
            </a:r>
          </a:p>
          <a:p>
            <a:r>
              <a:rPr lang="en-US" dirty="0"/>
              <a:t>Dimensions after reduction </a:t>
            </a:r>
            <a:r>
              <a:rPr lang="mr-IN" dirty="0"/>
              <a:t>–</a:t>
            </a:r>
            <a:r>
              <a:rPr lang="en-US" dirty="0"/>
              <a:t> 50 - 100</a:t>
            </a:r>
          </a:p>
          <a:p>
            <a:r>
              <a:rPr lang="en-US" dirty="0"/>
              <a:t>Removed Irrelevant columns which have no contribution to success prediction to improve the accuracy of the model</a:t>
            </a:r>
          </a:p>
          <a:p>
            <a:pPr lvl="1"/>
            <a:r>
              <a:rPr lang="en-US" dirty="0"/>
              <a:t>Ex </a:t>
            </a:r>
            <a:r>
              <a:rPr lang="mr-IN" dirty="0"/>
              <a:t>–</a:t>
            </a:r>
            <a:r>
              <a:rPr lang="en-US" dirty="0"/>
              <a:t> Address, Zip Code, BYOB</a:t>
            </a:r>
          </a:p>
          <a:p>
            <a:r>
              <a:rPr lang="en-US" dirty="0"/>
              <a:t>Accuracy Improved after removing irrelevant columns</a:t>
            </a:r>
          </a:p>
          <a:p>
            <a:r>
              <a:rPr lang="en-US" dirty="0"/>
              <a:t>Re-Processed the data again after column removal</a:t>
            </a:r>
          </a:p>
          <a:p>
            <a:r>
              <a:rPr lang="en-US" dirty="0"/>
              <a:t>Applied SelectKBest technique with Chi-Square Test for feature selection</a:t>
            </a:r>
          </a:p>
          <a:p>
            <a:r>
              <a:rPr lang="en-US" dirty="0"/>
              <a:t>Selected top 30 features from each class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3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Binary Classification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CFEDBCB6-4F65-4D4F-A4A0-C0D553A67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5105364"/>
              </p:ext>
            </p:extLst>
          </p:nvPr>
        </p:nvGraphicFramePr>
        <p:xfrm>
          <a:off x="854569" y="2145099"/>
          <a:ext cx="10650042" cy="28780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6152">
                  <a:extLst>
                    <a:ext uri="{9D8B030D-6E8A-4147-A177-3AD203B41FA5}">
                      <a16:colId xmlns:a16="http://schemas.microsoft.com/office/drawing/2014/main" xmlns="" val="1812844467"/>
                    </a:ext>
                  </a:extLst>
                </a:gridCol>
                <a:gridCol w="1317530">
                  <a:extLst>
                    <a:ext uri="{9D8B030D-6E8A-4147-A177-3AD203B41FA5}">
                      <a16:colId xmlns:a16="http://schemas.microsoft.com/office/drawing/2014/main" xmlns="" val="964573585"/>
                    </a:ext>
                  </a:extLst>
                </a:gridCol>
                <a:gridCol w="1729260">
                  <a:extLst>
                    <a:ext uri="{9D8B030D-6E8A-4147-A177-3AD203B41FA5}">
                      <a16:colId xmlns:a16="http://schemas.microsoft.com/office/drawing/2014/main" xmlns="" val="4118790"/>
                    </a:ext>
                  </a:extLst>
                </a:gridCol>
                <a:gridCol w="1825330">
                  <a:extLst>
                    <a:ext uri="{9D8B030D-6E8A-4147-A177-3AD203B41FA5}">
                      <a16:colId xmlns:a16="http://schemas.microsoft.com/office/drawing/2014/main" xmlns="" val="2924982608"/>
                    </a:ext>
                  </a:extLst>
                </a:gridCol>
                <a:gridCol w="1317530">
                  <a:extLst>
                    <a:ext uri="{9D8B030D-6E8A-4147-A177-3AD203B41FA5}">
                      <a16:colId xmlns:a16="http://schemas.microsoft.com/office/drawing/2014/main" xmlns="" val="1502808276"/>
                    </a:ext>
                  </a:extLst>
                </a:gridCol>
                <a:gridCol w="1248910">
                  <a:extLst>
                    <a:ext uri="{9D8B030D-6E8A-4147-A177-3AD203B41FA5}">
                      <a16:colId xmlns:a16="http://schemas.microsoft.com/office/drawing/2014/main" xmlns="" val="1265230893"/>
                    </a:ext>
                  </a:extLst>
                </a:gridCol>
                <a:gridCol w="1825330">
                  <a:extLst>
                    <a:ext uri="{9D8B030D-6E8A-4147-A177-3AD203B41FA5}">
                      <a16:colId xmlns:a16="http://schemas.microsoft.com/office/drawing/2014/main" xmlns="" val="24872931"/>
                    </a:ext>
                  </a:extLst>
                </a:gridCol>
              </a:tblGrid>
              <a:tr h="56538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effectLst/>
                        </a:rPr>
                        <a:t>Binary Classification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580" marR="86580" marT="43290" marB="43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1966120"/>
                  </a:ext>
                </a:extLst>
              </a:tr>
              <a:tr h="42198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580" marR="86580" marT="43290" marB="43290" anchor="b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</a:rPr>
                        <a:t>LabelEncoding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580" marR="86580" marT="43290" marB="43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Binarization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580" marR="86580" marT="43290" marB="43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4342964"/>
                  </a:ext>
                </a:extLst>
              </a:tr>
              <a:tr h="452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>
                          <a:effectLst/>
                        </a:rPr>
                        <a:t>Train_Accuracy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>
                          <a:effectLst/>
                        </a:rPr>
                        <a:t>Test_Accuracy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effectLst/>
                        </a:rPr>
                        <a:t>k = number of features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>
                          <a:effectLst/>
                        </a:rPr>
                        <a:t>Train_Accuracy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>
                          <a:effectLst/>
                        </a:rPr>
                        <a:t>Test_Accuracy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>
                          <a:effectLst/>
                        </a:rPr>
                        <a:t>k = number of features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b"/>
                </a:tc>
                <a:extLst>
                  <a:ext uri="{0D108BD9-81ED-4DB2-BD59-A6C34878D82A}">
                    <a16:rowId xmlns:a16="http://schemas.microsoft.com/office/drawing/2014/main" xmlns="" val="1811297662"/>
                  </a:ext>
                </a:extLst>
              </a:tr>
              <a:tr h="28771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>
                          <a:effectLst/>
                        </a:rPr>
                        <a:t>MLP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84.11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80.16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50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83.76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79.08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50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b"/>
                </a:tc>
                <a:extLst>
                  <a:ext uri="{0D108BD9-81ED-4DB2-BD59-A6C34878D82A}">
                    <a16:rowId xmlns:a16="http://schemas.microsoft.com/office/drawing/2014/main" xmlns="" val="767727084"/>
                  </a:ext>
                </a:extLst>
              </a:tr>
              <a:tr h="28771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>
                          <a:effectLst/>
                        </a:rPr>
                        <a:t>Random Forest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85.99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77.96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50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90.1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78.52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55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b"/>
                </a:tc>
                <a:extLst>
                  <a:ext uri="{0D108BD9-81ED-4DB2-BD59-A6C34878D82A}">
                    <a16:rowId xmlns:a16="http://schemas.microsoft.com/office/drawing/2014/main" xmlns="" val="196424175"/>
                  </a:ext>
                </a:extLst>
              </a:tr>
              <a:tr h="28771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>
                          <a:effectLst/>
                        </a:rPr>
                        <a:t>AdaBoost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83.4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80.53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55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83.27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79.77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45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b"/>
                </a:tc>
                <a:extLst>
                  <a:ext uri="{0D108BD9-81ED-4DB2-BD59-A6C34878D82A}">
                    <a16:rowId xmlns:a16="http://schemas.microsoft.com/office/drawing/2014/main" xmlns="" val="3941066834"/>
                  </a:ext>
                </a:extLst>
              </a:tr>
              <a:tr h="28771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>
                          <a:effectLst/>
                        </a:rPr>
                        <a:t>Gaussian NB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69.58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51.3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50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71.3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62.45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50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b"/>
                </a:tc>
                <a:extLst>
                  <a:ext uri="{0D108BD9-81ED-4DB2-BD59-A6C34878D82A}">
                    <a16:rowId xmlns:a16="http://schemas.microsoft.com/office/drawing/2014/main" xmlns="" val="1554098775"/>
                  </a:ext>
                </a:extLst>
              </a:tr>
              <a:tr h="28771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>
                          <a:effectLst/>
                        </a:rPr>
                        <a:t>Decision Tree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98.99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76.85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50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97.77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77.01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50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" marR="13701" marT="13701" marB="0" anchor="b"/>
                </a:tc>
                <a:extLst>
                  <a:ext uri="{0D108BD9-81ED-4DB2-BD59-A6C34878D82A}">
                    <a16:rowId xmlns:a16="http://schemas.microsoft.com/office/drawing/2014/main" xmlns="" val="50609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649" y="479908"/>
            <a:ext cx="9914963" cy="1425092"/>
          </a:xfrm>
        </p:spPr>
        <p:txBody>
          <a:bodyPr/>
          <a:lstStyle/>
          <a:p>
            <a:r>
              <a:rPr lang="en-US" dirty="0"/>
              <a:t>Results - </a:t>
            </a:r>
            <a:r>
              <a:rPr lang="en-US" dirty="0" err="1"/>
              <a:t>MultiClass</a:t>
            </a:r>
            <a:r>
              <a:rPr lang="en-US" dirty="0"/>
              <a:t> classification &amp; Regression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xmlns="" id="{B4CF4D5F-A55E-4E7B-9DB4-DF1C6A7598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590031"/>
              </p:ext>
            </p:extLst>
          </p:nvPr>
        </p:nvGraphicFramePr>
        <p:xfrm>
          <a:off x="1764909" y="1751684"/>
          <a:ext cx="9348567" cy="1639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6760">
                  <a:extLst>
                    <a:ext uri="{9D8B030D-6E8A-4147-A177-3AD203B41FA5}">
                      <a16:colId xmlns:a16="http://schemas.microsoft.com/office/drawing/2014/main" xmlns="" val="3539825578"/>
                    </a:ext>
                  </a:extLst>
                </a:gridCol>
                <a:gridCol w="1316506">
                  <a:extLst>
                    <a:ext uri="{9D8B030D-6E8A-4147-A177-3AD203B41FA5}">
                      <a16:colId xmlns:a16="http://schemas.microsoft.com/office/drawing/2014/main" xmlns="" val="2149167171"/>
                    </a:ext>
                  </a:extLst>
                </a:gridCol>
                <a:gridCol w="1357954">
                  <a:extLst>
                    <a:ext uri="{9D8B030D-6E8A-4147-A177-3AD203B41FA5}">
                      <a16:colId xmlns:a16="http://schemas.microsoft.com/office/drawing/2014/main" xmlns="" val="1224439901"/>
                    </a:ext>
                  </a:extLst>
                </a:gridCol>
                <a:gridCol w="1430704">
                  <a:extLst>
                    <a:ext uri="{9D8B030D-6E8A-4147-A177-3AD203B41FA5}">
                      <a16:colId xmlns:a16="http://schemas.microsoft.com/office/drawing/2014/main" xmlns="" val="166648719"/>
                    </a:ext>
                  </a:extLst>
                </a:gridCol>
                <a:gridCol w="1328087">
                  <a:extLst>
                    <a:ext uri="{9D8B030D-6E8A-4147-A177-3AD203B41FA5}">
                      <a16:colId xmlns:a16="http://schemas.microsoft.com/office/drawing/2014/main" xmlns="" val="3385792196"/>
                    </a:ext>
                  </a:extLst>
                </a:gridCol>
                <a:gridCol w="1096288">
                  <a:extLst>
                    <a:ext uri="{9D8B030D-6E8A-4147-A177-3AD203B41FA5}">
                      <a16:colId xmlns:a16="http://schemas.microsoft.com/office/drawing/2014/main" xmlns="" val="1477434257"/>
                    </a:ext>
                  </a:extLst>
                </a:gridCol>
                <a:gridCol w="1602268">
                  <a:extLst>
                    <a:ext uri="{9D8B030D-6E8A-4147-A177-3AD203B41FA5}">
                      <a16:colId xmlns:a16="http://schemas.microsoft.com/office/drawing/2014/main" xmlns="" val="4056995119"/>
                    </a:ext>
                  </a:extLst>
                </a:gridCol>
              </a:tblGrid>
              <a:tr h="294218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Partial Dataset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6556182"/>
                  </a:ext>
                </a:extLst>
              </a:tr>
              <a:tr h="33624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LabelEncoding</a:t>
                      </a:r>
                      <a:r>
                        <a:rPr lang="en-US" sz="1100" b="1" u="none" strike="noStrike" dirty="0">
                          <a:effectLst/>
                        </a:rPr>
                        <a:t>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Binarization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6603740"/>
                  </a:ext>
                </a:extLst>
              </a:tr>
              <a:tr h="3467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Train_Accuracy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Test_Accuracy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k = number of features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Train_Accuracy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Test_Accuracy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k = number of features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95818254"/>
                  </a:ext>
                </a:extLst>
              </a:tr>
              <a:tr h="220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MLP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77.3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75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50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76.75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75.01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50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238137002"/>
                  </a:ext>
                </a:extLst>
              </a:tr>
              <a:tr h="220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Random Forest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75.93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75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50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81.08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74.99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55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196904727"/>
                  </a:ext>
                </a:extLst>
              </a:tr>
              <a:tr h="220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SVM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75.6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74.93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55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75.59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74.93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45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80653256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122D82AE-D599-46A0-8F18-CFD08D06E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446629"/>
              </p:ext>
            </p:extLst>
          </p:nvPr>
        </p:nvGraphicFramePr>
        <p:xfrm>
          <a:off x="1764907" y="4876800"/>
          <a:ext cx="9348569" cy="989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0483">
                  <a:extLst>
                    <a:ext uri="{9D8B030D-6E8A-4147-A177-3AD203B41FA5}">
                      <a16:colId xmlns:a16="http://schemas.microsoft.com/office/drawing/2014/main" xmlns="" val="1452778775"/>
                    </a:ext>
                  </a:extLst>
                </a:gridCol>
                <a:gridCol w="931945">
                  <a:extLst>
                    <a:ext uri="{9D8B030D-6E8A-4147-A177-3AD203B41FA5}">
                      <a16:colId xmlns:a16="http://schemas.microsoft.com/office/drawing/2014/main" xmlns="" val="606972441"/>
                    </a:ext>
                  </a:extLst>
                </a:gridCol>
                <a:gridCol w="1223177">
                  <a:extLst>
                    <a:ext uri="{9D8B030D-6E8A-4147-A177-3AD203B41FA5}">
                      <a16:colId xmlns:a16="http://schemas.microsoft.com/office/drawing/2014/main" xmlns="" val="515342273"/>
                    </a:ext>
                  </a:extLst>
                </a:gridCol>
                <a:gridCol w="1291131">
                  <a:extLst>
                    <a:ext uri="{9D8B030D-6E8A-4147-A177-3AD203B41FA5}">
                      <a16:colId xmlns:a16="http://schemas.microsoft.com/office/drawing/2014/main" xmlns="" val="1405649195"/>
                    </a:ext>
                  </a:extLst>
                </a:gridCol>
                <a:gridCol w="931945">
                  <a:extLst>
                    <a:ext uri="{9D8B030D-6E8A-4147-A177-3AD203B41FA5}">
                      <a16:colId xmlns:a16="http://schemas.microsoft.com/office/drawing/2014/main" xmlns="" val="4047599332"/>
                    </a:ext>
                  </a:extLst>
                </a:gridCol>
                <a:gridCol w="883406">
                  <a:extLst>
                    <a:ext uri="{9D8B030D-6E8A-4147-A177-3AD203B41FA5}">
                      <a16:colId xmlns:a16="http://schemas.microsoft.com/office/drawing/2014/main" xmlns="" val="304919497"/>
                    </a:ext>
                  </a:extLst>
                </a:gridCol>
                <a:gridCol w="1291131">
                  <a:extLst>
                    <a:ext uri="{9D8B030D-6E8A-4147-A177-3AD203B41FA5}">
                      <a16:colId xmlns:a16="http://schemas.microsoft.com/office/drawing/2014/main" xmlns="" val="3228509069"/>
                    </a:ext>
                  </a:extLst>
                </a:gridCol>
                <a:gridCol w="931945">
                  <a:extLst>
                    <a:ext uri="{9D8B030D-6E8A-4147-A177-3AD203B41FA5}">
                      <a16:colId xmlns:a16="http://schemas.microsoft.com/office/drawing/2014/main" xmlns="" val="1330567021"/>
                    </a:ext>
                  </a:extLst>
                </a:gridCol>
                <a:gridCol w="883406">
                  <a:extLst>
                    <a:ext uri="{9D8B030D-6E8A-4147-A177-3AD203B41FA5}">
                      <a16:colId xmlns:a16="http://schemas.microsoft.com/office/drawing/2014/main" xmlns="" val="3156412319"/>
                    </a:ext>
                  </a:extLst>
                </a:gridCol>
              </a:tblGrid>
              <a:tr h="29594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Partial Dataset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8" marR="9248" marT="924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Full Dataset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8" marR="9248" marT="924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3612761"/>
                  </a:ext>
                </a:extLst>
              </a:tr>
              <a:tr h="3051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8" marR="9248" marT="92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SSE_Train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8" marR="9248" marT="92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Variance_Train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8" marR="9248" marT="92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SSE_Test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8" marR="9248" marT="92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Variance_Test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8" marR="9248" marT="9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SSE_Train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8" marR="9248" marT="9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Variance_Train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8" marR="9248" marT="9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SSE_Test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8" marR="9248" marT="9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Variance_Test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8" marR="9248" marT="9248" marB="0" anchor="b"/>
                </a:tc>
                <a:extLst>
                  <a:ext uri="{0D108BD9-81ED-4DB2-BD59-A6C34878D82A}">
                    <a16:rowId xmlns:a16="http://schemas.microsoft.com/office/drawing/2014/main" xmlns="" val="1214589637"/>
                  </a:ext>
                </a:extLst>
              </a:tr>
              <a:tr h="19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LabelEncoding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8" marR="9248" marT="9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0.31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8" marR="9248" marT="9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0.1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8" marR="9248" marT="9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0.32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8" marR="9248" marT="9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0.09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8" marR="9248" marT="9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0.56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8" marR="9248" marT="9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0.08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8" marR="9248" marT="9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0.57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8" marR="9248" marT="9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0.08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8" marR="9248" marT="9248" marB="0" anchor="b"/>
                </a:tc>
                <a:extLst>
                  <a:ext uri="{0D108BD9-81ED-4DB2-BD59-A6C34878D82A}">
                    <a16:rowId xmlns:a16="http://schemas.microsoft.com/office/drawing/2014/main" xmlns="" val="2651404996"/>
                  </a:ext>
                </a:extLst>
              </a:tr>
              <a:tr h="19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Binarizarion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8" marR="9248" marT="9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0.29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8" marR="9248" marT="9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0.17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8" marR="9248" marT="9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0.3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8" marR="9248" marT="9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0.14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8" marR="9248" marT="9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0.53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8" marR="9248" marT="9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0.14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8" marR="9248" marT="9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0.53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8" marR="9248" marT="9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0.15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8" marR="9248" marT="9248" marB="0" anchor="b"/>
                </a:tc>
                <a:extLst>
                  <a:ext uri="{0D108BD9-81ED-4DB2-BD59-A6C34878D82A}">
                    <a16:rowId xmlns:a16="http://schemas.microsoft.com/office/drawing/2014/main" xmlns="" val="302979596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89C45456-FB84-41E8-B051-DD3DCC3F9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245304"/>
              </p:ext>
            </p:extLst>
          </p:nvPr>
        </p:nvGraphicFramePr>
        <p:xfrm>
          <a:off x="1764909" y="3390900"/>
          <a:ext cx="9348570" cy="14250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4082">
                  <a:extLst>
                    <a:ext uri="{9D8B030D-6E8A-4147-A177-3AD203B41FA5}">
                      <a16:colId xmlns:a16="http://schemas.microsoft.com/office/drawing/2014/main" xmlns="" val="3245216952"/>
                    </a:ext>
                  </a:extLst>
                </a:gridCol>
                <a:gridCol w="1330983">
                  <a:extLst>
                    <a:ext uri="{9D8B030D-6E8A-4147-A177-3AD203B41FA5}">
                      <a16:colId xmlns:a16="http://schemas.microsoft.com/office/drawing/2014/main" xmlns="" val="1057374535"/>
                    </a:ext>
                  </a:extLst>
                </a:gridCol>
                <a:gridCol w="1404927">
                  <a:extLst>
                    <a:ext uri="{9D8B030D-6E8A-4147-A177-3AD203B41FA5}">
                      <a16:colId xmlns:a16="http://schemas.microsoft.com/office/drawing/2014/main" xmlns="" val="1413919986"/>
                    </a:ext>
                  </a:extLst>
                </a:gridCol>
                <a:gridCol w="1448607">
                  <a:extLst>
                    <a:ext uri="{9D8B030D-6E8A-4147-A177-3AD203B41FA5}">
                      <a16:colId xmlns:a16="http://schemas.microsoft.com/office/drawing/2014/main" xmlns="" val="1113440227"/>
                    </a:ext>
                  </a:extLst>
                </a:gridCol>
                <a:gridCol w="1128851">
                  <a:extLst>
                    <a:ext uri="{9D8B030D-6E8A-4147-A177-3AD203B41FA5}">
                      <a16:colId xmlns:a16="http://schemas.microsoft.com/office/drawing/2014/main" xmlns="" val="1461897797"/>
                    </a:ext>
                  </a:extLst>
                </a:gridCol>
                <a:gridCol w="1404927">
                  <a:extLst>
                    <a:ext uri="{9D8B030D-6E8A-4147-A177-3AD203B41FA5}">
                      <a16:colId xmlns:a16="http://schemas.microsoft.com/office/drawing/2014/main" xmlns="" val="1459053133"/>
                    </a:ext>
                  </a:extLst>
                </a:gridCol>
                <a:gridCol w="1616193">
                  <a:extLst>
                    <a:ext uri="{9D8B030D-6E8A-4147-A177-3AD203B41FA5}">
                      <a16:colId xmlns:a16="http://schemas.microsoft.com/office/drawing/2014/main" xmlns="" val="2057164830"/>
                    </a:ext>
                  </a:extLst>
                </a:gridCol>
              </a:tblGrid>
              <a:tr h="24044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Full Dataset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5405334"/>
                  </a:ext>
                </a:extLst>
              </a:tr>
              <a:tr h="22289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LabelEncoding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Binarization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5633992"/>
                  </a:ext>
                </a:extLst>
              </a:tr>
              <a:tr h="240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Train_Accuracy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Test_Accuracy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k = number of features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Train_Accuracy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Test_Accuracy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k = number of features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560627543"/>
                  </a:ext>
                </a:extLst>
              </a:tr>
              <a:tr h="240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MLP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62.7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62.7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50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63.87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62.45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50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148609670"/>
                  </a:ext>
                </a:extLst>
              </a:tr>
              <a:tr h="240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Random Forest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65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62.8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50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68.87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62.46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55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3905986"/>
                  </a:ext>
                </a:extLst>
              </a:tr>
              <a:tr h="240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SVM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61.52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61.35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55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61.58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61.46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45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02043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51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7275" y="624110"/>
            <a:ext cx="9577338" cy="1280890"/>
          </a:xfrm>
        </p:spPr>
        <p:txBody>
          <a:bodyPr/>
          <a:lstStyle/>
          <a:p>
            <a:r>
              <a:rPr lang="en-US" dirty="0"/>
              <a:t>Best Positive Features &amp; Negative Features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855049"/>
              </p:ext>
            </p:extLst>
          </p:nvPr>
        </p:nvGraphicFramePr>
        <p:xfrm>
          <a:off x="2589213" y="2133600"/>
          <a:ext cx="8915400" cy="3352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r>
                        <a:rPr lang="en-US" dirty="0"/>
                        <a:t>Positive Best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  <a:r>
                        <a:rPr lang="en-US" baseline="0" dirty="0"/>
                        <a:t> Features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r>
                        <a:rPr lang="en-US" dirty="0" err="1"/>
                        <a:t>WiFi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Karaoke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r>
                        <a:rPr lang="en-US" dirty="0"/>
                        <a:t>Business Parking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Validated Business Parking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r>
                        <a:rPr lang="en-US" dirty="0"/>
                        <a:t>Ambience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Nights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  <a:r>
                        <a:rPr lang="en-US" baseline="0" dirty="0"/>
                        <a:t>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Video Music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r>
                        <a:rPr lang="en-US" dirty="0"/>
                        <a:t>Attire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r>
                        <a:rPr lang="en-US" dirty="0"/>
                        <a:t>Type of Meal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3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Binary Classification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055" y="1596743"/>
            <a:ext cx="4179533" cy="261307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693" y="1596743"/>
            <a:ext cx="3639124" cy="23394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055" y="4285373"/>
            <a:ext cx="3846221" cy="24146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693" y="4285373"/>
            <a:ext cx="3605212" cy="227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2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310</TotalTime>
  <Words>533</Words>
  <Application>Microsoft Macintosh PowerPoint</Application>
  <PresentationFormat>Widescreen</PresentationFormat>
  <Paragraphs>226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Century Gothic</vt:lpstr>
      <vt:lpstr>Mangal</vt:lpstr>
      <vt:lpstr>Wingdings 3</vt:lpstr>
      <vt:lpstr>Arial</vt:lpstr>
      <vt:lpstr>Wisp</vt:lpstr>
      <vt:lpstr>Predicting Restaurant Success and Rating with Yelp</vt:lpstr>
      <vt:lpstr>Motivation and Goal of our Project.. </vt:lpstr>
      <vt:lpstr>Features List</vt:lpstr>
      <vt:lpstr>Data Pre-Processing</vt:lpstr>
      <vt:lpstr>Dimensionality Reduction</vt:lpstr>
      <vt:lpstr>Results - Binary Classification</vt:lpstr>
      <vt:lpstr>Results - MultiClass classification &amp; Regression</vt:lpstr>
      <vt:lpstr>Best Positive Features &amp; Negative Features</vt:lpstr>
      <vt:lpstr>Results - Binary Classification</vt:lpstr>
      <vt:lpstr>Results – Multi Class Classification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Restaurant Success and Rating with Yelp</dc:title>
  <dc:creator>Meenakshi Paryani</dc:creator>
  <cp:lastModifiedBy>foram mehta</cp:lastModifiedBy>
  <cp:revision>45</cp:revision>
  <dcterms:created xsi:type="dcterms:W3CDTF">2017-12-04T03:26:56Z</dcterms:created>
  <dcterms:modified xsi:type="dcterms:W3CDTF">2017-12-05T04:15:14Z</dcterms:modified>
</cp:coreProperties>
</file>