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A688A-3659-A64F-AD5A-8DD85AEEF883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3CA77-D92B-EE43-BD87-060D1D12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</a:t>
            </a:r>
            <a:r>
              <a:rPr lang="en-US" dirty="0"/>
              <a:t>Restaurant Success</a:t>
            </a:r>
            <a:r>
              <a:rPr lang="en-US" dirty="0" smtClean="0"/>
              <a:t> and Rating with Yelp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r>
              <a:rPr lang="en-US" sz="4400" b="1" dirty="0" smtClean="0"/>
              <a:t>Presented By </a:t>
            </a:r>
            <a:r>
              <a:rPr lang="mr-IN" sz="4400" dirty="0" smtClean="0"/>
              <a:t>–</a:t>
            </a:r>
            <a:endParaRPr lang="en-US" sz="4400" dirty="0"/>
          </a:p>
          <a:p>
            <a:pPr algn="r"/>
            <a:r>
              <a:rPr lang="en-US" sz="4400" dirty="0" smtClean="0"/>
              <a:t>Foram Mehta</a:t>
            </a:r>
          </a:p>
          <a:p>
            <a:pPr algn="r"/>
            <a:r>
              <a:rPr lang="en-US" sz="4400" dirty="0" smtClean="0"/>
              <a:t>Meenakshi Paryani</a:t>
            </a:r>
          </a:p>
          <a:p>
            <a:r>
              <a:rPr lang="en-US" sz="5600" dirty="0" smtClean="0"/>
              <a:t>CMPE 255 Final Project under guidance of Prof. David Anastasiu	</a:t>
            </a:r>
            <a:r>
              <a:rPr lang="en-US" sz="4400" dirty="0" smtClean="0"/>
              <a:t>                                                              Noopur Joshi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0961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Goal </a:t>
            </a:r>
            <a:r>
              <a:rPr lang="en-US" dirty="0" smtClean="0"/>
              <a:t>of our Project..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661" y="1284790"/>
            <a:ext cx="9154951" cy="4626432"/>
          </a:xfrm>
        </p:spPr>
        <p:txBody>
          <a:bodyPr>
            <a:normAutofit/>
          </a:bodyPr>
          <a:lstStyle/>
          <a:p>
            <a:r>
              <a:rPr lang="en-US" b="1" dirty="0" smtClean="0"/>
              <a:t>Goal</a:t>
            </a:r>
            <a:endParaRPr lang="en-US" dirty="0" smtClean="0"/>
          </a:p>
          <a:p>
            <a:pPr lvl="1"/>
            <a:r>
              <a:rPr lang="en-US" dirty="0" smtClean="0"/>
              <a:t>Predict Restaurant Success with Binary Classification</a:t>
            </a:r>
          </a:p>
          <a:p>
            <a:pPr lvl="1"/>
            <a:r>
              <a:rPr lang="en-US" dirty="0"/>
              <a:t>Predict Restaurant </a:t>
            </a:r>
            <a:r>
              <a:rPr lang="en-US" dirty="0" smtClean="0"/>
              <a:t>Rating with Multi Class Classification</a:t>
            </a:r>
          </a:p>
          <a:p>
            <a:pPr lvl="1"/>
            <a:r>
              <a:rPr lang="en-US" dirty="0"/>
              <a:t>Predict Restaurant Rating with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/>
              <a:t>Provide top 5 most important features that determine the restaurant’s success</a:t>
            </a:r>
          </a:p>
          <a:p>
            <a:pPr lvl="1"/>
            <a:r>
              <a:rPr lang="en-US" dirty="0"/>
              <a:t>Provide top 5 most negative features that determine the restaurant’s failure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Motivation</a:t>
            </a:r>
          </a:p>
          <a:p>
            <a:pPr lvl="1"/>
            <a:r>
              <a:rPr lang="en-US" dirty="0"/>
              <a:t>According to a frequently cited study by Ohio State University on failed restaurants,</a:t>
            </a:r>
          </a:p>
          <a:p>
            <a:pPr lvl="2"/>
            <a:r>
              <a:rPr lang="en-US" dirty="0"/>
              <a:t>60 % do not make it past the first year</a:t>
            </a:r>
          </a:p>
          <a:p>
            <a:pPr lvl="2"/>
            <a:r>
              <a:rPr lang="en-US" dirty="0"/>
              <a:t>80 % go under in 5 </a:t>
            </a:r>
            <a:r>
              <a:rPr lang="en-US" dirty="0" smtClean="0"/>
              <a:t>years</a:t>
            </a:r>
          </a:p>
          <a:p>
            <a:pPr lvl="2"/>
            <a:endParaRPr lang="en-US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232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7387"/>
            <a:ext cx="8915400" cy="4533835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Label Encoding</a:t>
            </a:r>
          </a:p>
          <a:p>
            <a:pPr lvl="1"/>
            <a:r>
              <a:rPr lang="en-US" dirty="0" smtClean="0"/>
              <a:t>Converting Categorical attributes into numerical</a:t>
            </a:r>
          </a:p>
          <a:p>
            <a:pPr lvl="2"/>
            <a:r>
              <a:rPr lang="en-US" dirty="0" smtClean="0"/>
              <a:t>Ex </a:t>
            </a:r>
            <a:r>
              <a:rPr lang="mr-IN" dirty="0" smtClean="0"/>
              <a:t>–</a:t>
            </a:r>
            <a:r>
              <a:rPr lang="en-US" dirty="0" smtClean="0"/>
              <a:t> Ambience </a:t>
            </a:r>
            <a:r>
              <a:rPr lang="mr-IN" dirty="0" smtClean="0"/>
              <a:t>–</a:t>
            </a:r>
            <a:r>
              <a:rPr lang="en-US" dirty="0" smtClean="0"/>
              <a:t> Classy, Casual, Dressy etc</a:t>
            </a:r>
          </a:p>
          <a:p>
            <a:r>
              <a:rPr lang="en-US" b="1" dirty="0" smtClean="0"/>
              <a:t>Using Pandas (Get Dummies)</a:t>
            </a:r>
          </a:p>
          <a:p>
            <a:pPr lvl="1"/>
            <a:r>
              <a:rPr lang="en-US" dirty="0" smtClean="0"/>
              <a:t>Mapping each categorical value to an attribute column and assigning it a value of 0/1 based on absence/presence of an attribute </a:t>
            </a:r>
          </a:p>
          <a:p>
            <a:r>
              <a:rPr lang="en-US" b="1" dirty="0" smtClean="0"/>
              <a:t>Test and Train Split</a:t>
            </a:r>
          </a:p>
          <a:p>
            <a:pPr lvl="1"/>
            <a:r>
              <a:rPr lang="en-US" dirty="0" smtClean="0"/>
              <a:t>Used K Fold Cross Validation Technique (80/20 ratio for train/test)</a:t>
            </a:r>
          </a:p>
          <a:p>
            <a:r>
              <a:rPr lang="en-US" b="1" dirty="0" smtClean="0"/>
              <a:t>Pre-Processing for Binary Classification</a:t>
            </a:r>
          </a:p>
          <a:p>
            <a:r>
              <a:rPr lang="en-US" b="1" dirty="0" smtClean="0"/>
              <a:t>Pre-Processing </a:t>
            </a:r>
            <a:r>
              <a:rPr lang="en-US" b="1" dirty="0"/>
              <a:t>for </a:t>
            </a:r>
            <a:r>
              <a:rPr lang="en-US" b="1" dirty="0" smtClean="0"/>
              <a:t>Multi-Class Classification</a:t>
            </a:r>
            <a:endParaRPr lang="en-US" b="1" dirty="0"/>
          </a:p>
          <a:p>
            <a:r>
              <a:rPr lang="en-US" b="1" dirty="0" smtClean="0"/>
              <a:t>Removing Outliers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Dimensions after Pre-Processing </a:t>
            </a:r>
            <a:r>
              <a:rPr lang="mr-IN" dirty="0" smtClean="0"/>
              <a:t>–</a:t>
            </a:r>
            <a:r>
              <a:rPr lang="en-US" dirty="0" smtClean="0"/>
              <a:t> 88</a:t>
            </a:r>
          </a:p>
          <a:p>
            <a:r>
              <a:rPr lang="en-US" dirty="0" smtClean="0"/>
              <a:t>DR Algorithms applied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Chi Square </a:t>
            </a:r>
            <a:r>
              <a:rPr lang="en-US" dirty="0" smtClean="0"/>
              <a:t>and </a:t>
            </a:r>
            <a:r>
              <a:rPr lang="en-US" b="1" dirty="0" smtClean="0"/>
              <a:t>TruncatedSVD</a:t>
            </a:r>
          </a:p>
          <a:p>
            <a:r>
              <a:rPr lang="en-US" dirty="0" smtClean="0"/>
              <a:t>Dimensions after reduction </a:t>
            </a:r>
            <a:r>
              <a:rPr lang="mr-IN" dirty="0" smtClean="0"/>
              <a:t>–</a:t>
            </a:r>
            <a:r>
              <a:rPr lang="en-US" dirty="0" smtClean="0"/>
              <a:t> 50 - 100</a:t>
            </a:r>
          </a:p>
          <a:p>
            <a:r>
              <a:rPr lang="en-US" dirty="0" smtClean="0"/>
              <a:t>Removed Irrelevant columns which have no contribution to success prediction to improve the accuracy of the model</a:t>
            </a:r>
          </a:p>
          <a:p>
            <a:pPr lvl="1"/>
            <a:r>
              <a:rPr lang="en-US" dirty="0" smtClean="0"/>
              <a:t>Ex </a:t>
            </a:r>
            <a:r>
              <a:rPr lang="mr-IN" dirty="0" smtClean="0"/>
              <a:t>–</a:t>
            </a:r>
            <a:r>
              <a:rPr lang="en-US" dirty="0" smtClean="0"/>
              <a:t> Address, Zip Code, BYOB</a:t>
            </a:r>
          </a:p>
          <a:p>
            <a:r>
              <a:rPr lang="en-US" dirty="0" smtClean="0"/>
              <a:t>Accuracy Improved after removing irrelevant columns</a:t>
            </a:r>
          </a:p>
          <a:p>
            <a:r>
              <a:rPr lang="en-US" dirty="0" smtClean="0"/>
              <a:t>Re-Processed the data again after column removal</a:t>
            </a:r>
          </a:p>
          <a:p>
            <a:r>
              <a:rPr lang="en-US" dirty="0" smtClean="0"/>
              <a:t>Applied SelectKBest technique with Chi-Square Test for feature selection</a:t>
            </a:r>
          </a:p>
          <a:p>
            <a:r>
              <a:rPr lang="en-US" dirty="0" smtClean="0"/>
              <a:t>Selected top 30 features from each class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3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For Multi-Class classification and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236090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4265"/>
                <a:gridCol w="2685327"/>
                <a:gridCol w="2545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Multi-Layer 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576582"/>
              </p:ext>
            </p:extLst>
          </p:nvPr>
        </p:nvGraphicFramePr>
        <p:xfrm>
          <a:off x="2589212" y="4467827"/>
          <a:ext cx="8915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4265"/>
                <a:gridCol w="2685327"/>
                <a:gridCol w="2545808"/>
              </a:tblGrid>
              <a:tr h="282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Regression</a:t>
                      </a:r>
                      <a:r>
                        <a:rPr lang="en-US" baseline="0" dirty="0" smtClean="0"/>
                        <a:t> 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 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51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For Binary 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882256"/>
              </p:ext>
            </p:extLst>
          </p:nvPr>
        </p:nvGraphicFramePr>
        <p:xfrm>
          <a:off x="2589213" y="2133600"/>
          <a:ext cx="891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4265"/>
                <a:gridCol w="2685327"/>
                <a:gridCol w="2545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Multi-Layer 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Gaussian 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Vs Negative Best Feature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205013"/>
              </p:ext>
            </p:extLst>
          </p:nvPr>
        </p:nvGraphicFramePr>
        <p:xfrm>
          <a:off x="2589213" y="2133600"/>
          <a:ext cx="8915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Best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r>
                        <a:rPr lang="en-US" baseline="0" dirty="0" smtClean="0"/>
                        <a:t> 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Karaoke 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Parking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Validated Business Parking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Ambience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Nights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Video Music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Meal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3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Binary Classification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81" y="1541402"/>
            <a:ext cx="4179533" cy="26130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3" y="1541402"/>
            <a:ext cx="3639124" cy="2339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93" y="4302524"/>
            <a:ext cx="3846221" cy="2414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09" y="4302524"/>
            <a:ext cx="3605212" cy="22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2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Multi Class 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1580620"/>
            <a:ext cx="4018706" cy="26162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580620"/>
            <a:ext cx="3857625" cy="2573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4362472"/>
            <a:ext cx="3732137" cy="2309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1" y="4464544"/>
            <a:ext cx="3529014" cy="237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616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</TotalTime>
  <Words>355</Words>
  <Application>Microsoft Macintosh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Century Gothic</vt:lpstr>
      <vt:lpstr>Mangal</vt:lpstr>
      <vt:lpstr>Wingdings 3</vt:lpstr>
      <vt:lpstr>Arial</vt:lpstr>
      <vt:lpstr>Wisp</vt:lpstr>
      <vt:lpstr>Predicting Restaurant Success and Rating with Yelp</vt:lpstr>
      <vt:lpstr>Motivation and Goal of our Project.. </vt:lpstr>
      <vt:lpstr>Data Pre-Processing</vt:lpstr>
      <vt:lpstr>Dimensionality Reduction</vt:lpstr>
      <vt:lpstr>Validation For Multi-Class classification and Regression</vt:lpstr>
      <vt:lpstr>Accuracy For Binary Classification</vt:lpstr>
      <vt:lpstr>Positive Vs Negative Best Feature</vt:lpstr>
      <vt:lpstr>Results - Binary Classification</vt:lpstr>
      <vt:lpstr>Results – Multi Class Classification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Restaurant Success and Rating with Yelp</dc:title>
  <dc:creator>Meenakshi Paryani</dc:creator>
  <cp:lastModifiedBy>Meenakshi Paryani</cp:lastModifiedBy>
  <cp:revision>25</cp:revision>
  <dcterms:created xsi:type="dcterms:W3CDTF">2017-12-04T03:26:56Z</dcterms:created>
  <dcterms:modified xsi:type="dcterms:W3CDTF">2017-12-04T07:48:48Z</dcterms:modified>
</cp:coreProperties>
</file>