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9/21/2022</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9/21/2022</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Customer_churn_case_study/Story1"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ublic.tableau.com/views/Customer_churn_case_study/Story1?:language=en-US&amp;:display_count=n&amp;:origin=viz_share_link"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AAAC4B16-51A2-4035-816D-C5650AAF7754}"/>
              </a:ext>
            </a:extLst>
          </p:cNvPr>
          <p:cNvSpPr>
            <a:spLocks noGrp="1"/>
          </p:cNvSpPr>
          <p:nvPr>
            <p:ph type="ctrTitle"/>
          </p:nvPr>
        </p:nvSpPr>
        <p:spPr/>
        <p:txBody>
          <a:bodyPr/>
          <a:lstStyle/>
          <a:p>
            <a:r>
              <a:rPr lang="en-us" dirty="0">
                <a:hlinkClick r:id="rId2"/>
              </a:rPr>
              <a:t>Customer_churn_case_study</a:t>
            </a:r>
          </a:p>
        </p:txBody>
      </p:sp>
      <p:sp>
        <p:nvSpPr>
          <p:cNvPr id="3" name="slide1">
            <a:extLst>
              <a:ext uri="{FF2B5EF4-FFF2-40B4-BE49-F238E27FC236}">
                <a16:creationId xmlns:a16="http://schemas.microsoft.com/office/drawing/2014/main" id="{0078020A-2073-48D4-821E-F663C1C10045}"/>
              </a:ext>
            </a:extLst>
          </p:cNvPr>
          <p:cNvSpPr>
            <a:spLocks noGrp="1"/>
          </p:cNvSpPr>
          <p:nvPr>
            <p:ph type="subTitle" idx="1"/>
          </p:nvPr>
        </p:nvSpPr>
        <p:spPr/>
        <p:txBody>
          <a:bodyPr/>
          <a:lstStyle/>
          <a:p>
            <a:r>
              <a:rPr dirty="0"/>
              <a:t>File created on: 9/21/2022 10:08:40 AM</a:t>
            </a:r>
            <a:endParaRPr lang="en-US" dirty="0"/>
          </a:p>
          <a:p>
            <a:r>
              <a:rPr lang="en-US" dirty="0"/>
              <a:t>created by : Foram Solanki       </a:t>
            </a:r>
            <a:endParaRPr dirty="0"/>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Telco Churn and LTV Analysis1">
            <a:extLst>
              <a:ext uri="{FF2B5EF4-FFF2-40B4-BE49-F238E27FC236}">
                <a16:creationId xmlns:a16="http://schemas.microsoft.com/office/drawing/2014/main" id="{AE41FC89-EB13-4B79-9D10-E972A8FF6635}"/>
              </a:ext>
            </a:extLst>
          </p:cNvPr>
          <p:cNvPicPr>
            <a:picLocks noChangeAspect="1"/>
          </p:cNvPicPr>
          <p:nvPr/>
        </p:nvPicPr>
        <p:blipFill rotWithShape="1">
          <a:blip r:embed="rId2">
            <a:extLst>
              <a:ext uri="{28A0092B-C50C-407E-A947-70E740481C1C}">
                <a14:useLocalDpi xmlns:a14="http://schemas.microsoft.com/office/drawing/2010/main" val="0"/>
              </a:ext>
            </a:extLst>
          </a:blip>
          <a:srcRect l="21016" r="21796" b="7380"/>
          <a:stretch/>
        </p:blipFill>
        <p:spPr>
          <a:xfrm>
            <a:off x="533399" y="142875"/>
            <a:ext cx="10982325" cy="65722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Telco Churn and LTV Analysis2">
            <a:extLst>
              <a:ext uri="{FF2B5EF4-FFF2-40B4-BE49-F238E27FC236}">
                <a16:creationId xmlns:a16="http://schemas.microsoft.com/office/drawing/2014/main" id="{5BB9EF6E-CD11-4A14-A9C5-85956CB4A8D6}"/>
              </a:ext>
            </a:extLst>
          </p:cNvPr>
          <p:cNvPicPr>
            <a:picLocks noChangeAspect="1"/>
          </p:cNvPicPr>
          <p:nvPr/>
        </p:nvPicPr>
        <p:blipFill rotWithShape="1">
          <a:blip r:embed="rId2">
            <a:extLst>
              <a:ext uri="{28A0092B-C50C-407E-A947-70E740481C1C}">
                <a14:useLocalDpi xmlns:a14="http://schemas.microsoft.com/office/drawing/2010/main" val="0"/>
              </a:ext>
            </a:extLst>
          </a:blip>
          <a:srcRect l="18671" r="20937" b="26777"/>
          <a:stretch/>
        </p:blipFill>
        <p:spPr>
          <a:xfrm>
            <a:off x="561975" y="165163"/>
            <a:ext cx="10891838" cy="6245162"/>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94B989-93F0-40D2-AC99-FE2776B23049}"/>
              </a:ext>
            </a:extLst>
          </p:cNvPr>
          <p:cNvPicPr>
            <a:picLocks noChangeAspect="1"/>
          </p:cNvPicPr>
          <p:nvPr/>
        </p:nvPicPr>
        <p:blipFill>
          <a:blip r:embed="rId2"/>
          <a:stretch>
            <a:fillRect/>
          </a:stretch>
        </p:blipFill>
        <p:spPr>
          <a:xfrm>
            <a:off x="42862" y="200025"/>
            <a:ext cx="12106275" cy="645795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Telco Churn and LTV Analysis4">
            <a:extLst>
              <a:ext uri="{FF2B5EF4-FFF2-40B4-BE49-F238E27FC236}">
                <a16:creationId xmlns:a16="http://schemas.microsoft.com/office/drawing/2014/main" id="{22822712-E886-4142-A4CC-4A08DF44D429}"/>
              </a:ext>
            </a:extLst>
          </p:cNvPr>
          <p:cNvPicPr>
            <a:picLocks noChangeAspect="1"/>
          </p:cNvPicPr>
          <p:nvPr/>
        </p:nvPicPr>
        <p:blipFill rotWithShape="1">
          <a:blip r:embed="rId2">
            <a:extLst>
              <a:ext uri="{28A0092B-C50C-407E-A947-70E740481C1C}">
                <a14:useLocalDpi xmlns:a14="http://schemas.microsoft.com/office/drawing/2010/main" val="0"/>
              </a:ext>
            </a:extLst>
          </a:blip>
          <a:srcRect b="39162"/>
          <a:stretch/>
        </p:blipFill>
        <p:spPr>
          <a:xfrm>
            <a:off x="0" y="660464"/>
            <a:ext cx="12192000" cy="440683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Telco Churn and LTV Analysis5">
            <a:extLst>
              <a:ext uri="{FF2B5EF4-FFF2-40B4-BE49-F238E27FC236}">
                <a16:creationId xmlns:a16="http://schemas.microsoft.com/office/drawing/2014/main" id="{7B4D530C-4936-467F-B845-A68906C55D19}"/>
              </a:ext>
            </a:extLst>
          </p:cNvPr>
          <p:cNvPicPr>
            <a:picLocks noChangeAspect="1"/>
          </p:cNvPicPr>
          <p:nvPr/>
        </p:nvPicPr>
        <p:blipFill rotWithShape="1">
          <a:blip r:embed="rId2">
            <a:extLst>
              <a:ext uri="{28A0092B-C50C-407E-A947-70E740481C1C}">
                <a14:useLocalDpi xmlns:a14="http://schemas.microsoft.com/office/drawing/2010/main" val="0"/>
              </a:ext>
            </a:extLst>
          </a:blip>
          <a:srcRect l="27188" r="27656" b="31421"/>
          <a:stretch/>
        </p:blipFill>
        <p:spPr>
          <a:xfrm>
            <a:off x="1983000" y="241363"/>
            <a:ext cx="8225999" cy="5673661"/>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1886-6F38-4A20-BD88-839C8B3B8C69}"/>
              </a:ext>
            </a:extLst>
          </p:cNvPr>
          <p:cNvSpPr>
            <a:spLocks noGrp="1"/>
          </p:cNvSpPr>
          <p:nvPr>
            <p:ph type="ctrTitle"/>
          </p:nvPr>
        </p:nvSpPr>
        <p:spPr>
          <a:xfrm>
            <a:off x="85725" y="122238"/>
            <a:ext cx="8743950" cy="506412"/>
          </a:xfrm>
        </p:spPr>
        <p:txBody>
          <a:bodyPr>
            <a:normAutofit/>
          </a:bodyPr>
          <a:lstStyle/>
          <a:p>
            <a:pPr algn="l"/>
            <a:r>
              <a:rPr lang="en-US" sz="1800" b="1" i="0" dirty="0">
                <a:solidFill>
                  <a:srgbClr val="091E42"/>
                </a:solidFill>
                <a:effectLst/>
                <a:latin typeface="+mn-lt"/>
              </a:rPr>
              <a:t>short analysis of each dashboard </a:t>
            </a:r>
            <a:endParaRPr lang="en-US" sz="1800" b="1" dirty="0">
              <a:latin typeface="+mn-lt"/>
            </a:endParaRPr>
          </a:p>
        </p:txBody>
      </p:sp>
      <p:sp>
        <p:nvSpPr>
          <p:cNvPr id="3" name="Subtitle 2">
            <a:extLst>
              <a:ext uri="{FF2B5EF4-FFF2-40B4-BE49-F238E27FC236}">
                <a16:creationId xmlns:a16="http://schemas.microsoft.com/office/drawing/2014/main" id="{E403E20D-4274-4A3E-A975-DD5AE0FE80DD}"/>
              </a:ext>
            </a:extLst>
          </p:cNvPr>
          <p:cNvSpPr>
            <a:spLocks noGrp="1"/>
          </p:cNvSpPr>
          <p:nvPr>
            <p:ph type="subTitle" idx="1"/>
          </p:nvPr>
        </p:nvSpPr>
        <p:spPr>
          <a:xfrm>
            <a:off x="180975" y="876300"/>
            <a:ext cx="11763375" cy="5791200"/>
          </a:xfrm>
        </p:spPr>
        <p:txBody>
          <a:bodyPr>
            <a:normAutofit/>
          </a:bodyPr>
          <a:lstStyle/>
          <a:p>
            <a:pPr algn="just">
              <a:buFont typeface="Arial" panose="020B0604020202020204" pitchFamily="34" charset="0"/>
              <a:buChar char="•"/>
            </a:pPr>
            <a:r>
              <a:rPr lang="en-US" sz="1600" b="0" i="0" dirty="0">
                <a:solidFill>
                  <a:srgbClr val="091E42"/>
                </a:solidFill>
                <a:effectLst/>
              </a:rPr>
              <a:t>Average </a:t>
            </a:r>
            <a:r>
              <a:rPr lang="en-US" sz="1600" b="0" i="0" dirty="0" err="1">
                <a:solidFill>
                  <a:srgbClr val="091E42"/>
                </a:solidFill>
                <a:effectLst/>
              </a:rPr>
              <a:t>numerics</a:t>
            </a:r>
            <a:r>
              <a:rPr lang="en-US" sz="1600" b="0" i="0" dirty="0">
                <a:solidFill>
                  <a:srgbClr val="091E42"/>
                </a:solidFill>
                <a:effectLst/>
              </a:rPr>
              <a:t> by contract and internet </a:t>
            </a:r>
          </a:p>
          <a:p>
            <a:pPr marL="742950" lvl="1" indent="-285750" algn="just">
              <a:buFont typeface="Arial" panose="020B0604020202020204" pitchFamily="34" charset="0"/>
              <a:buChar char="•"/>
            </a:pPr>
            <a:r>
              <a:rPr lang="en-US" sz="1600" b="0" i="0" dirty="0">
                <a:solidFill>
                  <a:srgbClr val="091E42"/>
                </a:solidFill>
                <a:effectLst/>
              </a:rPr>
              <a:t>People leaving the company have paid more money in general when they have a 2-year contract.</a:t>
            </a:r>
          </a:p>
          <a:p>
            <a:pPr marL="742950" lvl="1" indent="-285750" algn="just">
              <a:buFont typeface="Arial" panose="020B0604020202020204" pitchFamily="34" charset="0"/>
              <a:buChar char="•"/>
            </a:pPr>
            <a:r>
              <a:rPr lang="en-US" sz="1600" b="0" i="0" dirty="0">
                <a:solidFill>
                  <a:srgbClr val="091E42"/>
                </a:solidFill>
                <a:effectLst/>
              </a:rPr>
              <a:t>People who have a month-to-month contract are most likely to churn.</a:t>
            </a:r>
          </a:p>
          <a:p>
            <a:pPr marL="742950" lvl="1" indent="-285750" algn="just">
              <a:buFont typeface="Arial" panose="020B0604020202020204" pitchFamily="34" charset="0"/>
              <a:buChar char="•"/>
            </a:pPr>
            <a:r>
              <a:rPr lang="en-US" sz="1600" b="0" i="0" dirty="0">
                <a:solidFill>
                  <a:srgbClr val="091E42"/>
                </a:solidFill>
                <a:effectLst/>
              </a:rPr>
              <a:t>People who have used phone services and multiple lines tend to pay more in general, but we saw that these customers tend to leave the company if they have to pay higher monthly charges.</a:t>
            </a:r>
          </a:p>
          <a:p>
            <a:pPr algn="just">
              <a:buFont typeface="Arial" panose="020B0604020202020204" pitchFamily="34" charset="0"/>
              <a:buChar char="•"/>
            </a:pPr>
            <a:r>
              <a:rPr lang="en-US" sz="1600" b="0" i="0" dirty="0">
                <a:solidFill>
                  <a:srgbClr val="091E42"/>
                </a:solidFill>
                <a:effectLst/>
              </a:rPr>
              <a:t>Streaming services analysis by churn and contract</a:t>
            </a:r>
          </a:p>
          <a:p>
            <a:pPr marL="742950" lvl="1" indent="-285750" algn="just">
              <a:buFont typeface="Arial" panose="020B0604020202020204" pitchFamily="34" charset="0"/>
              <a:buChar char="•"/>
            </a:pPr>
            <a:r>
              <a:rPr lang="en-US" sz="1600" b="0" i="0" dirty="0">
                <a:solidFill>
                  <a:srgbClr val="091E42"/>
                </a:solidFill>
                <a:effectLst/>
              </a:rPr>
              <a:t>Customers subscribed to streaming movies and streaming TV were contributing more to revenue (high LTVs).</a:t>
            </a:r>
          </a:p>
          <a:p>
            <a:pPr marL="742950" lvl="1" indent="-285750" algn="just">
              <a:buFont typeface="Arial" panose="020B0604020202020204" pitchFamily="34" charset="0"/>
              <a:buChar char="•"/>
            </a:pPr>
            <a:r>
              <a:rPr lang="en-US" sz="1600" b="0" i="0" dirty="0">
                <a:solidFill>
                  <a:srgbClr val="091E42"/>
                </a:solidFill>
                <a:effectLst/>
              </a:rPr>
              <a:t>Many customers subscribed to these services left the company as they had to pay higher monthly charges. So, customers are more likely to leave the company if we try to increase the LTV by increasing the monthly charges. Hence, the company can decide to check the effect that increasing LTV has on churn and then take a decision.</a:t>
            </a:r>
          </a:p>
          <a:p>
            <a:pPr algn="just">
              <a:buFont typeface="Arial" panose="020B0604020202020204" pitchFamily="34" charset="0"/>
              <a:buChar char="•"/>
            </a:pPr>
            <a:r>
              <a:rPr lang="en-US" sz="1600" b="0" i="0" dirty="0">
                <a:solidFill>
                  <a:srgbClr val="091E42"/>
                </a:solidFill>
                <a:effectLst/>
              </a:rPr>
              <a:t>Contract pattern by charges and tenure</a:t>
            </a:r>
          </a:p>
          <a:p>
            <a:pPr marL="742950" lvl="1" indent="-285750" algn="just">
              <a:buFont typeface="Arial" panose="020B0604020202020204" pitchFamily="34" charset="0"/>
              <a:buChar char="•"/>
            </a:pPr>
            <a:r>
              <a:rPr lang="en-US" sz="1600" b="0" i="0" dirty="0">
                <a:solidFill>
                  <a:srgbClr val="091E42"/>
                </a:solidFill>
                <a:effectLst/>
              </a:rPr>
              <a:t>Having a 2-year contract is the best for having a high LTV and for retaining the customers for as long as possible.</a:t>
            </a:r>
          </a:p>
          <a:p>
            <a:pPr marL="742950" lvl="1" indent="-285750" algn="just">
              <a:buFont typeface="Arial" panose="020B0604020202020204" pitchFamily="34" charset="0"/>
              <a:buChar char="•"/>
            </a:pPr>
            <a:r>
              <a:rPr lang="en-US" sz="1600" b="0" i="0" dirty="0">
                <a:solidFill>
                  <a:srgbClr val="091E42"/>
                </a:solidFill>
                <a:effectLst/>
              </a:rPr>
              <a:t>Customers with a month-to-month contract do not contribute much to LTV and are also more likely to churn.</a:t>
            </a:r>
          </a:p>
          <a:p>
            <a:pPr algn="just">
              <a:buFont typeface="Arial" panose="020B0604020202020204" pitchFamily="34" charset="0"/>
              <a:buChar char="•"/>
            </a:pPr>
            <a:r>
              <a:rPr lang="en-US" sz="1600" b="0" i="0" dirty="0">
                <a:solidFill>
                  <a:srgbClr val="091E42"/>
                </a:solidFill>
                <a:effectLst/>
              </a:rPr>
              <a:t>Payment method pattern by charges and tenure</a:t>
            </a:r>
          </a:p>
          <a:p>
            <a:pPr marL="742950" lvl="1" indent="-285750" algn="just">
              <a:buFont typeface="Arial" panose="020B0604020202020204" pitchFamily="34" charset="0"/>
              <a:buChar char="•"/>
            </a:pPr>
            <a:r>
              <a:rPr lang="en-US" sz="1600" b="0" i="0" dirty="0">
                <a:solidFill>
                  <a:srgbClr val="091E42"/>
                </a:solidFill>
                <a:effectLst/>
              </a:rPr>
              <a:t>We should encourage customers to make more automatic payments because such people generally have higher LTVs and stay with us longer.</a:t>
            </a:r>
          </a:p>
          <a:p>
            <a:pPr algn="just">
              <a:buFont typeface="Arial" panose="020B0604020202020204" pitchFamily="34" charset="0"/>
              <a:buChar char="•"/>
            </a:pPr>
            <a:r>
              <a:rPr lang="en-US" sz="1600" b="0" i="0" dirty="0">
                <a:solidFill>
                  <a:srgbClr val="091E42"/>
                </a:solidFill>
                <a:effectLst/>
              </a:rPr>
              <a:t>LTV by the most important services and by contract</a:t>
            </a:r>
          </a:p>
          <a:p>
            <a:pPr marL="742950" lvl="1" indent="-285750" algn="just">
              <a:buFont typeface="Arial" panose="020B0604020202020204" pitchFamily="34" charset="0"/>
              <a:buChar char="•"/>
            </a:pPr>
            <a:r>
              <a:rPr lang="en-US" sz="1600" b="0" i="0" dirty="0">
                <a:solidFill>
                  <a:srgbClr val="091E42"/>
                </a:solidFill>
                <a:effectLst/>
              </a:rPr>
              <a:t>We want to encourage customers to use 2-year contracts, internet services, phone services and multiple lines.</a:t>
            </a:r>
          </a:p>
          <a:p>
            <a:endParaRPr lang="en-US" sz="1600" dirty="0"/>
          </a:p>
        </p:txBody>
      </p:sp>
    </p:spTree>
    <p:extLst>
      <p:ext uri="{BB962C8B-B14F-4D97-AF65-F5344CB8AC3E}">
        <p14:creationId xmlns:p14="http://schemas.microsoft.com/office/powerpoint/2010/main" val="2658165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6295F-43BC-4A63-B463-424B895D90EE}"/>
              </a:ext>
            </a:extLst>
          </p:cNvPr>
          <p:cNvSpPr>
            <a:spLocks noGrp="1"/>
          </p:cNvSpPr>
          <p:nvPr>
            <p:ph type="title"/>
          </p:nvPr>
        </p:nvSpPr>
        <p:spPr>
          <a:xfrm>
            <a:off x="390525" y="2"/>
            <a:ext cx="10963274" cy="838198"/>
          </a:xfrm>
        </p:spPr>
        <p:txBody>
          <a:bodyPr>
            <a:normAutofit/>
          </a:bodyPr>
          <a:lstStyle/>
          <a:p>
            <a:r>
              <a:rPr lang="en-US" sz="1800" b="1" i="0" dirty="0">
                <a:solidFill>
                  <a:srgbClr val="091E42"/>
                </a:solidFill>
                <a:effectLst/>
                <a:latin typeface="+mn-lt"/>
              </a:rPr>
              <a:t> key takeaways from this case study:</a:t>
            </a:r>
            <a:endParaRPr lang="en-US" sz="1800" b="1" dirty="0">
              <a:latin typeface="+mn-lt"/>
            </a:endParaRPr>
          </a:p>
        </p:txBody>
      </p:sp>
      <p:sp>
        <p:nvSpPr>
          <p:cNvPr id="3" name="Content Placeholder 2">
            <a:extLst>
              <a:ext uri="{FF2B5EF4-FFF2-40B4-BE49-F238E27FC236}">
                <a16:creationId xmlns:a16="http://schemas.microsoft.com/office/drawing/2014/main" id="{1D28AC20-E76E-467F-9BA2-057FFD41D8C2}"/>
              </a:ext>
            </a:extLst>
          </p:cNvPr>
          <p:cNvSpPr>
            <a:spLocks noGrp="1"/>
          </p:cNvSpPr>
          <p:nvPr>
            <p:ph idx="1"/>
          </p:nvPr>
        </p:nvSpPr>
        <p:spPr>
          <a:xfrm>
            <a:off x="390525" y="933449"/>
            <a:ext cx="11039475" cy="3571875"/>
          </a:xfrm>
        </p:spPr>
        <p:txBody>
          <a:bodyPr>
            <a:normAutofit/>
          </a:bodyPr>
          <a:lstStyle/>
          <a:p>
            <a:pPr algn="just">
              <a:buFont typeface="+mj-lt"/>
              <a:buAutoNum type="arabicPeriod"/>
            </a:pPr>
            <a:r>
              <a:rPr lang="en-US" sz="1800" b="0" i="0" dirty="0">
                <a:solidFill>
                  <a:srgbClr val="091E42"/>
                </a:solidFill>
                <a:effectLst/>
              </a:rPr>
              <a:t>Using SQL with Python is a great idea if you have to build complicated business logics and if you want to have a single interface to run queries and perform analysis.</a:t>
            </a:r>
          </a:p>
          <a:p>
            <a:pPr algn="just">
              <a:buFont typeface="+mj-lt"/>
              <a:buAutoNum type="arabicPeriod"/>
            </a:pPr>
            <a:r>
              <a:rPr lang="en-US" sz="1800" b="0" i="0" dirty="0">
                <a:solidFill>
                  <a:srgbClr val="091E42"/>
                </a:solidFill>
                <a:effectLst/>
              </a:rPr>
              <a:t>It is important to understand the business objectives and context prior to starting any type of analysis.</a:t>
            </a:r>
          </a:p>
          <a:p>
            <a:pPr algn="just">
              <a:buFont typeface="+mj-lt"/>
              <a:buAutoNum type="arabicPeriod"/>
            </a:pPr>
            <a:r>
              <a:rPr lang="en-US" sz="1800" b="0" i="0" dirty="0">
                <a:solidFill>
                  <a:srgbClr val="091E42"/>
                </a:solidFill>
                <a:effectLst/>
              </a:rPr>
              <a:t>Concerning churn, saw that the most important variables related to it include contract, monthly charges, and some services (internet, phone, and multiple lines).</a:t>
            </a:r>
          </a:p>
          <a:p>
            <a:pPr algn="just">
              <a:buFont typeface="+mj-lt"/>
              <a:buAutoNum type="arabicPeriod"/>
            </a:pPr>
            <a:r>
              <a:rPr lang="en-US" sz="1800" b="0" i="0" dirty="0">
                <a:solidFill>
                  <a:srgbClr val="091E42"/>
                </a:solidFill>
                <a:effectLst/>
              </a:rPr>
              <a:t>People who stay with a company longer normally lead to higher LTVs and enforcing 2- or 1-year contracts can help with this.</a:t>
            </a:r>
          </a:p>
          <a:p>
            <a:pPr algn="just">
              <a:buFont typeface="+mj-lt"/>
              <a:buAutoNum type="arabicPeriod"/>
            </a:pPr>
            <a:r>
              <a:rPr lang="en-US" sz="1800" b="0" i="0" dirty="0">
                <a:solidFill>
                  <a:srgbClr val="091E42"/>
                </a:solidFill>
                <a:effectLst/>
              </a:rPr>
              <a:t>We can and must categorize people as having high and low LTVs.</a:t>
            </a:r>
          </a:p>
          <a:p>
            <a:endParaRPr lang="en-US" sz="1600" dirty="0"/>
          </a:p>
        </p:txBody>
      </p:sp>
    </p:spTree>
    <p:extLst>
      <p:ext uri="{BB962C8B-B14F-4D97-AF65-F5344CB8AC3E}">
        <p14:creationId xmlns:p14="http://schemas.microsoft.com/office/powerpoint/2010/main" val="368882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21828-7B84-48F9-9D42-9CBC9235A278}"/>
              </a:ext>
            </a:extLst>
          </p:cNvPr>
          <p:cNvSpPr txBox="1"/>
          <p:nvPr/>
        </p:nvSpPr>
        <p:spPr>
          <a:xfrm>
            <a:off x="295275" y="2967335"/>
            <a:ext cx="11677650" cy="615553"/>
          </a:xfrm>
          <a:prstGeom prst="rect">
            <a:avLst/>
          </a:prstGeom>
          <a:noFill/>
        </p:spPr>
        <p:txBody>
          <a:bodyPr wrap="square">
            <a:spAutoFit/>
          </a:bodyPr>
          <a:lstStyle/>
          <a:p>
            <a:r>
              <a:rPr lang="en-US" sz="1600" dirty="0">
                <a:hlinkClick r:id="rId2"/>
              </a:rPr>
              <a:t>https://public.tableau.com/views/Customer_churn_case_study/Story1?:language=en-US&amp;:display_count=n&amp;:origin=viz_share_link</a:t>
            </a:r>
            <a:endParaRPr lang="en-US" sz="1600" dirty="0"/>
          </a:p>
          <a:p>
            <a:endParaRPr lang="en-US" dirty="0"/>
          </a:p>
        </p:txBody>
      </p:sp>
    </p:spTree>
    <p:extLst>
      <p:ext uri="{BB962C8B-B14F-4D97-AF65-F5344CB8AC3E}">
        <p14:creationId xmlns:p14="http://schemas.microsoft.com/office/powerpoint/2010/main" val="3744625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448</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Customer_churn_case_study</vt:lpstr>
      <vt:lpstr>PowerPoint Presentation</vt:lpstr>
      <vt:lpstr>PowerPoint Presentation</vt:lpstr>
      <vt:lpstr>PowerPoint Presentation</vt:lpstr>
      <vt:lpstr>PowerPoint Presentation</vt:lpstr>
      <vt:lpstr>PowerPoint Presentation</vt:lpstr>
      <vt:lpstr>short analysis of each dashboard </vt:lpstr>
      <vt:lpstr> key takeaways from this case study: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Customer_churn_case_study</dc:title>
  <dc:creator/>
  <cp:lastModifiedBy>Solanki, Foram R.</cp:lastModifiedBy>
  <cp:revision>6</cp:revision>
  <dcterms:created xsi:type="dcterms:W3CDTF">2022-09-21T10:08:42Z</dcterms:created>
  <dcterms:modified xsi:type="dcterms:W3CDTF">2022-09-21T10:49:37Z</dcterms:modified>
</cp:coreProperties>
</file>