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Fira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FiraSans-bold.fntdata"/><Relationship Id="rId14" Type="http://schemas.openxmlformats.org/officeDocument/2006/relationships/font" Target="fonts/FiraSans-regular.fntdata"/><Relationship Id="rId17" Type="http://schemas.openxmlformats.org/officeDocument/2006/relationships/font" Target="fonts/FiraSans-boldItalic.fntdata"/><Relationship Id="rId16" Type="http://schemas.openxmlformats.org/officeDocument/2006/relationships/font" Target="fonts/Fira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1c9f7c49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341c9f7c49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1c9f7c49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1c9f7c49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 amt="3000"/>
          </a:blip>
          <a:srcRect b="0" l="0" r="0" t="0"/>
          <a:stretch/>
        </p:blipFill>
        <p:spPr>
          <a:xfrm>
            <a:off x="2000263" y="0"/>
            <a:ext cx="5143499" cy="51434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2900375" y="1247138"/>
            <a:ext cx="30555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FORBE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93400" y="2456775"/>
            <a:ext cx="2774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AutoNum type="arabicPeriod"/>
            </a:pPr>
            <a:r>
              <a:rPr lang="en" sz="18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Harshith</a:t>
            </a:r>
            <a:r>
              <a:rPr lang="en" sz="18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 TS</a:t>
            </a:r>
            <a:endParaRPr b="0" i="0" sz="1800" u="none" cap="none" strike="noStrik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AutoNum type="arabicPeriod"/>
            </a:pPr>
            <a:r>
              <a:rPr lang="en" sz="18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Shivnandu.K</a:t>
            </a:r>
            <a:endParaRPr sz="18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AutoNum type="arabicPeriod"/>
            </a:pPr>
            <a:r>
              <a:rPr lang="en" sz="18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Saketh S</a:t>
            </a:r>
            <a:endParaRPr sz="18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AutoNum type="arabicPeriod"/>
            </a:pPr>
            <a:r>
              <a:rPr lang="en" sz="18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Harishankar.P.P</a:t>
            </a:r>
            <a:endParaRPr sz="18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7313" y="298800"/>
            <a:ext cx="4535026" cy="6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875988" y="3848025"/>
            <a:ext cx="49302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solidFill>
                  <a:srgbClr val="434343"/>
                </a:solidFill>
              </a:rPr>
              <a:t>forbeofficial@gmail.com</a:t>
            </a:r>
            <a:endParaRPr b="0" i="0" sz="2200" u="none" cap="none" strike="noStrike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Srinivas University Institute Of Engineering and Technology</a:t>
            </a:r>
            <a:endParaRPr b="0" i="0" sz="1800" u="none" cap="none" strike="noStrik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0" y="71525"/>
            <a:ext cx="8652000" cy="14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043"/>
              <a:buFont typeface="Arial"/>
              <a:buNone/>
            </a:pPr>
            <a:r>
              <a:rPr b="1" lang="en" sz="2555" u="sng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Decentralized, Secure, and Patient-Controlled Health Records.</a:t>
            </a:r>
            <a:endParaRPr b="1" sz="2555" u="sng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4000"/>
              <a:buNone/>
            </a:pPr>
            <a:r>
              <a:t/>
            </a:r>
            <a:endParaRPr sz="5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46000" y="1579825"/>
            <a:ext cx="86520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In emergencies, fragmented health records delay care by up to 30 minutes due to siloed EHRs and paper systems. Centralized EHRs limit patient control and are breach-prone (15M U.S. records exposed in 2023). Existing standards (FHIR, HL7) lack seamless interoperability, and blockchain solutions face GDPR compliance issues. Need: A secure, patient-owned system for rapid, authorized access in crises.</a:t>
            </a:r>
            <a:endParaRPr sz="19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9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044675" y="928600"/>
            <a:ext cx="488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T1PS2</a:t>
            </a:r>
            <a:endParaRPr b="0" i="0" sz="1800" u="none" cap="none" strike="noStrik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2C2C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514025" y="0"/>
            <a:ext cx="26865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" sz="1920" u="sng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Solution Overview</a:t>
            </a:r>
            <a:endParaRPr b="1" sz="1920" u="sng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1" name="Google Shape;71;p15" title="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125" y="120925"/>
            <a:ext cx="5043975" cy="490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2C2C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3925900" y="0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Tech Stack.</a:t>
            </a:r>
            <a:endParaRPr b="1" sz="1900" u="sng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77" name="Google Shape;77;p16" title="techsta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900" y="576800"/>
            <a:ext cx="5506169" cy="436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2C2C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1993950" y="2893525"/>
            <a:ext cx="51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3724450" y="0"/>
            <a:ext cx="2193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 u="sng">
              <a:solidFill>
                <a:schemeClr val="dk1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724450" y="-765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chemeClr val="lt1"/>
                </a:solidFill>
              </a:rPr>
              <a:t>Implementation.</a:t>
            </a:r>
            <a:endParaRPr b="1" sz="1900" u="sng">
              <a:solidFill>
                <a:schemeClr val="lt1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-1068" l="-4330" r="-7002" t="-10264"/>
          <a:stretch/>
        </p:blipFill>
        <p:spPr>
          <a:xfrm>
            <a:off x="1152491" y="-76525"/>
            <a:ext cx="7337221" cy="49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2C2C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1993950" y="2893525"/>
            <a:ext cx="51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3724450" y="0"/>
            <a:ext cx="2193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 u="sng">
              <a:solidFill>
                <a:schemeClr val="dk1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724450" y="-765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chemeClr val="lt1"/>
                </a:solidFill>
              </a:rPr>
              <a:t>System WorkFlow.</a:t>
            </a:r>
            <a:endParaRPr b="1" sz="1900" u="sng">
              <a:solidFill>
                <a:schemeClr val="lt1"/>
              </a:solidFill>
            </a:endParaRPr>
          </a:p>
        </p:txBody>
      </p:sp>
      <p:pic>
        <p:nvPicPr>
          <p:cNvPr id="93" name="Google Shape;93;p18" title="finalflo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150" y="329750"/>
            <a:ext cx="5017901" cy="4798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865250" y="0"/>
            <a:ext cx="37086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Arial"/>
              <a:buNone/>
            </a:pPr>
            <a:r>
              <a:rPr b="1" lang="en" sz="1900" u="sng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Design </a:t>
            </a:r>
            <a:r>
              <a:rPr b="1" lang="en" sz="1900" u="sng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and  UI.</a:t>
            </a:r>
            <a:endParaRPr b="1" sz="1900" u="sng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375" y="562388"/>
            <a:ext cx="2254050" cy="4323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163" y="583138"/>
            <a:ext cx="2254050" cy="428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3710" y="583150"/>
            <a:ext cx="2153765" cy="43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ctrTitle"/>
          </p:nvPr>
        </p:nvSpPr>
        <p:spPr>
          <a:xfrm>
            <a:off x="311701" y="744575"/>
            <a:ext cx="7305600" cy="8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44" u="sng">
                <a:solidFill>
                  <a:schemeClr val="lt1"/>
                </a:solidFill>
              </a:rPr>
              <a:t>Reference and Conclusion</a:t>
            </a:r>
            <a:r>
              <a:rPr b="1" lang="en" sz="2100" u="sng">
                <a:solidFill>
                  <a:schemeClr val="lt1"/>
                </a:solidFill>
              </a:rPr>
              <a:t>,</a:t>
            </a:r>
            <a:r>
              <a:rPr lang="en"/>
              <a:t> </a:t>
            </a:r>
            <a:endParaRPr/>
          </a:p>
        </p:txBody>
      </p:sp>
      <p:sp>
        <p:nvSpPr>
          <p:cNvPr id="107" name="Google Shape;107;p20"/>
          <p:cNvSpPr txBox="1"/>
          <p:nvPr>
            <p:ph idx="1" type="subTitle"/>
          </p:nvPr>
        </p:nvSpPr>
        <p:spPr>
          <a:xfrm>
            <a:off x="26125" y="520675"/>
            <a:ext cx="8930100" cy="17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Our decentralized PHR system empowers patients with data ownership on Polygon, ensures secure sharing with zk-SNARKs, converts legacy records to FHIR with AI, and enables rapid emergency access in under 60 seconds via a mobile app with NFC sharing</a:t>
            </a:r>
            <a:r>
              <a:rPr lang="en" sz="1900">
                <a:solidFill>
                  <a:schemeClr val="lt1"/>
                </a:solidFill>
              </a:rPr>
              <a:t>.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000" y="1145775"/>
            <a:ext cx="5147401" cy="27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3616975" y="5021650"/>
            <a:ext cx="300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1484400" y="3960013"/>
            <a:ext cx="6405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B1B1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Fig 1.0 :system architecture for decentralized parental control health record</a:t>
            </a:r>
            <a:endParaRPr sz="900">
              <a:solidFill>
                <a:srgbClr val="1B1B1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B1B1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B1B1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Kim HJ, Kim HH, Ku H, et al. Smart Decentralization of Personal Health Records with Physician Apps and Helper Agents on Blockchain: Platform Design and Implementation Study. </a:t>
            </a:r>
            <a:r>
              <a:rPr i="1" lang="en" sz="900">
                <a:solidFill>
                  <a:srgbClr val="1B1B1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JMIR Med Inform</a:t>
            </a:r>
            <a:r>
              <a:rPr lang="en" sz="900">
                <a:solidFill>
                  <a:srgbClr val="1B1B1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 2021;9(6):e26230. Published 2021 Jun 7. doi:10.2196/26230  </a:t>
            </a:r>
            <a:endParaRPr sz="900">
              <a:solidFill>
                <a:srgbClr val="1B1B1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B1B1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link: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https://pmc.ncbi.nlm.nih.gov/articles/PMC8218219/</a:t>
            </a:r>
            <a:endParaRPr sz="9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