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71" r:id="rId8"/>
    <p:sldId id="275" r:id="rId9"/>
    <p:sldId id="276" r:id="rId10"/>
    <p:sldId id="277" r:id="rId11"/>
    <p:sldId id="278" r:id="rId12"/>
    <p:sldId id="279" r:id="rId13"/>
    <p:sldId id="261" r:id="rId14"/>
    <p:sldId id="280" r:id="rId15"/>
    <p:sldId id="282" r:id="rId16"/>
    <p:sldId id="258" r:id="rId17"/>
    <p:sldId id="281" r:id="rId18"/>
    <p:sldId id="283" r:id="rId19"/>
    <p:sldId id="284" r:id="rId20"/>
    <p:sldId id="265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14" autoAdjust="0"/>
  </p:normalViewPr>
  <p:slideViewPr>
    <p:cSldViewPr snapToGrid="0">
      <p:cViewPr varScale="1">
        <p:scale>
          <a:sx n="63" d="100"/>
          <a:sy n="63" d="100"/>
        </p:scale>
        <p:origin x="145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797646716492181"/>
          <c:y val="0.16992525167811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FD-41E9-ACF6-BA44A2F185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连续属性</c:v>
                </c:pt>
                <c:pt idx="1">
                  <c:v>离散属性</c:v>
                </c:pt>
                <c:pt idx="2">
                  <c:v>文本</c:v>
                </c:pt>
                <c:pt idx="3">
                  <c:v>性价比</c:v>
                </c:pt>
                <c:pt idx="4">
                  <c:v>点击量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0.7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753233892224158"/>
          <c:y val="0.1589973703273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6D-43CA-B0E2-3442729F98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连续属性</c:v>
                </c:pt>
                <c:pt idx="1">
                  <c:v>离散属性</c:v>
                </c:pt>
                <c:pt idx="2">
                  <c:v>文本</c:v>
                </c:pt>
                <c:pt idx="3">
                  <c:v>性价比</c:v>
                </c:pt>
                <c:pt idx="4">
                  <c:v>点击量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0.2</c:v>
                </c:pt>
                <c:pt idx="2">
                  <c:v>1.5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611588090263859"/>
          <c:y val="0.20791904145501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5E-4A87-B9BC-F6C77A73B3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连续属性</c:v>
                </c:pt>
                <c:pt idx="1">
                  <c:v>离散属性</c:v>
                </c:pt>
                <c:pt idx="2">
                  <c:v>文本</c:v>
                </c:pt>
                <c:pt idx="3">
                  <c:v>性价比</c:v>
                </c:pt>
                <c:pt idx="4">
                  <c:v>点击量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753233892224158"/>
          <c:y val="0.17378782338102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6D-43CA-B0E2-3442729F98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房屋总价</c:v>
                </c:pt>
                <c:pt idx="1">
                  <c:v>元/平</c:v>
                </c:pt>
                <c:pt idx="2">
                  <c:v>房本面积</c:v>
                </c:pt>
                <c:pt idx="3">
                  <c:v>室</c:v>
                </c:pt>
                <c:pt idx="4">
                  <c:v>楼层层数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1.3</c:v>
                </c:pt>
                <c:pt idx="2">
                  <c:v>1</c:v>
                </c:pt>
                <c:pt idx="3">
                  <c:v>0.7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611588090263859"/>
          <c:y val="0.20791904145501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5E-4A87-B9BC-F6C77A73B3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所在商圈1</c:v>
                </c:pt>
                <c:pt idx="1">
                  <c:v>所在商圈2</c:v>
                </c:pt>
                <c:pt idx="2">
                  <c:v>房屋朝向</c:v>
                </c:pt>
                <c:pt idx="3">
                  <c:v>楼层高低</c:v>
                </c:pt>
                <c:pt idx="4">
                  <c:v>装修情况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0.0752</cdr:x>
      <cdr:y>0.87734</cdr:y>
    </cdr:from>
    <cdr:to>
      <cdr:x>0.69305</cdr:x>
      <cdr:y>1</cdr:y>
    </cdr:to>
    <cdr:sp macro="" textlink="">
      <cdr:nvSpPr>
        <cdr:cNvPr id="2" name="文本框 11">
          <a:extLst xmlns:a="http://schemas.openxmlformats.org/drawingml/2006/main">
            <a:ext uri="{FF2B5EF4-FFF2-40B4-BE49-F238E27FC236}">
              <a16:creationId xmlns:a16="http://schemas.microsoft.com/office/drawing/2014/main" id="{527FF647-08CC-421B-812A-FB9EA93A4D7C}"/>
            </a:ext>
          </a:extLst>
        </cdr:cNvPr>
        <cdr:cNvSpPr txBox="1"/>
      </cdr:nvSpPr>
      <cdr:spPr>
        <a:xfrm xmlns:a="http://schemas.openxmlformats.org/drawingml/2006/main">
          <a:off x="246038" y="3081834"/>
          <a:ext cx="2021410" cy="4308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 rtl="0"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zh-CN" alt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侧重于连续属性</a:t>
          </a:r>
          <a:endParaRPr lang="en-US" altLang="zh-CN" sz="1400" noProof="1">
            <a:solidFill>
              <a:schemeClr val="tx1">
                <a:lumMod val="75000"/>
                <a:lumOff val="2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 xmlns:a="http://schemas.openxmlformats.org/drawingml/2006/main">
          <a:pPr algn="ctr" rtl="0"/>
          <a:r>
            <a:rPr lang="zh-CN" alt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（属性相似）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F0DC64-526F-4707-87A4-AC61DE076BF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2019/10/16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7752AA-9630-4EB0-9796-7AD660678D6D}" type="datetime1">
              <a:rPr lang="zh-CN" altLang="en-US" noProof="0" smtClean="0"/>
              <a:t>2019/10/16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DCE8F5-1341-475C-BF40-2E24D91E8058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“挑战杯”的项目：基于商品属性的推荐系统。目前的数据来源是</a:t>
            </a:r>
            <a:r>
              <a:rPr lang="en-US" altLang="zh-CN" dirty="0"/>
              <a:t>58</a:t>
            </a:r>
            <a:r>
              <a:rPr lang="zh-CN" altLang="en-US" dirty="0"/>
              <a:t>同城的二手房。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30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r>
              <a:rPr lang="en-US" altLang="zh-CN" dirty="0"/>
              <a:t>:</a:t>
            </a:r>
            <a:r>
              <a:rPr lang="zh-CN" altLang="en-US" dirty="0"/>
              <a:t>用户在浏览</a:t>
            </a:r>
            <a:r>
              <a:rPr lang="en-US" altLang="zh-CN" dirty="0"/>
              <a:t>900</a:t>
            </a:r>
            <a:r>
              <a:rPr lang="zh-CN" altLang="en-US" dirty="0"/>
              <a:t>多万，</a:t>
            </a:r>
            <a:r>
              <a:rPr lang="en-US" altLang="zh-CN" dirty="0"/>
              <a:t>100</a:t>
            </a:r>
            <a:r>
              <a:rPr lang="zh-CN" altLang="en-US" dirty="0"/>
              <a:t>多么</a:t>
            </a:r>
            <a:r>
              <a:rPr lang="en-US" altLang="zh-CN" dirty="0"/>
              <a:t>m²</a:t>
            </a:r>
            <a:r>
              <a:rPr lang="zh-CN" altLang="en-US" dirty="0"/>
              <a:t>的房子时，他想要类似的连续属性相似的房子，就可以拉大连续属性的权重，降低其他的权重</a:t>
            </a:r>
            <a:endParaRPr lang="en-US" altLang="zh-CN" dirty="0"/>
          </a:p>
          <a:p>
            <a:r>
              <a:rPr lang="zh-CN" altLang="en-US" dirty="0"/>
              <a:t>同理，用户在浏览文本中包含学区房，深圳大学附近相关的房子，就可以拉大文本的权重</a:t>
            </a:r>
            <a:endParaRPr lang="en-US" altLang="zh-CN" dirty="0"/>
          </a:p>
          <a:p>
            <a:r>
              <a:rPr lang="zh-CN" altLang="en-US" dirty="0"/>
              <a:t>而对于新用户，没有浏览记录的新用户，就可侧重于性价比和点击量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6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上面说的是功能权重分配，这里说的是在功能下各属性的权重分配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举例：在用户的浏览记录，一般会存在某些倾向，分析倾向</a:t>
            </a:r>
            <a:endParaRPr lang="en-US" altLang="zh-CN" dirty="0"/>
          </a:p>
          <a:p>
            <a:r>
              <a:rPr lang="zh-CN" altLang="en-US" dirty="0"/>
              <a:t>比如他一直在逛</a:t>
            </a:r>
            <a:r>
              <a:rPr lang="en-US" altLang="zh-CN" dirty="0"/>
              <a:t>100</a:t>
            </a:r>
            <a:r>
              <a:rPr lang="zh-CN" altLang="en-US" dirty="0"/>
              <a:t>多</a:t>
            </a:r>
            <a:r>
              <a:rPr lang="en-US" altLang="zh-CN" dirty="0"/>
              <a:t>m²</a:t>
            </a:r>
            <a:r>
              <a:rPr lang="zh-CN" altLang="en-US" dirty="0"/>
              <a:t>，南山区的房子，他的倾向就会体现出来，因此根据这倾向就可以相应提高对应属性的权重，已达到更合适的推荐效果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为了有个跟直观的展示，我们特地做了个可视化</a:t>
            </a:r>
            <a:r>
              <a:rPr lang="en-US" altLang="zh-CN" dirty="0"/>
              <a:t>Excel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左上角这里可以输出浏览记录，这里的数指的是数据集里房源的序号</a:t>
            </a:r>
            <a:endParaRPr lang="en-US" altLang="zh-CN" dirty="0"/>
          </a:p>
          <a:p>
            <a:r>
              <a:rPr lang="zh-CN" altLang="en-US" dirty="0"/>
              <a:t>比如我以序号数为</a:t>
            </a:r>
            <a:r>
              <a:rPr lang="en-US" altLang="zh-CN" dirty="0"/>
              <a:t>0</a:t>
            </a:r>
            <a:r>
              <a:rPr lang="zh-CN" altLang="en-US" dirty="0"/>
              <a:t>的作为用户浏览记录，然后点击连续属性</a:t>
            </a:r>
            <a:endParaRPr lang="en-US" altLang="zh-CN" dirty="0"/>
          </a:p>
          <a:p>
            <a:r>
              <a:rPr lang="zh-CN" altLang="en-US" dirty="0"/>
              <a:t>这里的连续属性指的提高连续属性的权重，降低其他的权重。就可以得到连续属性相似高的推荐房源</a:t>
            </a:r>
            <a:endParaRPr lang="en-US" altLang="zh-CN" dirty="0"/>
          </a:p>
          <a:p>
            <a:r>
              <a:rPr lang="zh-CN" altLang="en-US" dirty="0"/>
              <a:t>比如价格，面积等很相似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换文本，提高文本相似推荐权重，我们看下效果，用户浏览记录的文本有车位，购物公园，社区，推荐的第一个也有车位，购物公园，社区等词</a:t>
            </a:r>
            <a:endParaRPr lang="en-US" altLang="zh-CN" dirty="0"/>
          </a:p>
          <a:p>
            <a:r>
              <a:rPr lang="zh-CN" altLang="en-US" dirty="0"/>
              <a:t>可见效果还是不错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目前这个系统，对于不同的数据集，只要标准化数据，标明数据类型，以及数据权重，就能得到相似的商品</a:t>
            </a:r>
            <a:endParaRPr lang="en-US" altLang="zh-CN" dirty="0" smtClean="0"/>
          </a:p>
          <a:p>
            <a:r>
              <a:rPr lang="zh-CN" altLang="en-US" dirty="0" smtClean="0"/>
              <a:t>后续想利用这个系统特性，能灵活地根据不同需求，改变相应的值，得到推荐商品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2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上面的权重是自定义的，为了灵活地分配权重，我们还需要用到用户的浏览记录</a:t>
            </a:r>
            <a:endParaRPr lang="en-US" altLang="zh-CN" dirty="0"/>
          </a:p>
          <a:p>
            <a:r>
              <a:rPr lang="zh-CN" altLang="en-US" dirty="0"/>
              <a:t>因为不同于</a:t>
            </a:r>
            <a:r>
              <a:rPr lang="zh-CN" altLang="en-US" noProof="1"/>
              <a:t>抖音视频、网易云音乐等等，用户体验这些视频，音乐等等会具有随意性，而用户购买商品往往具有“目标性”</a:t>
            </a:r>
            <a:r>
              <a:rPr lang="en-US" altLang="zh-CN" noProof="1"/>
              <a:t>.</a:t>
            </a:r>
          </a:p>
          <a:p>
            <a:r>
              <a:rPr lang="zh-CN" altLang="en-US" noProof="1"/>
              <a:t>比如你在南山区的某地方工作，然后想买房子，会去浏览商品，其实在你心目中某些属性值，或者是属性区间就差不多是定了下来了，也就是你心中早就有了目标商品</a:t>
            </a:r>
            <a:endParaRPr lang="en-US" altLang="zh-CN" noProof="1"/>
          </a:p>
          <a:p>
            <a:r>
              <a:rPr lang="zh-CN" altLang="en-US" noProof="1"/>
              <a:t>比如你会特别留意南山区，</a:t>
            </a:r>
            <a:r>
              <a:rPr lang="en-US" altLang="zh-CN" noProof="1"/>
              <a:t> </a:t>
            </a:r>
            <a:r>
              <a:rPr lang="zh-CN" altLang="en-US" noProof="1"/>
              <a:t>会留意价格是否符合自己的经济能力</a:t>
            </a:r>
            <a:endParaRPr lang="en-US" altLang="zh-CN" noProof="1"/>
          </a:p>
          <a:p>
            <a:r>
              <a:rPr lang="zh-CN" altLang="en-US" noProof="1"/>
              <a:t>用户的商品浏览记录体现 “目标商品”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4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然后我们就用算法在商品记录中分析出用户的目标，得到目标商品</a:t>
            </a:r>
            <a:endParaRPr lang="en-US" altLang="zh-CN" dirty="0"/>
          </a:p>
          <a:p>
            <a:r>
              <a:rPr lang="zh-CN" altLang="en-US" dirty="0"/>
              <a:t>而这个目标商品它包含属性值，属性权重</a:t>
            </a:r>
            <a:endParaRPr lang="en-US" altLang="zh-CN" dirty="0"/>
          </a:p>
          <a:p>
            <a:r>
              <a:rPr lang="zh-CN" altLang="en-US" dirty="0"/>
              <a:t>然后将这“目标商品”代入我刚刚展示的那推荐模型，便能等得到能回应用户的推荐商品</a:t>
            </a:r>
            <a:endParaRPr lang="en-US" altLang="zh-CN" dirty="0"/>
          </a:p>
          <a:p>
            <a:r>
              <a:rPr lang="zh-CN" altLang="en-US" dirty="0"/>
              <a:t>前面已经是完成的了，这方面算法还需优化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最终的设想是想给一个很普通的，推荐系统很简陋的网站，如“孔子书店” ，给他们安利我们这个推荐系统，相应地能得到真实的用户数据，以及用户反馈</a:t>
            </a:r>
            <a:endParaRPr lang="en-US" altLang="zh-CN" dirty="0" smtClean="0"/>
          </a:p>
          <a:p>
            <a:r>
              <a:rPr lang="zh-CN" altLang="en-US" dirty="0" smtClean="0"/>
              <a:t>当然，这</a:t>
            </a:r>
            <a:r>
              <a:rPr lang="zh-CN" altLang="en-US" dirty="0" smtClean="0"/>
              <a:t>都是我的设想</a:t>
            </a:r>
            <a:r>
              <a:rPr lang="zh-CN" altLang="en-US" dirty="0" smtClean="0"/>
              <a:t>而已。。。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9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那么做推荐系统的想法是怎么来的呢？用户创造数据，数据反映用户。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1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有了想法就要有实践，经过分工合作，从立项开始，我们这个项目基本就根据这</a:t>
            </a:r>
            <a:r>
              <a:rPr lang="en-US" altLang="zh-CN" dirty="0"/>
              <a:t>6</a:t>
            </a:r>
            <a:r>
              <a:rPr lang="zh-CN" altLang="en-US" dirty="0"/>
              <a:t>个流程进行下去。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3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第一个是获取数据，推荐系统本身就是基于各种数据，有数据才有推荐。</a:t>
            </a:r>
            <a:endParaRPr lang="en-US" altLang="zh-CN" dirty="0"/>
          </a:p>
          <a:p>
            <a:r>
              <a:rPr lang="zh-CN" altLang="en-US" dirty="0"/>
              <a:t>所以我们爬取了</a:t>
            </a:r>
            <a:r>
              <a:rPr lang="en-US" altLang="zh-CN" dirty="0"/>
              <a:t>58</a:t>
            </a:r>
            <a:r>
              <a:rPr lang="zh-CN" altLang="en-US" dirty="0"/>
              <a:t>同城二手房</a:t>
            </a:r>
            <a:endParaRPr lang="en-US" altLang="zh-CN" dirty="0"/>
          </a:p>
          <a:p>
            <a:r>
              <a:rPr lang="zh-CN" altLang="en-US" dirty="0"/>
              <a:t>以他们的房源作为数据集，这数据集包括了连续属性，离散属性，还有文本属性</a:t>
            </a:r>
            <a:endParaRPr lang="en-US" altLang="zh-CN" dirty="0"/>
          </a:p>
          <a:p>
            <a:r>
              <a:rPr lang="zh-CN" altLang="en-US" dirty="0"/>
              <a:t>连续属性就是指房源的价格，面积，面积是</a:t>
            </a:r>
            <a:r>
              <a:rPr lang="en-US" altLang="zh-CN" dirty="0"/>
              <a:t>120m²</a:t>
            </a:r>
            <a:r>
              <a:rPr lang="zh-CN" altLang="en-US" dirty="0"/>
              <a:t>，</a:t>
            </a:r>
            <a:r>
              <a:rPr lang="en-US" altLang="zh-CN" dirty="0"/>
              <a:t>150m²</a:t>
            </a:r>
            <a:r>
              <a:rPr lang="zh-CN" altLang="en-US" dirty="0"/>
              <a:t>，是个连续的值，</a:t>
            </a:r>
            <a:endParaRPr lang="en-US" altLang="zh-CN" dirty="0"/>
          </a:p>
          <a:p>
            <a:r>
              <a:rPr lang="zh-CN" altLang="en-US" dirty="0"/>
              <a:t>离散属性就是房源的朝向，地理位置，比如南山区，罗湖区，宝安区，是一个个相互独立的值，离散的值</a:t>
            </a:r>
            <a:endParaRPr lang="en-US" altLang="zh-CN" dirty="0"/>
          </a:p>
          <a:p>
            <a:r>
              <a:rPr lang="zh-CN" altLang="en-US" dirty="0"/>
              <a:t>而文本属性是指房源的标题，还有房源的文本描述</a:t>
            </a:r>
            <a:endParaRPr lang="en-US" altLang="zh-CN" dirty="0"/>
          </a:p>
          <a:p>
            <a:r>
              <a:rPr lang="zh-CN" altLang="en-US" dirty="0"/>
              <a:t>把数据爬取后，就是一些清洗，处理，归一化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第二步就是特征值相似度（解释），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什么是特征值相似度呢？就是一列属性值，跟另一列属性值之间的相似度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这有什么用呢？比如我们想找到一个单价，面积等属性很相似的一个商品。比如</a:t>
            </a:r>
            <a:r>
              <a:rPr lang="en-US" altLang="zh-CN" dirty="0"/>
              <a:t>900</a:t>
            </a:r>
            <a:r>
              <a:rPr lang="zh-CN" altLang="en-US" dirty="0"/>
              <a:t>万，</a:t>
            </a:r>
            <a:r>
              <a:rPr lang="en-US" altLang="zh-CN" dirty="0"/>
              <a:t>110m²</a:t>
            </a:r>
            <a:r>
              <a:rPr lang="zh-CN" altLang="en-US" dirty="0"/>
              <a:t>和</a:t>
            </a:r>
            <a:r>
              <a:rPr lang="en-US" altLang="zh-CN" dirty="0"/>
              <a:t>800</a:t>
            </a:r>
            <a:r>
              <a:rPr lang="zh-CN" altLang="en-US" dirty="0"/>
              <a:t>万</a:t>
            </a:r>
            <a:r>
              <a:rPr lang="en-US" altLang="zh-CN" dirty="0"/>
              <a:t>100m²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怎么算呢？我们采用的是欧氏距离，也就是</a:t>
            </a:r>
            <a:r>
              <a:rPr lang="en-US" altLang="zh-CN" dirty="0"/>
              <a:t>N</a:t>
            </a:r>
            <a:r>
              <a:rPr lang="zh-CN" altLang="en-US" dirty="0"/>
              <a:t>维空间的中点与点之间的距离，跟算三维空间两点距离是差不多的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但有一个难点，就是</a:t>
            </a:r>
            <a:r>
              <a:rPr lang="zh-CN" altLang="en-US" b="0" noProof="1">
                <a:latin typeface="Arial" panose="020B0604020202020204" pitchFamily="34" charset="0"/>
              </a:rPr>
              <a:t>离散属性无法直接求欧式距离，</a:t>
            </a:r>
            <a:endParaRPr lang="en-US" altLang="zh-CN" b="0" noProof="1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noProof="1">
                <a:latin typeface="Arial" panose="020B0604020202020204" pitchFamily="34" charset="0"/>
              </a:rPr>
              <a:t>比如南山区，罗湖区，宝安区分别是</a:t>
            </a:r>
            <a:r>
              <a:rPr lang="en-US" altLang="zh-CN" b="0" noProof="1">
                <a:latin typeface="Arial" panose="020B0604020202020204" pitchFamily="34" charset="0"/>
              </a:rPr>
              <a:t>1,2,3</a:t>
            </a:r>
            <a:r>
              <a:rPr lang="zh-CN" altLang="en-US" b="0" noProof="1">
                <a:latin typeface="Arial" panose="020B0604020202020204" pitchFamily="34" charset="0"/>
              </a:rPr>
              <a:t>，他们两两之间的差值是不一样的，但实际上相似差值是要应该一样的。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所以需要对离散属性做独热化处理把</a:t>
            </a:r>
            <a:r>
              <a:rPr lang="en-US" altLang="zh-CN" dirty="0"/>
              <a:t>1,2,3</a:t>
            </a:r>
            <a:r>
              <a:rPr lang="zh-CN" altLang="en-US" dirty="0"/>
              <a:t>转变成</a:t>
            </a:r>
            <a:r>
              <a:rPr lang="en-US" altLang="zh-CN" dirty="0"/>
              <a:t>100,010,001</a:t>
            </a:r>
            <a:r>
              <a:rPr lang="zh-CN" altLang="en-US" dirty="0"/>
              <a:t>，然后再做欧氏距离运算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6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第三步是</a:t>
            </a:r>
            <a:r>
              <a:rPr lang="zh-CN" altLang="en-US" sz="1200" dirty="0">
                <a:latin typeface="Arial" panose="020B0604020202020204" pitchFamily="34" charset="0"/>
              </a:rPr>
              <a:t>特征值对“点击量”的影响程度，因为点击量是一个商品最能反映用户的属性，而其他的属性，比如价格，它只单单反映商品本身而已。所以初期我们尝试通过 其他特征值对“点击量”的影响程度，来挖掘出一些价值。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为了更直观地理解爬取的数据，得到一个直观的印象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分析了不同特征对“点击量”的影响程度</a:t>
            </a:r>
            <a:r>
              <a:rPr lang="zh-CN" altLang="en-US" noProof="1"/>
              <a:t>”</a:t>
            </a:r>
            <a:endParaRPr lang="en-US" altLang="zh-CN" sz="1200" dirty="0">
              <a:latin typeface="Arial" panose="020B0604020202020204" pitchFamily="34" charset="0"/>
            </a:endParaRPr>
          </a:p>
          <a:p>
            <a:r>
              <a:rPr lang="zh-CN" altLang="en-US" dirty="0"/>
              <a:t>皮尔森系数（</a:t>
            </a:r>
            <a:r>
              <a:rPr lang="en-US" altLang="zh-CN" dirty="0"/>
              <a:t>-1,1</a:t>
            </a:r>
            <a:r>
              <a:rPr lang="zh-CN" altLang="en-US" dirty="0"/>
              <a:t>），</a:t>
            </a:r>
            <a:r>
              <a:rPr lang="en-US" altLang="zh-CN" dirty="0"/>
              <a:t>1</a:t>
            </a:r>
            <a:r>
              <a:rPr lang="zh-CN" altLang="en-US" dirty="0"/>
              <a:t>正相关，</a:t>
            </a:r>
            <a:r>
              <a:rPr lang="en-US" altLang="zh-CN" dirty="0"/>
              <a:t>0</a:t>
            </a:r>
            <a:r>
              <a:rPr lang="zh-CN" altLang="en-US" dirty="0"/>
              <a:t>没有相关，</a:t>
            </a:r>
            <a:r>
              <a:rPr lang="en-US" altLang="zh-CN" dirty="0"/>
              <a:t>-1</a:t>
            </a:r>
            <a:r>
              <a:rPr lang="zh-CN" altLang="en-US" dirty="0"/>
              <a:t>负相关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1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第四步是文本相似度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刚刚我们讲了连续型和离散型的属性，求他们的相似度，那么文本的相似度怎么求呢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推荐对商品文本描述相似的，也是推荐系统的一个重要功能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这里的方法是先用</a:t>
            </a:r>
            <a:r>
              <a:rPr lang="en-US" altLang="zh-CN" sz="1200" dirty="0" err="1">
                <a:latin typeface="Arial" panose="020B0604020202020204" pitchFamily="34" charset="0"/>
              </a:rPr>
              <a:t>jieba</a:t>
            </a:r>
            <a:r>
              <a:rPr lang="zh-CN" altLang="en-US" sz="1200" dirty="0">
                <a:latin typeface="Arial" panose="020B0604020202020204" pitchFamily="34" charset="0"/>
              </a:rPr>
              <a:t>这个库进行中文分词，比如我今天去深大上课，就会被分成我，今天，去，深大，上课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然后利用</a:t>
            </a:r>
            <a:r>
              <a:rPr lang="en-US" altLang="zh-CN" sz="1200" dirty="0">
                <a:latin typeface="Arial" panose="020B0604020202020204" pitchFamily="34" charset="0"/>
              </a:rPr>
              <a:t>TF-IDF</a:t>
            </a:r>
            <a:r>
              <a:rPr lang="zh-CN" altLang="en-US" sz="1200" dirty="0">
                <a:latin typeface="Arial" panose="020B0604020202020204" pitchFamily="34" charset="0"/>
              </a:rPr>
              <a:t>模型计算每一词的</a:t>
            </a:r>
            <a:r>
              <a:rPr lang="en-US" altLang="zh-CN" sz="1200" dirty="0" err="1">
                <a:latin typeface="Arial" panose="020B0604020202020204" pitchFamily="34" charset="0"/>
              </a:rPr>
              <a:t>tf-idf</a:t>
            </a:r>
            <a:r>
              <a:rPr lang="zh-CN" altLang="en-US" sz="1200" dirty="0">
                <a:latin typeface="Arial" panose="020B0604020202020204" pitchFamily="34" charset="0"/>
              </a:rPr>
              <a:t>的值，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这个值越大，代表这个词在一篇文章中出现次数越多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,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同时在所有文档中出现次数越少。</a:t>
            </a:r>
            <a:endParaRPr lang="en-US" altLang="zh-CN" sz="1200" b="1" i="0" kern="1200" baseline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比如分析出一片环保文章的主题词，那么环保相关的词在这篇文章出现次数一定很多，同时在其他文章出现的次数就很少</a:t>
            </a:r>
            <a:endParaRPr lang="en-US" altLang="zh-CN" sz="1200" b="1" i="0" kern="1200" baseline="0" dirty="0"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把两文本放入函数里面，得到一个相似值，越大越相似</a:t>
            </a:r>
            <a:endParaRPr lang="en-US" altLang="zh-CN" sz="1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0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第五步是机器学习，机器学习是基于数据的预测，而在我们这个系统中还有数据集中，我们要预测的是价格，而这预测价格反映的是这商品在数据集里面应该是这个价格，然后利用这差价，便能得到反映性价比的数值，利用这数值可以做出性价比的推荐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因为我们的数据集包含连续还有离散属性，所欲这里我们采用的模型是提升决策树</a:t>
            </a:r>
            <a:endParaRPr lang="en-US" altLang="zh-CN" sz="12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第六步是功能权重分配</a:t>
            </a:r>
            <a:r>
              <a:rPr lang="zh-CN" altLang="en-US" sz="1200" dirty="0" smtClean="0">
                <a:latin typeface="Arial" panose="020B0604020202020204" pitchFamily="34" charset="0"/>
              </a:rPr>
              <a:t>，在</a:t>
            </a:r>
            <a:r>
              <a:rPr lang="zh-CN" altLang="en-US" sz="1200" dirty="0">
                <a:latin typeface="Arial" panose="020B0604020202020204" pitchFamily="34" charset="0"/>
              </a:rPr>
              <a:t>上面的介绍中，已经得到了连续属性，离散属性等等的相似度的值，也就是推荐值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但因为特征值，文本，性价比等在推荐系统的推荐权重肯定是要不一样的，毕竟更多情况下，特征值的推荐权重要高于性价比，所以需要给他们分配，调整权重</a:t>
            </a:r>
            <a:endParaRPr lang="en-US" altLang="zh-CN" sz="12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7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插入或拖放图像</a:t>
            </a:r>
          </a:p>
        </p:txBody>
      </p:sp>
      <p:sp>
        <p:nvSpPr>
          <p:cNvPr id="9" name="图形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6500"/>
              </a:lnSpc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栏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左栏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插入或拖放图像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左栏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插入或拖放图像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插入或拖放图像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编辑标题</a:t>
            </a:r>
          </a:p>
        </p:txBody>
      </p:sp>
      <p:sp>
        <p:nvSpPr>
          <p:cNvPr id="11" name="副标题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12" name="左栏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zh-CN" altLang="en-US" noProof="0"/>
              <a:t>编辑母版文本样式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插入或拖放图像</a:t>
            </a:r>
          </a:p>
        </p:txBody>
      </p:sp>
      <p:sp>
        <p:nvSpPr>
          <p:cNvPr id="5" name="辅助字幕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/>
              <a:t>在此输入图像描述</a:t>
            </a:r>
          </a:p>
        </p:txBody>
      </p:sp>
      <p:sp>
        <p:nvSpPr>
          <p:cNvPr id="36" name="长方形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长方形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长方形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长方形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媒体占位符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插入你的视频</a:t>
            </a: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辅助字幕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zh-CN" altLang="en-US" noProof="0"/>
              <a:t>在此输入图像描述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名称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7" name="电子邮件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电子邮件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形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形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谢谢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形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8" name="图形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形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形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zh-CN" altLang="en-US" sz="1600" baseline="0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谢引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1"/>
              <a:t>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8DB212-BFA2-403F-85EF-DFD3FF6D973A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tszr/p/10801572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80" y="2521805"/>
            <a:ext cx="5699612" cy="2387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/>
              <a:t>基于商品属性的推荐系统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数据来源：</a:t>
            </a:r>
            <a:r>
              <a:rPr lang="en-US" altLang="zh-CN" noProof="1"/>
              <a:t>58</a:t>
            </a:r>
            <a:r>
              <a:rPr lang="zh-CN" altLang="en-US" noProof="1"/>
              <a:t>同城二手房</a:t>
            </a:r>
            <a:endParaRPr lang="en-US" altLang="zh-CN" noProof="1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10396"/>
          <a:stretch>
            <a:fillRect/>
          </a:stretch>
        </p:blipFill>
        <p:spPr>
          <a:xfrm>
            <a:off x="6095999" y="0"/>
            <a:ext cx="6096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350" y="567318"/>
            <a:ext cx="10261299" cy="720000"/>
          </a:xfrm>
        </p:spPr>
        <p:txBody>
          <a:bodyPr rtlCol="0"/>
          <a:lstStyle/>
          <a:p>
            <a:pPr rtl="0"/>
            <a:r>
              <a:rPr lang="zh-CN" altLang="en-US" noProof="1"/>
              <a:t>功能权重分配</a:t>
            </a:r>
            <a:endParaRPr lang="en-US" altLang="zh-CN" noProof="1"/>
          </a:p>
        </p:txBody>
      </p:sp>
      <p:graphicFrame>
        <p:nvGraphicFramePr>
          <p:cNvPr id="18" name="图表 17" descr="同心圆">
            <a:extLst>
              <a:ext uri="{FF2B5EF4-FFF2-40B4-BE49-F238E27FC236}">
                <a16:creationId xmlns:a16="http://schemas.microsoft.com/office/drawing/2014/main" id="{38B05DF3-084E-49A0-8134-3C87A350A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141201"/>
              </p:ext>
            </p:extLst>
          </p:nvPr>
        </p:nvGraphicFramePr>
        <p:xfrm>
          <a:off x="1600200" y="1718779"/>
          <a:ext cx="3271684" cy="376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组 9" descr="同心圆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4884822" y="1642697"/>
            <a:ext cx="6116421" cy="3838465"/>
            <a:chOff x="6821215" y="3749292"/>
            <a:chExt cx="3254745" cy="1766484"/>
          </a:xfrm>
        </p:grpSpPr>
        <p:graphicFrame>
          <p:nvGraphicFramePr>
            <p:cNvPr id="11" name="图表 10" descr="同心圆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0145893"/>
                </p:ext>
              </p:extLst>
            </p:nvPr>
          </p:nvGraphicFramePr>
          <p:xfrm>
            <a:off x="6821215" y="3820235"/>
            <a:ext cx="1595915" cy="15806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52135" y="5301731"/>
              <a:ext cx="1075668" cy="1982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侧重于文本</a:t>
              </a:r>
              <a:endPara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/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（搜索文本）</a:t>
              </a:r>
            </a:p>
          </p:txBody>
        </p:sp>
        <p:graphicFrame>
          <p:nvGraphicFramePr>
            <p:cNvPr id="14" name="图表 13" descr="同心圆图形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2103999"/>
                </p:ext>
              </p:extLst>
            </p:nvPr>
          </p:nvGraphicFramePr>
          <p:xfrm>
            <a:off x="8534717" y="3749292"/>
            <a:ext cx="1541243" cy="1686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534717" y="5317479"/>
              <a:ext cx="1075668" cy="1982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侧重于性价比和点击量（新用户）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10</a:t>
            </a:fld>
            <a:endParaRPr lang="zh-CN" altLang="en-US" noProof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163393"/>
            <a:ext cx="3511366" cy="1882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12DCDB8-24AF-485D-9539-0F346460A816}"/>
              </a:ext>
            </a:extLst>
          </p:cNvPr>
          <p:cNvSpPr txBox="1"/>
          <p:nvPr/>
        </p:nvSpPr>
        <p:spPr>
          <a:xfrm>
            <a:off x="3913335" y="5737227"/>
            <a:ext cx="62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（以假设的用户需求给定的权重占比）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350" y="567318"/>
            <a:ext cx="10261299" cy="720000"/>
          </a:xfrm>
        </p:spPr>
        <p:txBody>
          <a:bodyPr rtlCol="0"/>
          <a:lstStyle/>
          <a:p>
            <a:pPr rtl="0"/>
            <a:r>
              <a:rPr lang="zh-CN" altLang="en-US" noProof="1"/>
              <a:t>属性权重分配</a:t>
            </a:r>
            <a:endParaRPr lang="en-US" altLang="zh-CN" noProof="1"/>
          </a:p>
        </p:txBody>
      </p:sp>
      <p:grpSp>
        <p:nvGrpSpPr>
          <p:cNvPr id="10" name="组 9" descr="同心圆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2675022" y="1661746"/>
            <a:ext cx="6116421" cy="3664888"/>
            <a:chOff x="6821215" y="3749292"/>
            <a:chExt cx="3254745" cy="1686603"/>
          </a:xfrm>
        </p:grpSpPr>
        <p:graphicFrame>
          <p:nvGraphicFramePr>
            <p:cNvPr id="11" name="图表 10" descr="同心圆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8400543"/>
                </p:ext>
              </p:extLst>
            </p:nvPr>
          </p:nvGraphicFramePr>
          <p:xfrm>
            <a:off x="6821215" y="3820235"/>
            <a:ext cx="1595915" cy="15806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52135" y="5301731"/>
              <a:ext cx="1075668" cy="99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连续属性</a:t>
              </a:r>
            </a:p>
          </p:txBody>
        </p:sp>
        <p:graphicFrame>
          <p:nvGraphicFramePr>
            <p:cNvPr id="14" name="图表 13" descr="同心圆图形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457896"/>
                </p:ext>
              </p:extLst>
            </p:nvPr>
          </p:nvGraphicFramePr>
          <p:xfrm>
            <a:off x="8534717" y="3749292"/>
            <a:ext cx="1541243" cy="1686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534717" y="5317479"/>
              <a:ext cx="1075668" cy="99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离散属性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11</a:t>
            </a:fld>
            <a:endParaRPr lang="zh-CN" altLang="en-US" noProof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163393"/>
            <a:ext cx="3511366" cy="1882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4B73DF7-5EB8-4313-BAD4-BBFEF65D0E07}"/>
              </a:ext>
            </a:extLst>
          </p:cNvPr>
          <p:cNvSpPr txBox="1"/>
          <p:nvPr/>
        </p:nvSpPr>
        <p:spPr>
          <a:xfrm>
            <a:off x="3913335" y="5737227"/>
            <a:ext cx="62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（以假设的用户需求给定的权重占比）</a:t>
            </a:r>
          </a:p>
        </p:txBody>
      </p:sp>
    </p:spTree>
    <p:extLst>
      <p:ext uri="{BB962C8B-B14F-4D97-AF65-F5344CB8AC3E}">
        <p14:creationId xmlns:p14="http://schemas.microsoft.com/office/powerpoint/2010/main" val="14528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12</a:t>
            </a:fld>
            <a:endParaRPr lang="zh-CN" altLang="en-US" noProof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77" y="478353"/>
            <a:ext cx="3511366" cy="1882092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22523"/>
              </p:ext>
            </p:extLst>
          </p:nvPr>
        </p:nvGraphicFramePr>
        <p:xfrm>
          <a:off x="4876800" y="2818765"/>
          <a:ext cx="2357120" cy="20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启用了宏的工作表" showAsIcon="1" r:id="rId5" imgW="914400" imgH="792360" progId="Excel.SheetMacroEnabled.12">
                  <p:embed/>
                </p:oleObj>
              </mc:Choice>
              <mc:Fallback>
                <p:oleObj name="启用了宏的工作表" showAsIcon="1" r:id="rId5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2818765"/>
                        <a:ext cx="2357120" cy="20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27092E9-C41C-4FD8-9CD3-B9A491EF5108}"/>
              </a:ext>
            </a:extLst>
          </p:cNvPr>
          <p:cNvSpPr txBox="1"/>
          <p:nvPr/>
        </p:nvSpPr>
        <p:spPr>
          <a:xfrm>
            <a:off x="3112317" y="5100506"/>
            <a:ext cx="609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（双击上方</a:t>
            </a:r>
            <a:r>
              <a:rPr lang="en-US" altLang="zh-CN" dirty="0"/>
              <a:t>EXCEL</a:t>
            </a:r>
            <a:r>
              <a:rPr lang="zh-CN" altLang="en-US" dirty="0"/>
              <a:t>图标，在指定位置输入商品代码，点击不同按钮可以根据不同权重占比给出前十个推荐项目。）</a:t>
            </a:r>
          </a:p>
        </p:txBody>
      </p:sp>
    </p:spTree>
    <p:extLst>
      <p:ext uri="{BB962C8B-B14F-4D97-AF65-F5344CB8AC3E}">
        <p14:creationId xmlns:p14="http://schemas.microsoft.com/office/powerpoint/2010/main" val="221361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基与 “商品”的推荐系统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zh-CN" altLang="en-US" noProof="1"/>
              <a:t>“目标商品”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r>
              <a:rPr lang="zh-CN" altLang="en-US" noProof="1"/>
              <a:t>不同于抖音视频、网易云音乐，用户购买商品往往具有“目标性”</a:t>
            </a:r>
            <a:r>
              <a:rPr lang="en-US" altLang="zh-CN" noProof="1"/>
              <a:t>. </a:t>
            </a:r>
          </a:p>
          <a:p>
            <a:pPr marL="0" indent="0">
              <a:buNone/>
            </a:pPr>
            <a:endParaRPr lang="zh-CN" altLang="en-US" noProof="1"/>
          </a:p>
          <a:p>
            <a:pPr lvl="1" rtl="0"/>
            <a:r>
              <a:rPr lang="zh-CN" altLang="en-US" noProof="1"/>
              <a:t>商品的价格区间，尺寸大小，地理位置体现用户的目标</a:t>
            </a:r>
            <a:r>
              <a:rPr lang="en-US" altLang="zh-CN" noProof="1"/>
              <a:t>. </a:t>
            </a:r>
            <a:endParaRPr lang="zh-CN" altLang="en-US" noProof="1"/>
          </a:p>
          <a:p>
            <a:pPr lvl="1"/>
            <a:r>
              <a:rPr lang="zh-CN" altLang="en-US" noProof="1"/>
              <a:t>用户的商品浏览记录体现 “目标商品”</a:t>
            </a:r>
            <a:r>
              <a:rPr lang="en-US" altLang="zh-CN" noProof="1"/>
              <a:t>. </a:t>
            </a:r>
            <a:endParaRPr lang="zh-CN" altLang="en-US" noProof="1"/>
          </a:p>
          <a:p>
            <a:pPr marL="263525" lvl="1" indent="0" rtl="0">
              <a:buNone/>
            </a:pPr>
            <a:r>
              <a:rPr lang="en-US" altLang="zh-CN" noProof="1"/>
              <a:t> </a:t>
            </a:r>
            <a:endParaRPr lang="zh-CN" altLang="en-US" noProof="1"/>
          </a:p>
          <a:p>
            <a:pPr rtl="0"/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13</a:t>
            </a:fld>
            <a:endParaRPr lang="zh-CN" altLang="en-US" noProof="1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3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基与 “商品”的推荐系统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zh-CN" altLang="en-US" noProof="1"/>
              <a:t>“目标商品”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r>
              <a:rPr lang="zh-CN" altLang="en-US" noProof="1"/>
              <a:t>用算法在商品记录中分析出用户的目标，得到 “目标商品”</a:t>
            </a:r>
            <a:r>
              <a:rPr lang="en-US" altLang="zh-CN" noProof="1"/>
              <a:t>. </a:t>
            </a:r>
          </a:p>
          <a:p>
            <a:pPr marL="0" indent="0">
              <a:buNone/>
            </a:pPr>
            <a:endParaRPr lang="en-US" altLang="zh-CN" noProof="1"/>
          </a:p>
          <a:p>
            <a:r>
              <a:rPr lang="zh-CN" altLang="en-US" noProof="1"/>
              <a:t>“目标商品”：</a:t>
            </a:r>
            <a:endParaRPr lang="en-US" altLang="zh-CN" noProof="1"/>
          </a:p>
          <a:p>
            <a:r>
              <a:rPr lang="zh-CN" altLang="en-US" sz="1600" noProof="1"/>
              <a:t>属性值</a:t>
            </a:r>
            <a:endParaRPr lang="en-US" altLang="zh-CN" sz="1600" noProof="1"/>
          </a:p>
          <a:p>
            <a:r>
              <a:rPr lang="zh-CN" altLang="en-US" sz="1600" noProof="1"/>
              <a:t>属性权重</a:t>
            </a:r>
            <a:endParaRPr lang="en-US" altLang="zh-CN" sz="1600" noProof="1"/>
          </a:p>
          <a:p>
            <a:endParaRPr lang="en-US" altLang="zh-CN" sz="1600" noProof="1"/>
          </a:p>
          <a:p>
            <a:r>
              <a:rPr lang="zh-CN" altLang="en-US" noProof="1"/>
              <a:t>代入推荐模型</a:t>
            </a:r>
          </a:p>
          <a:p>
            <a:pPr marL="263525" lvl="1" indent="0" rtl="0">
              <a:buNone/>
            </a:pPr>
            <a:r>
              <a:rPr lang="en-US" altLang="zh-CN" noProof="1"/>
              <a:t> </a:t>
            </a:r>
            <a:endParaRPr lang="zh-CN" altLang="en-US" noProof="1"/>
          </a:p>
          <a:p>
            <a:pPr rtl="0"/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14</a:t>
            </a:fld>
            <a:endParaRPr lang="zh-CN" altLang="en-US" noProof="1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3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51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 smtClean="0"/>
              <a:t>后期设想：</a:t>
            </a:r>
            <a:endParaRPr lang="zh-CN" altLang="en-US" noProof="1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69006"/>
            <a:ext cx="8642304" cy="3888000"/>
          </a:xfrm>
        </p:spPr>
        <p:txBody>
          <a:bodyPr rtlCol="0"/>
          <a:lstStyle/>
          <a:p>
            <a:r>
              <a:rPr lang="zh-CN" altLang="en-US" noProof="1" smtClean="0"/>
              <a:t>增加更多的属性，评分，点击量增长，收藏量，购买量等等</a:t>
            </a:r>
            <a:endParaRPr lang="en-US" altLang="zh-CN" noProof="1" smtClean="0"/>
          </a:p>
          <a:p>
            <a:pPr marL="0" indent="0">
              <a:buNone/>
            </a:pPr>
            <a:endParaRPr lang="en-US" altLang="zh-CN" noProof="1"/>
          </a:p>
          <a:p>
            <a:r>
              <a:rPr lang="zh-CN" altLang="en-US" noProof="1" smtClean="0"/>
              <a:t>引入更多用户行为：收藏，购买记录，搜索记录，筛选记录</a:t>
            </a:r>
            <a:endParaRPr lang="en-US" altLang="zh-CN" sz="1600" noProof="1"/>
          </a:p>
          <a:p>
            <a:pPr marL="0" indent="0">
              <a:buNone/>
            </a:pPr>
            <a:endParaRPr lang="en-US" altLang="zh-CN" sz="1600" noProof="1"/>
          </a:p>
          <a:p>
            <a:r>
              <a:rPr lang="en-US" altLang="zh-CN" noProof="1"/>
              <a:t>Web </a:t>
            </a:r>
            <a:r>
              <a:rPr lang="zh-CN" altLang="en-US" noProof="1"/>
              <a:t>行为日志的</a:t>
            </a:r>
            <a:r>
              <a:rPr lang="zh-CN" altLang="en-US" noProof="1" smtClean="0"/>
              <a:t>分析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zh-CN" altLang="en-US" noProof="1" smtClean="0"/>
              <a:t>根据商品页面不同位置改变推荐算法（搜索页面，商品信息页面）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zh-CN" altLang="en-US" noProof="1" smtClean="0"/>
              <a:t>将数据（商品，用户等）导入数据库</a:t>
            </a:r>
            <a:r>
              <a:rPr lang="en-US" altLang="zh-CN" noProof="1" smtClean="0"/>
              <a:t>mysql</a:t>
            </a:r>
          </a:p>
          <a:p>
            <a:pPr marL="0" indent="0">
              <a:buNone/>
            </a:pPr>
            <a:endParaRPr lang="en-US" altLang="zh-CN" noProof="1"/>
          </a:p>
          <a:p>
            <a:r>
              <a:rPr lang="zh-CN" altLang="en-US" noProof="1"/>
              <a:t>推荐系统的</a:t>
            </a:r>
            <a:r>
              <a:rPr lang="zh-CN" altLang="en-US" noProof="1" smtClean="0"/>
              <a:t>评估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en-US" altLang="zh-CN" noProof="1"/>
              <a:t>SDK </a:t>
            </a:r>
            <a:r>
              <a:rPr lang="zh-CN" altLang="en-US" noProof="1"/>
              <a:t>推荐接口</a:t>
            </a:r>
          </a:p>
          <a:p>
            <a:pPr marL="263525" lvl="1" indent="0" rtl="0">
              <a:buNone/>
            </a:pPr>
            <a:r>
              <a:rPr lang="en-US" altLang="zh-CN" noProof="1"/>
              <a:t> </a:t>
            </a:r>
            <a:endParaRPr lang="zh-CN" altLang="en-US" noProof="1"/>
          </a:p>
          <a:p>
            <a:pPr rtl="0"/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15</a:t>
            </a:fld>
            <a:endParaRPr lang="zh-CN" altLang="en-US" noProof="1"/>
          </a:p>
        </p:txBody>
      </p:sp>
      <p:grpSp>
        <p:nvGrpSpPr>
          <p:cNvPr id="9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8515160" y="144329"/>
            <a:ext cx="3449397" cy="346867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10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6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 smtClean="0"/>
              <a:t>难点：</a:t>
            </a:r>
            <a:endParaRPr lang="zh-CN" altLang="en-US" noProof="1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69006"/>
            <a:ext cx="8642304" cy="3888000"/>
          </a:xfrm>
        </p:spPr>
        <p:txBody>
          <a:bodyPr rtlCol="0"/>
          <a:lstStyle/>
          <a:p>
            <a:r>
              <a:rPr lang="zh-CN" altLang="en-US" noProof="1" smtClean="0"/>
              <a:t>用户数据不知道从何而来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zh-CN" altLang="en-US" noProof="1" smtClean="0"/>
              <a:t>没有网页基础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zh-CN" altLang="en-US" noProof="1" smtClean="0"/>
              <a:t>没有创新点</a:t>
            </a:r>
            <a:endParaRPr lang="en-US" altLang="zh-CN" noProof="1" smtClean="0"/>
          </a:p>
          <a:p>
            <a:endParaRPr lang="en-US" altLang="zh-CN" noProof="1"/>
          </a:p>
          <a:p>
            <a:r>
              <a:rPr lang="zh-CN" altLang="en-US" noProof="1" smtClean="0"/>
              <a:t>项目成员基础低，进度慢</a:t>
            </a:r>
            <a:endParaRPr lang="en-US" altLang="zh-CN" noProof="1" smtClean="0"/>
          </a:p>
          <a:p>
            <a:pPr marL="263525" lvl="1" indent="0" rtl="0">
              <a:buNone/>
            </a:pPr>
            <a:r>
              <a:rPr lang="en-US" altLang="zh-CN" noProof="1" smtClean="0"/>
              <a:t> </a:t>
            </a:r>
            <a:endParaRPr lang="zh-CN" altLang="en-US" noProof="1"/>
          </a:p>
          <a:p>
            <a:pPr rtl="0"/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16</a:t>
            </a:fld>
            <a:endParaRPr lang="zh-CN" altLang="en-US" noProof="1"/>
          </a:p>
        </p:txBody>
      </p:sp>
      <p:grpSp>
        <p:nvGrpSpPr>
          <p:cNvPr id="9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8515160" y="144329"/>
            <a:ext cx="3449397" cy="346867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10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0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zh-CN" altLang="en-US" noProof="1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097" y="-968741"/>
            <a:ext cx="5438774" cy="23876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</a:rPr>
              <a:t>想法从何而来？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943" y="1931918"/>
            <a:ext cx="5438774" cy="734611"/>
          </a:xfrm>
        </p:spPr>
        <p:txBody>
          <a:bodyPr rtlCol="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</a:rPr>
              <a:t>正如马云所说的，未来是</a:t>
            </a:r>
            <a:r>
              <a:rPr lang="en-US" altLang="zh-CN" dirty="0">
                <a:latin typeface="Arial" panose="020B0604020202020204" pitchFamily="34" charset="0"/>
              </a:rPr>
              <a:t>DT</a:t>
            </a:r>
            <a:r>
              <a:rPr lang="zh-CN" altLang="en-US" dirty="0">
                <a:latin typeface="Arial" panose="020B0604020202020204" pitchFamily="34" charset="0"/>
              </a:rPr>
              <a:t>时代。我们相信，未来大数据将应用到我们生活的方方面面，它可以使我们的生活更美好。而推荐系统是大数据的主流应用，可以了解用户的兴趣，提高用户的体验、挖掘更多的有用信息。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</a:rPr>
              <a:t>因此，我们结合了团队的兴趣，以二手房为分析对象，希望做一个能满足用户“不同”需求的推荐系统。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</a:rPr>
              <a:t>一个根据“需求” 改变而改变的推荐系统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/>
              <a:t>2</a:t>
            </a:fld>
            <a:endParaRPr lang="zh-CN" altLang="en-US" noProof="1"/>
          </a:p>
        </p:txBody>
      </p:sp>
      <p:grpSp>
        <p:nvGrpSpPr>
          <p:cNvPr id="6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7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1335168" y="1549624"/>
            <a:ext cx="3449397" cy="346867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11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3</a:t>
            </a:fld>
            <a:endParaRPr lang="zh-CN" altLang="en-US" noProof="1"/>
          </a:p>
        </p:txBody>
      </p:sp>
      <p:sp>
        <p:nvSpPr>
          <p:cNvPr id="54" name="圆：空心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圆：空心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圆：空心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圆：空心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圆：空心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圆：空心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长方形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84197" y="2939286"/>
            <a:ext cx="242887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algn="r">
              <a:lnSpc>
                <a:spcPts val="19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algn="r">
              <a:lnSpc>
                <a:spcPts val="19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algn="r" rtl="0">
              <a:lnSpc>
                <a:spcPts val="19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1" name="长方形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450601" y="1639703"/>
            <a:ext cx="268521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、特征值相似度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2" name="长方形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9094401" y="5281561"/>
            <a:ext cx="242887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6</a:t>
            </a:r>
            <a:r>
              <a:rPr lang="zh-CN" altLang="en-US" sz="2400" dirty="0">
                <a:latin typeface="Arial" panose="020B0604020202020204" pitchFamily="34" charset="0"/>
              </a:rPr>
              <a:t>、功能权重分配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3" name="长方形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657350" y="5285911"/>
            <a:ext cx="2428875" cy="61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、文本相似度</a:t>
            </a:r>
          </a:p>
          <a:p>
            <a:pPr algn="r" rtl="0">
              <a:lnSpc>
                <a:spcPts val="19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4" name="长方形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549261" y="5276920"/>
            <a:ext cx="242887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5</a:t>
            </a:r>
            <a:r>
              <a:rPr lang="zh-CN" altLang="en-US" sz="2400" dirty="0">
                <a:latin typeface="Arial" panose="020B0604020202020204" pitchFamily="34" charset="0"/>
              </a:rPr>
              <a:t>、机器学习</a:t>
            </a:r>
          </a:p>
        </p:txBody>
      </p:sp>
      <p:sp>
        <p:nvSpPr>
          <p:cNvPr id="65" name="长方形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655174" y="1639703"/>
            <a:ext cx="2428875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、特征值对“点击量”的影响程度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66" name="组 40" descr="一个图标，上面有人和对话气泡。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67" name="任意多边形(F)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(F)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9" name="组 52" descr="书籍图标。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70" name="长方形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(F)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(F)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(F)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长方形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(F)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(F)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长方形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(F)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2" name="任意多边形(F)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长方形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4" name="任意多边形(F)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5" name="任意多边形(F)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6" name="任意多边形(F) 1671" descr="复选标记图标。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任意多边形(F) 3850" descr="闪电图标。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8" name="任意多边形(F) 3886" descr="表示搜索的放大镜图标。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9" name="组 72" descr="计算机监视器图标。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90" name="任意多边形(F)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1" name="任意多边形(F)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2" name="任意多边形(F)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3" name="任意多边形(F)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4" name="任意多边形(F)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96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6278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项目流程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8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长方形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939618" y="1639703"/>
            <a:ext cx="242887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、数据爬取、清洗、处理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pPr rtl="0"/>
            <a:r>
              <a:rPr lang="zh-CN" altLang="en-US" noProof="1"/>
              <a:t>“数据爬取”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5624" y="1617621"/>
            <a:ext cx="4745891" cy="335537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</a:rPr>
              <a:t>数据来源：</a:t>
            </a:r>
            <a:r>
              <a:rPr lang="en-US" altLang="zh-CN" dirty="0">
                <a:latin typeface="Arial" panose="020B0604020202020204" pitchFamily="34" charset="0"/>
              </a:rPr>
              <a:t>58</a:t>
            </a:r>
            <a:r>
              <a:rPr lang="zh-CN" altLang="en-US" dirty="0">
                <a:latin typeface="Arial" panose="020B0604020202020204" pitchFamily="34" charset="0"/>
              </a:rPr>
              <a:t>同城二手房</a:t>
            </a:r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4</a:t>
            </a:fld>
            <a:endParaRPr lang="zh-CN" altLang="en-US" noProof="1"/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69" y="4462451"/>
            <a:ext cx="23939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1" y="180001"/>
            <a:ext cx="5025046" cy="635141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3239" y="227429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I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6876628" y="2587242"/>
            <a:ext cx="4745891" cy="335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</a:rPr>
              <a:t>   数据集：连续属性、特征属性、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noProof="1">
                <a:latin typeface="Arial" panose="020B0604020202020204" pitchFamily="34" charset="0"/>
              </a:rPr>
              <a:t>               </a:t>
            </a:r>
            <a:r>
              <a:rPr lang="zh-CN" altLang="en-US" noProof="1">
                <a:latin typeface="Arial" panose="020B0604020202020204" pitchFamily="34" charset="0"/>
              </a:rPr>
              <a:t>文本属性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r>
              <a:rPr lang="zh-CN" altLang="en-US" noProof="1"/>
              <a:t>“</a:t>
            </a:r>
            <a:r>
              <a:rPr lang="zh-CN" altLang="en-US" sz="5400" dirty="0">
                <a:latin typeface="Arial" panose="020B0604020202020204" pitchFamily="34" charset="0"/>
              </a:rPr>
              <a:t>特征值相似度</a:t>
            </a:r>
            <a:r>
              <a:rPr lang="zh-CN" altLang="en-US" noProof="1"/>
              <a:t>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5624" y="1929774"/>
            <a:ext cx="4745891" cy="335537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</a:rPr>
              <a:t>方法：欧氏距离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b="0" noProof="1">
              <a:latin typeface="Arial" panose="020B0604020202020204" pitchFamily="34" charset="0"/>
            </a:endParaRPr>
          </a:p>
          <a:p>
            <a:r>
              <a:rPr lang="zh-CN" altLang="en-US" b="0" noProof="1">
                <a:latin typeface="Arial" panose="020B0604020202020204" pitchFamily="34" charset="0"/>
              </a:rPr>
              <a:t>难点：离散属性无法直接求欧式距离</a:t>
            </a:r>
            <a:endParaRPr lang="zh-CN" altLang="en-US" b="0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5</a:t>
            </a:fld>
            <a:endParaRPr lang="zh-CN" altLang="en-US" noProof="1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3239" y="227429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II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3" y="1384029"/>
            <a:ext cx="3791479" cy="3886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434330"/>
            <a:ext cx="4924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r>
              <a:rPr lang="zh-CN" altLang="en-US" noProof="1"/>
              <a:t>“</a:t>
            </a:r>
            <a:r>
              <a:rPr lang="zh-CN" altLang="en-US" sz="5400" dirty="0">
                <a:latin typeface="Arial" panose="020B0604020202020204" pitchFamily="34" charset="0"/>
              </a:rPr>
              <a:t>特征对“点击量”的影响程度</a:t>
            </a:r>
            <a:r>
              <a:rPr lang="zh-CN" altLang="en-US" noProof="1"/>
              <a:t>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6</a:t>
            </a:fld>
            <a:endParaRPr lang="zh-CN" altLang="en-US" noProof="1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93239" y="227429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III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70218" y="1953158"/>
            <a:ext cx="4391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特征值与点击量呈什么关系？</a:t>
            </a:r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473393" y="2443695"/>
            <a:ext cx="36750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方法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：计算皮尔森相关系数和</a:t>
            </a:r>
            <a:r>
              <a:rPr lang="en-US" altLang="zh-CN" sz="2000" dirty="0">
                <a:latin typeface="Arial" panose="020B0604020202020204" pitchFamily="34" charset="0"/>
              </a:rPr>
              <a:t>p-value</a:t>
            </a:r>
            <a:r>
              <a:rPr lang="zh-CN" altLang="en-US" sz="2000" dirty="0">
                <a:latin typeface="Arial" panose="020B0604020202020204" pitchFamily="34" charset="0"/>
              </a:rPr>
              <a:t>值来考察线性关系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结论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：非线性关系</a:t>
            </a: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470218" y="3864508"/>
            <a:ext cx="3675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方法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：用多次随机森林回归（非线性方法）比较特征影响程度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结论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：平方米单价对二手房点击量影响程度较大</a:t>
            </a:r>
          </a:p>
        </p:txBody>
      </p:sp>
      <p:pic>
        <p:nvPicPr>
          <p:cNvPr id="14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61" y="4013733"/>
            <a:ext cx="6153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61" y="2452010"/>
            <a:ext cx="7315200" cy="104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58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r>
              <a:rPr lang="zh-CN" altLang="en-US" noProof="1"/>
              <a:t>“</a:t>
            </a:r>
            <a:r>
              <a:rPr lang="zh-CN" altLang="en-US" sz="5400" dirty="0">
                <a:latin typeface="Arial" panose="020B0604020202020204" pitchFamily="34" charset="0"/>
              </a:rPr>
              <a:t>文本相似度</a:t>
            </a:r>
            <a:r>
              <a:rPr lang="zh-CN" altLang="en-US" noProof="1"/>
              <a:t>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7</a:t>
            </a:fld>
            <a:endParaRPr lang="zh-CN" altLang="en-US" noProof="1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95999" y="2489763"/>
            <a:ext cx="4391025" cy="34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目标：计算两文本的相似度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方法：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1.</a:t>
            </a:r>
            <a:r>
              <a:rPr lang="zh-CN" altLang="en-US" sz="2400" dirty="0"/>
              <a:t>利用</a:t>
            </a:r>
            <a:r>
              <a:rPr lang="en-US" altLang="zh-CN" sz="2400" dirty="0" err="1"/>
              <a:t>gensim</a:t>
            </a:r>
            <a:r>
              <a:rPr lang="zh-CN" altLang="en-US" sz="2400" dirty="0"/>
              <a:t>包分析文档相似度</a:t>
            </a:r>
          </a:p>
          <a:p>
            <a:pPr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jieba</a:t>
            </a:r>
            <a:r>
              <a:rPr lang="zh-CN" altLang="en-US" sz="2400" dirty="0"/>
              <a:t>进行中文分词</a:t>
            </a:r>
          </a:p>
          <a:p>
            <a:pPr>
              <a:buNone/>
            </a:pPr>
            <a:r>
              <a:rPr lang="en-US" altLang="zh-CN" sz="2400" dirty="0"/>
              <a:t>3. TF-IDF</a:t>
            </a:r>
            <a:r>
              <a:rPr lang="zh-CN" altLang="en-US" sz="2400" dirty="0"/>
              <a:t>模型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难点：优化算法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" y="831911"/>
            <a:ext cx="3738880" cy="5608320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3399" y="295336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IV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r>
              <a:rPr lang="zh-CN" altLang="en-US" noProof="1"/>
              <a:t>“</a:t>
            </a:r>
            <a:r>
              <a:rPr lang="zh-CN" altLang="en-US" sz="5400" dirty="0">
                <a:latin typeface="Arial" panose="020B0604020202020204" pitchFamily="34" charset="0"/>
              </a:rPr>
              <a:t>机器学习</a:t>
            </a:r>
            <a:r>
              <a:rPr lang="zh-CN" altLang="en-US" noProof="1"/>
              <a:t>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8</a:t>
            </a:fld>
            <a:endParaRPr lang="zh-CN" altLang="en-US" noProof="1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290529" y="1863786"/>
            <a:ext cx="4391025" cy="27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模型：</a:t>
            </a:r>
            <a:r>
              <a:rPr lang="zh-CN" altLang="en-US" sz="2400" dirty="0">
                <a:hlinkClick r:id="rId3"/>
              </a:rPr>
              <a:t>提升决策树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GradientBoostingRegressor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模型使用：自定义特征值</a:t>
            </a:r>
            <a:r>
              <a:rPr lang="en-US" altLang="zh-CN" sz="2400" dirty="0">
                <a:latin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y</a:t>
            </a:r>
            <a:r>
              <a:rPr lang="zh-CN" altLang="en-US" sz="2400" dirty="0">
                <a:latin typeface="Arial" panose="020B0604020202020204" pitchFamily="34" charset="0"/>
              </a:rPr>
              <a:t>，得到预测值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难点：数据量少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648000"/>
            <a:ext cx="5923279" cy="34277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8" y="4210542"/>
            <a:ext cx="4780086" cy="2229689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94891" y="562036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V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074764" cy="1305158"/>
          </a:xfrm>
        </p:spPr>
        <p:txBody>
          <a:bodyPr rtlCol="0"/>
          <a:lstStyle/>
          <a:p>
            <a:r>
              <a:rPr lang="zh-CN" altLang="en-US" noProof="1"/>
              <a:t>“</a:t>
            </a:r>
            <a:r>
              <a:rPr lang="zh-CN" altLang="en-US" sz="5400" dirty="0">
                <a:latin typeface="Arial" panose="020B0604020202020204" pitchFamily="34" charset="0"/>
              </a:rPr>
              <a:t>功能权重分配</a:t>
            </a:r>
            <a:r>
              <a:rPr lang="zh-CN" altLang="en-US" noProof="1"/>
              <a:t>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altLang="zh-CN" noProof="1" smtClean="0"/>
              <a:pPr rtl="0"/>
              <a:t>9</a:t>
            </a:fld>
            <a:endParaRPr lang="zh-CN" altLang="en-US" noProof="1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95999" y="2489763"/>
            <a:ext cx="43910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自行改变部分功能的权重，已达到想要的推荐效果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</a:rPr>
              <a:t>连续属性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离散属性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文本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性价比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点击量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7" y="780080"/>
            <a:ext cx="4656131" cy="628112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0212" y="197048"/>
            <a:ext cx="2178050" cy="1073150"/>
          </a:xfrm>
          <a:prstGeom prst="rightArrow">
            <a:avLst>
              <a:gd name="adj1" fmla="val 75000"/>
              <a:gd name="adj2" fmla="val 31985"/>
            </a:avLst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45720" rIns="45720" anchor="ctr" anchorCtr="1"/>
          <a:lstStyle>
            <a:lvl1pPr marL="223838" indent="-968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</a:rPr>
              <a:t>PART VI</a:t>
            </a:r>
            <a:endParaRPr lang="zh-CN" altLang="zh-CN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487_TF11936837.potx" id="{9287577B-A96F-486C-B81D-66A2B3601681}" vid="{BAC6D306-B325-4058-A60F-214BC585CD7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purl.org/dc/elements/1.1/"/>
    <ds:schemaRef ds:uri="16c05727-aa75-4e4a-9b5f-8a80a1165891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科研成果演示文稿</Template>
  <TotalTime>0</TotalTime>
  <Words>2045</Words>
  <Application>Microsoft Office PowerPoint</Application>
  <PresentationFormat>宽屏</PresentationFormat>
  <Paragraphs>219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YaHei UI</vt:lpstr>
      <vt:lpstr>华文宋体</vt:lpstr>
      <vt:lpstr>宋体</vt:lpstr>
      <vt:lpstr>Arial</vt:lpstr>
      <vt:lpstr>Calibri</vt:lpstr>
      <vt:lpstr>Gill Sans MT</vt:lpstr>
      <vt:lpstr>Segoe UI</vt:lpstr>
      <vt:lpstr>Times New Roman</vt:lpstr>
      <vt:lpstr>Office 主题</vt:lpstr>
      <vt:lpstr>启用了宏的工作表</vt:lpstr>
      <vt:lpstr>基于商品属性的推荐系统</vt:lpstr>
      <vt:lpstr>想法从何而来？</vt:lpstr>
      <vt:lpstr>PowerPoint 演示文稿</vt:lpstr>
      <vt:lpstr>“数据爬取”</vt:lpstr>
      <vt:lpstr>“特征值相似度”</vt:lpstr>
      <vt:lpstr>“特征对“点击量”的影响程度”</vt:lpstr>
      <vt:lpstr>“文本相似度”</vt:lpstr>
      <vt:lpstr>“机器学习”</vt:lpstr>
      <vt:lpstr>“功能权重分配”</vt:lpstr>
      <vt:lpstr>功能权重分配</vt:lpstr>
      <vt:lpstr>属性权重分配</vt:lpstr>
      <vt:lpstr>PowerPoint 演示文稿</vt:lpstr>
      <vt:lpstr>基与 “商品”的推荐系统</vt:lpstr>
      <vt:lpstr>基与 “商品”的推荐系统</vt:lpstr>
      <vt:lpstr>后期设想：</vt:lpstr>
      <vt:lpstr>难点：</vt:lpstr>
      <vt:lpstr>谢谢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2019-10-04T02:47:02Z</dcterms:created>
  <dcterms:modified xsi:type="dcterms:W3CDTF">2019-10-16T14:58:29Z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