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59663" cy="5039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74">
          <p15:clr>
            <a:srgbClr val="A4A3A4"/>
          </p15:clr>
        </p15:guide>
        <p15:guide id="2" pos="64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242" y="14"/>
      </p:cViewPr>
      <p:guideLst>
        <p:guide orient="horz" pos="15874"/>
        <p:guide pos="64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975" y="8248329"/>
            <a:ext cx="17135714" cy="17546649"/>
          </a:xfrm>
        </p:spPr>
        <p:txBody>
          <a:bodyPr anchor="b"/>
          <a:lstStyle>
            <a:lvl1pPr algn="ctr">
              <a:defRPr sz="1323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9958" y="26471644"/>
            <a:ext cx="15119747" cy="12168318"/>
          </a:xfrm>
        </p:spPr>
        <p:txBody>
          <a:bodyPr/>
          <a:lstStyle>
            <a:lvl1pPr marL="0" indent="0" algn="ctr">
              <a:buNone/>
              <a:defRPr sz="5290"/>
            </a:lvl1pPr>
            <a:lvl2pPr marL="1007745" indent="0" algn="ctr">
              <a:buNone/>
              <a:defRPr sz="4410"/>
            </a:lvl2pPr>
            <a:lvl3pPr marL="2016125" indent="0" algn="ctr">
              <a:buNone/>
              <a:defRPr sz="3970"/>
            </a:lvl3pPr>
            <a:lvl4pPr marL="3023870" indent="0" algn="ctr">
              <a:buNone/>
              <a:defRPr sz="3530"/>
            </a:lvl4pPr>
            <a:lvl5pPr marL="4032250" indent="0" algn="ctr">
              <a:buNone/>
              <a:defRPr sz="3530"/>
            </a:lvl5pPr>
            <a:lvl6pPr marL="5039995" indent="0" algn="ctr">
              <a:buNone/>
              <a:defRPr sz="3530"/>
            </a:lvl6pPr>
            <a:lvl7pPr marL="6047740" indent="0" algn="ctr">
              <a:buNone/>
              <a:defRPr sz="3530"/>
            </a:lvl7pPr>
            <a:lvl8pPr marL="7056120" indent="0" algn="ctr">
              <a:buNone/>
              <a:defRPr sz="3530"/>
            </a:lvl8pPr>
            <a:lvl9pPr marL="8063865" indent="0" algn="ctr">
              <a:buNone/>
              <a:defRPr sz="353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EF5E-ED9F-4B6E-AF1A-7E68D3E9E879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10B-7B5A-4B49-A1AD-48F7D246BC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EF5E-ED9F-4B6E-AF1A-7E68D3E9E879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10B-7B5A-4B49-A1AD-48F7D246BC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426760" y="2683331"/>
            <a:ext cx="4346927" cy="4271162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85978" y="2683331"/>
            <a:ext cx="12788786" cy="4271162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EF5E-ED9F-4B6E-AF1A-7E68D3E9E879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10B-7B5A-4B49-A1AD-48F7D246BC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EF5E-ED9F-4B6E-AF1A-7E68D3E9E879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10B-7B5A-4B49-A1AD-48F7D246BC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478" y="12565002"/>
            <a:ext cx="17387709" cy="20964976"/>
          </a:xfrm>
        </p:spPr>
        <p:txBody>
          <a:bodyPr anchor="b"/>
          <a:lstStyle>
            <a:lvl1pPr>
              <a:defRPr sz="1323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5478" y="33728315"/>
            <a:ext cx="17387709" cy="11024985"/>
          </a:xfrm>
        </p:spPr>
        <p:txBody>
          <a:bodyPr/>
          <a:lstStyle>
            <a:lvl1pPr marL="0" indent="0">
              <a:buNone/>
              <a:defRPr sz="5290">
                <a:solidFill>
                  <a:schemeClr val="tx1"/>
                </a:solidFill>
              </a:defRPr>
            </a:lvl1pPr>
            <a:lvl2pPr marL="1007745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2pPr>
            <a:lvl3pPr marL="2016125" indent="0">
              <a:buNone/>
              <a:defRPr sz="3970">
                <a:solidFill>
                  <a:schemeClr val="tx1">
                    <a:tint val="75000"/>
                  </a:schemeClr>
                </a:solidFill>
              </a:defRPr>
            </a:lvl3pPr>
            <a:lvl4pPr marL="3023870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4pPr>
            <a:lvl5pPr marL="4032250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5pPr>
            <a:lvl6pPr marL="5039995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6pPr>
            <a:lvl7pPr marL="6047740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7pPr>
            <a:lvl8pPr marL="7056120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8pPr>
            <a:lvl9pPr marL="8063865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EF5E-ED9F-4B6E-AF1A-7E68D3E9E879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10B-7B5A-4B49-A1AD-48F7D246BC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85977" y="13416653"/>
            <a:ext cx="8567857" cy="3197830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205829" y="13416653"/>
            <a:ext cx="8567857" cy="3197830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EF5E-ED9F-4B6E-AF1A-7E68D3E9E879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10B-7B5A-4B49-A1AD-48F7D246BC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2683342"/>
            <a:ext cx="17387709" cy="97416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88605" y="12354992"/>
            <a:ext cx="8528481" cy="6054990"/>
          </a:xfrm>
        </p:spPr>
        <p:txBody>
          <a:bodyPr anchor="b"/>
          <a:lstStyle>
            <a:lvl1pPr marL="0" indent="0">
              <a:buNone/>
              <a:defRPr sz="5290" b="1"/>
            </a:lvl1pPr>
            <a:lvl2pPr marL="1007745" indent="0">
              <a:buNone/>
              <a:defRPr sz="4410" b="1"/>
            </a:lvl2pPr>
            <a:lvl3pPr marL="2016125" indent="0">
              <a:buNone/>
              <a:defRPr sz="3970" b="1"/>
            </a:lvl3pPr>
            <a:lvl4pPr marL="3023870" indent="0">
              <a:buNone/>
              <a:defRPr sz="3530" b="1"/>
            </a:lvl4pPr>
            <a:lvl5pPr marL="4032250" indent="0">
              <a:buNone/>
              <a:defRPr sz="3530" b="1"/>
            </a:lvl5pPr>
            <a:lvl6pPr marL="5039995" indent="0">
              <a:buNone/>
              <a:defRPr sz="3530" b="1"/>
            </a:lvl6pPr>
            <a:lvl7pPr marL="6047740" indent="0">
              <a:buNone/>
              <a:defRPr sz="3530" b="1"/>
            </a:lvl7pPr>
            <a:lvl8pPr marL="7056120" indent="0">
              <a:buNone/>
              <a:defRPr sz="3530" b="1"/>
            </a:lvl8pPr>
            <a:lvl9pPr marL="8063865" indent="0">
              <a:buNone/>
              <a:defRPr sz="353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388605" y="18409982"/>
            <a:ext cx="8528481" cy="2707831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0205830" y="12354992"/>
            <a:ext cx="8570483" cy="6054990"/>
          </a:xfrm>
        </p:spPr>
        <p:txBody>
          <a:bodyPr anchor="b"/>
          <a:lstStyle>
            <a:lvl1pPr marL="0" indent="0">
              <a:buNone/>
              <a:defRPr sz="5290" b="1"/>
            </a:lvl1pPr>
            <a:lvl2pPr marL="1007745" indent="0">
              <a:buNone/>
              <a:defRPr sz="4410" b="1"/>
            </a:lvl2pPr>
            <a:lvl3pPr marL="2016125" indent="0">
              <a:buNone/>
              <a:defRPr sz="3970" b="1"/>
            </a:lvl3pPr>
            <a:lvl4pPr marL="3023870" indent="0">
              <a:buNone/>
              <a:defRPr sz="3530" b="1"/>
            </a:lvl4pPr>
            <a:lvl5pPr marL="4032250" indent="0">
              <a:buNone/>
              <a:defRPr sz="3530" b="1"/>
            </a:lvl5pPr>
            <a:lvl6pPr marL="5039995" indent="0">
              <a:buNone/>
              <a:defRPr sz="3530" b="1"/>
            </a:lvl6pPr>
            <a:lvl7pPr marL="6047740" indent="0">
              <a:buNone/>
              <a:defRPr sz="3530" b="1"/>
            </a:lvl7pPr>
            <a:lvl8pPr marL="7056120" indent="0">
              <a:buNone/>
              <a:defRPr sz="3530" b="1"/>
            </a:lvl8pPr>
            <a:lvl9pPr marL="8063865" indent="0">
              <a:buNone/>
              <a:defRPr sz="353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10205830" y="18409982"/>
            <a:ext cx="8570483" cy="2707831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EF5E-ED9F-4B6E-AF1A-7E68D3E9E879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10B-7B5A-4B49-A1AD-48F7D246BC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EF5E-ED9F-4B6E-AF1A-7E68D3E9E879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10B-7B5A-4B49-A1AD-48F7D246BC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EF5E-ED9F-4B6E-AF1A-7E68D3E9E879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10B-7B5A-4B49-A1AD-48F7D246BC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3359997"/>
            <a:ext cx="6502016" cy="1175998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570483" y="7256671"/>
            <a:ext cx="10205829" cy="35816631"/>
          </a:xfrm>
        </p:spPr>
        <p:txBody>
          <a:bodyPr/>
          <a:lstStyle>
            <a:lvl1pPr>
              <a:defRPr sz="7055"/>
            </a:lvl1pPr>
            <a:lvl2pPr>
              <a:defRPr sz="6175"/>
            </a:lvl2pPr>
            <a:lvl3pPr>
              <a:defRPr sz="5290"/>
            </a:lvl3pPr>
            <a:lvl4pPr>
              <a:defRPr sz="4410"/>
            </a:lvl4pPr>
            <a:lvl5pPr>
              <a:defRPr sz="4410"/>
            </a:lvl5pPr>
            <a:lvl6pPr>
              <a:defRPr sz="4410"/>
            </a:lvl6pPr>
            <a:lvl7pPr>
              <a:defRPr sz="4410"/>
            </a:lvl7pPr>
            <a:lvl8pPr>
              <a:defRPr sz="4410"/>
            </a:lvl8pPr>
            <a:lvl9pPr>
              <a:defRPr sz="441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88603" y="15119985"/>
            <a:ext cx="6502016" cy="28011643"/>
          </a:xfrm>
        </p:spPr>
        <p:txBody>
          <a:bodyPr/>
          <a:lstStyle>
            <a:lvl1pPr marL="0" indent="0">
              <a:buNone/>
              <a:defRPr sz="3530"/>
            </a:lvl1pPr>
            <a:lvl2pPr marL="1007745" indent="0">
              <a:buNone/>
              <a:defRPr sz="3085"/>
            </a:lvl2pPr>
            <a:lvl3pPr marL="2016125" indent="0">
              <a:buNone/>
              <a:defRPr sz="2645"/>
            </a:lvl3pPr>
            <a:lvl4pPr marL="3023870" indent="0">
              <a:buNone/>
              <a:defRPr sz="2205"/>
            </a:lvl4pPr>
            <a:lvl5pPr marL="4032250" indent="0">
              <a:buNone/>
              <a:defRPr sz="2205"/>
            </a:lvl5pPr>
            <a:lvl6pPr marL="5039995" indent="0">
              <a:buNone/>
              <a:defRPr sz="2205"/>
            </a:lvl6pPr>
            <a:lvl7pPr marL="6047740" indent="0">
              <a:buNone/>
              <a:defRPr sz="2205"/>
            </a:lvl7pPr>
            <a:lvl8pPr marL="7056120" indent="0">
              <a:buNone/>
              <a:defRPr sz="2205"/>
            </a:lvl8pPr>
            <a:lvl9pPr marL="8063865" indent="0">
              <a:buNone/>
              <a:defRPr sz="220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EF5E-ED9F-4B6E-AF1A-7E68D3E9E879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10B-7B5A-4B49-A1AD-48F7D246BC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3359997"/>
            <a:ext cx="6502016" cy="1175998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70483" y="7256671"/>
            <a:ext cx="10205829" cy="35816631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745" indent="0">
              <a:buNone/>
              <a:defRPr sz="6175"/>
            </a:lvl2pPr>
            <a:lvl3pPr marL="2016125" indent="0">
              <a:buNone/>
              <a:defRPr sz="5290"/>
            </a:lvl3pPr>
            <a:lvl4pPr marL="3023870" indent="0">
              <a:buNone/>
              <a:defRPr sz="4410"/>
            </a:lvl4pPr>
            <a:lvl5pPr marL="4032250" indent="0">
              <a:buNone/>
              <a:defRPr sz="4410"/>
            </a:lvl5pPr>
            <a:lvl6pPr marL="5039995" indent="0">
              <a:buNone/>
              <a:defRPr sz="4410"/>
            </a:lvl6pPr>
            <a:lvl7pPr marL="6047740" indent="0">
              <a:buNone/>
              <a:defRPr sz="4410"/>
            </a:lvl7pPr>
            <a:lvl8pPr marL="7056120" indent="0">
              <a:buNone/>
              <a:defRPr sz="4410"/>
            </a:lvl8pPr>
            <a:lvl9pPr marL="8063865" indent="0">
              <a:buNone/>
              <a:defRPr sz="441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88603" y="15119985"/>
            <a:ext cx="6502016" cy="28011643"/>
          </a:xfrm>
        </p:spPr>
        <p:txBody>
          <a:bodyPr/>
          <a:lstStyle>
            <a:lvl1pPr marL="0" indent="0">
              <a:buNone/>
              <a:defRPr sz="3530"/>
            </a:lvl1pPr>
            <a:lvl2pPr marL="1007745" indent="0">
              <a:buNone/>
              <a:defRPr sz="3085"/>
            </a:lvl2pPr>
            <a:lvl3pPr marL="2016125" indent="0">
              <a:buNone/>
              <a:defRPr sz="2645"/>
            </a:lvl3pPr>
            <a:lvl4pPr marL="3023870" indent="0">
              <a:buNone/>
              <a:defRPr sz="2205"/>
            </a:lvl4pPr>
            <a:lvl5pPr marL="4032250" indent="0">
              <a:buNone/>
              <a:defRPr sz="2205"/>
            </a:lvl5pPr>
            <a:lvl6pPr marL="5039995" indent="0">
              <a:buNone/>
              <a:defRPr sz="2205"/>
            </a:lvl6pPr>
            <a:lvl7pPr marL="6047740" indent="0">
              <a:buNone/>
              <a:defRPr sz="2205"/>
            </a:lvl7pPr>
            <a:lvl8pPr marL="7056120" indent="0">
              <a:buNone/>
              <a:defRPr sz="2205"/>
            </a:lvl8pPr>
            <a:lvl9pPr marL="8063865" indent="0">
              <a:buNone/>
              <a:defRPr sz="220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EF5E-ED9F-4B6E-AF1A-7E68D3E9E879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310B-7B5A-4B49-A1AD-48F7D246BC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5977" y="2683342"/>
            <a:ext cx="17387709" cy="974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77" y="13416653"/>
            <a:ext cx="17387709" cy="3197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5977" y="46713298"/>
            <a:ext cx="4535924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EF5E-ED9F-4B6E-AF1A-7E68D3E9E879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7889" y="46713298"/>
            <a:ext cx="6803886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37762" y="46713298"/>
            <a:ext cx="4535924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F310B-7B5A-4B49-A1AD-48F7D246BC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015490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4190" indent="-504190" algn="l" defTabSz="2015490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5" kern="1200">
          <a:solidFill>
            <a:schemeClr val="tx1"/>
          </a:solidFill>
          <a:latin typeface="+mn-lt"/>
          <a:ea typeface="+mn-ea"/>
          <a:cs typeface="+mn-cs"/>
        </a:defRPr>
      </a:lvl1pPr>
      <a:lvl2pPr marL="1511935" indent="-504190" algn="l" defTabSz="201549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5290" kern="1200">
          <a:solidFill>
            <a:schemeClr val="tx1"/>
          </a:solidFill>
          <a:latin typeface="+mn-lt"/>
          <a:ea typeface="+mn-ea"/>
          <a:cs typeface="+mn-cs"/>
        </a:defRPr>
      </a:lvl2pPr>
      <a:lvl3pPr marL="2519680" indent="-504190" algn="l" defTabSz="201549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3pPr>
      <a:lvl4pPr marL="3528060" indent="-504190" algn="l" defTabSz="201549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4pPr>
      <a:lvl5pPr marL="4535805" indent="-504190" algn="l" defTabSz="201549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5pPr>
      <a:lvl6pPr marL="5544185" indent="-504190" algn="l" defTabSz="201549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6pPr>
      <a:lvl7pPr marL="6551930" indent="-504190" algn="l" defTabSz="201549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7pPr>
      <a:lvl8pPr marL="7559675" indent="-504190" algn="l" defTabSz="201549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8pPr>
      <a:lvl9pPr marL="8568055" indent="-504190" algn="l" defTabSz="201549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490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1pPr>
      <a:lvl2pPr marL="1007745" algn="l" defTabSz="2015490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2pPr>
      <a:lvl3pPr marL="2016125" algn="l" defTabSz="2015490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3pPr>
      <a:lvl4pPr marL="3023870" algn="l" defTabSz="2015490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4pPr>
      <a:lvl5pPr marL="4032250" algn="l" defTabSz="2015490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5pPr>
      <a:lvl6pPr marL="5039995" algn="l" defTabSz="2015490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6pPr>
      <a:lvl7pPr marL="6047740" algn="l" defTabSz="2015490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7pPr>
      <a:lvl8pPr marL="7056120" algn="l" defTabSz="2015490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8pPr>
      <a:lvl9pPr marL="8063865" algn="l" defTabSz="2015490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15" y="0"/>
            <a:ext cx="20165060" cy="503986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3000"/>
                  <a:lumOff val="97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226820" y="570230"/>
            <a:ext cx="19345275" cy="3519170"/>
            <a:chOff x="-74334" y="3369"/>
            <a:chExt cx="25290510" cy="452048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EFEFE">
                    <a:alpha val="100000"/>
                  </a:srgbClr>
                </a:clrFrom>
                <a:clrTo>
                  <a:srgbClr val="FEFEFE">
                    <a:alpha val="100000"/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" t="36271" r="63761" b="35218"/>
            <a:stretch>
              <a:fillRect/>
            </a:stretch>
          </p:blipFill>
          <p:spPr>
            <a:xfrm>
              <a:off x="-74334" y="3369"/>
              <a:ext cx="5253788" cy="4520485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5179529" y="995192"/>
              <a:ext cx="20036647" cy="2535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5040" b="1" dirty="0">
                  <a:latin typeface="冬青黑体简体中文" panose="020B0300000000000000" charset="-122"/>
                  <a:ea typeface="冬青黑体简体中文" panose="020B0300000000000000" charset="-122"/>
                </a:rPr>
                <a:t>深圳大学</a:t>
              </a:r>
              <a:r>
                <a:rPr sz="2800" b="1" dirty="0">
                  <a:latin typeface="冬青黑体简体中文" panose="020B0300000000000000" charset="-122"/>
                  <a:ea typeface="冬青黑体简体中文" panose="020B0300000000000000" charset="-122"/>
                </a:rPr>
                <a:t> </a:t>
              </a:r>
              <a:r>
                <a:rPr sz="5040" b="1" dirty="0">
                  <a:latin typeface="冬青黑体简体中文" panose="020B0300000000000000" charset="-122"/>
                  <a:ea typeface="冬青黑体简体中文" panose="020B0300000000000000" charset="-122"/>
                </a:rPr>
                <a:t>2019</a:t>
              </a:r>
              <a:r>
                <a:rPr sz="2800" b="1" dirty="0">
                  <a:latin typeface="冬青黑体简体中文" panose="020B0300000000000000" charset="-122"/>
                  <a:ea typeface="冬青黑体简体中文" panose="020B0300000000000000" charset="-122"/>
                </a:rPr>
                <a:t> </a:t>
              </a:r>
              <a:r>
                <a:rPr sz="5040" b="1" dirty="0">
                  <a:latin typeface="冬青黑体简体中文" panose="020B0300000000000000" charset="-122"/>
                  <a:ea typeface="冬青黑体简体中文" panose="020B0300000000000000" charset="-122"/>
                </a:rPr>
                <a:t>年“</a:t>
              </a:r>
              <a:r>
                <a:rPr lang="zh-CN" sz="5040" b="1" dirty="0">
                  <a:latin typeface="冬青黑体简体中文" panose="020B0300000000000000" charset="-122"/>
                  <a:ea typeface="冬青黑体简体中文" panose="020B0300000000000000" charset="-122"/>
                </a:rPr>
                <a:t>荔</a:t>
              </a:r>
              <a:r>
                <a:rPr sz="5040" b="1" dirty="0">
                  <a:latin typeface="冬青黑体简体中文" panose="020B0300000000000000" charset="-122"/>
                  <a:ea typeface="冬青黑体简体中文" panose="020B0300000000000000" charset="-122"/>
                </a:rPr>
                <a:t>园挑战”创新创业大赛</a:t>
              </a:r>
              <a:endParaRPr sz="5040" dirty="0"/>
            </a:p>
            <a:p>
              <a:r>
                <a:rPr lang="en-US" altLang="zh-CN" sz="3600" dirty="0"/>
                <a:t>“</a:t>
              </a:r>
              <a:r>
                <a:rPr lang="zh-CN" altLang="en-US" sz="3600" dirty="0"/>
                <a:t>Liyuan </a:t>
              </a:r>
              <a:r>
                <a:rPr lang="en-US" altLang="zh-CN" sz="3600" dirty="0"/>
                <a:t>C</a:t>
              </a:r>
              <a:r>
                <a:rPr lang="zh-CN" altLang="en-US" sz="3600" dirty="0"/>
                <a:t>hallenge</a:t>
              </a:r>
              <a:r>
                <a:rPr lang="en-US" altLang="zh-CN" sz="3600" dirty="0"/>
                <a:t>”</a:t>
              </a:r>
              <a:r>
                <a:rPr lang="zh-CN" altLang="en-US" sz="3600" dirty="0"/>
                <a:t> </a:t>
              </a:r>
              <a:r>
                <a:rPr lang="en-US" altLang="zh-CN" sz="3600" dirty="0"/>
                <a:t>I</a:t>
              </a:r>
              <a:r>
                <a:rPr lang="zh-CN" altLang="en-US" sz="3600" dirty="0"/>
                <a:t>nnovation and </a:t>
              </a:r>
              <a:r>
                <a:rPr lang="en-US" altLang="zh-CN" sz="3600" dirty="0"/>
                <a:t>E</a:t>
              </a:r>
              <a:r>
                <a:rPr lang="zh-CN" altLang="en-US" sz="3600" dirty="0"/>
                <a:t>ntrepreneurship </a:t>
              </a:r>
              <a:r>
                <a:rPr lang="en-US" altLang="zh-CN" sz="3600" dirty="0"/>
                <a:t>C</a:t>
              </a:r>
              <a:r>
                <a:rPr lang="zh-CN" altLang="en-US" sz="3600" dirty="0"/>
                <a:t>ompetition</a:t>
              </a:r>
            </a:p>
            <a:p>
              <a:r>
                <a:rPr lang="zh-CN" altLang="en-US" sz="3600" dirty="0"/>
                <a:t>of </a:t>
              </a:r>
              <a:r>
                <a:rPr lang="en-US" altLang="zh-CN" sz="3600" dirty="0"/>
                <a:t>S</a:t>
              </a:r>
              <a:r>
                <a:rPr lang="zh-CN" altLang="en-US" sz="3600" dirty="0"/>
                <a:t>henzhen </a:t>
              </a:r>
              <a:r>
                <a:rPr lang="en-US" altLang="zh-CN" sz="3600" dirty="0"/>
                <a:t>U</a:t>
              </a:r>
              <a:r>
                <a:rPr lang="zh-CN" altLang="en-US" sz="3600" dirty="0"/>
                <a:t>niversity in 2019</a:t>
              </a:r>
            </a:p>
          </p:txBody>
        </p:sp>
      </p:grpSp>
      <p:sp>
        <p:nvSpPr>
          <p:cNvPr id="2" name="矩形: 圆角 1"/>
          <p:cNvSpPr/>
          <p:nvPr/>
        </p:nvSpPr>
        <p:spPr>
          <a:xfrm>
            <a:off x="1192530" y="4217035"/>
            <a:ext cx="17774285" cy="43806110"/>
          </a:xfrm>
          <a:prstGeom prst="round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6" tIns="32003" rIns="64006" bIns="32003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110"/>
          </a:p>
        </p:txBody>
      </p:sp>
      <p:grpSp>
        <p:nvGrpSpPr>
          <p:cNvPr id="11" name="组合 10"/>
          <p:cNvGrpSpPr/>
          <p:nvPr/>
        </p:nvGrpSpPr>
        <p:grpSpPr>
          <a:xfrm>
            <a:off x="5170170" y="48439705"/>
            <a:ext cx="9819005" cy="1580515"/>
            <a:chOff x="6189281" y="48439422"/>
            <a:chExt cx="9467814" cy="158039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9281" y="48439422"/>
              <a:ext cx="1580391" cy="1580391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7769672" y="48677578"/>
              <a:ext cx="7887423" cy="119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共青团深圳大学委员会</a:t>
              </a:r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</a:t>
              </a:r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创新创业服务中心</a:t>
              </a:r>
              <a:endPara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Communist Youth League Shenzhen University Innovation and Entrepreneurship Service Center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A5AADC9-17AF-44FF-A7D4-A52C488D775C}"/>
              </a:ext>
            </a:extLst>
          </p:cNvPr>
          <p:cNvSpPr txBox="1"/>
          <p:nvPr/>
        </p:nvSpPr>
        <p:spPr>
          <a:xfrm>
            <a:off x="7102934" y="5020637"/>
            <a:ext cx="5766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/>
              <a:t>推荐系统研究项目</a:t>
            </a: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B3FEE46B-D3CC-4E07-8115-96C991FF9E11}"/>
              </a:ext>
            </a:extLst>
          </p:cNvPr>
          <p:cNvSpPr/>
          <p:nvPr/>
        </p:nvSpPr>
        <p:spPr>
          <a:xfrm rot="5400000">
            <a:off x="2779047" y="6644640"/>
            <a:ext cx="695673" cy="4724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F55DAAC-B090-44C1-BB51-95342D27E5A0}"/>
              </a:ext>
            </a:extLst>
          </p:cNvPr>
          <p:cNvSpPr txBox="1"/>
          <p:nvPr/>
        </p:nvSpPr>
        <p:spPr>
          <a:xfrm>
            <a:off x="3733800" y="6557694"/>
            <a:ext cx="2606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研究背景：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BE5567-579A-4F11-91CD-969E730FF6F6}"/>
              </a:ext>
            </a:extLst>
          </p:cNvPr>
          <p:cNvSpPr txBox="1"/>
          <p:nvPr/>
        </p:nvSpPr>
        <p:spPr>
          <a:xfrm>
            <a:off x="2779047" y="7457441"/>
            <a:ext cx="6669753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zh-CN" sz="3200" b="1" dirty="0">
                <a:latin typeface="+mn-ea"/>
              </a:rPr>
              <a:t>随着信息技术和互联网的发展，人们逐渐从信息匮乏的时代走入了信息过</a:t>
            </a:r>
            <a:r>
              <a:rPr lang="zh-CN" altLang="en-US" sz="3200" b="1" dirty="0">
                <a:latin typeface="+mn-ea"/>
              </a:rPr>
              <a:t>载</a:t>
            </a:r>
            <a:r>
              <a:rPr lang="zh-CN" altLang="zh-CN" sz="3200" b="1" dirty="0">
                <a:latin typeface="+mn-ea"/>
              </a:rPr>
              <a:t>（</a:t>
            </a:r>
            <a:r>
              <a:rPr lang="en-US" altLang="zh-CN" sz="3200" b="1" dirty="0">
                <a:latin typeface="+mn-ea"/>
              </a:rPr>
              <a:t>information</a:t>
            </a:r>
            <a:endParaRPr lang="zh-CN" altLang="zh-CN" sz="3200" b="1" dirty="0">
              <a:latin typeface="+mn-ea"/>
            </a:endParaRPr>
          </a:p>
          <a:p>
            <a:r>
              <a:rPr lang="en-US" altLang="zh-CN" sz="3200" b="1" dirty="0">
                <a:latin typeface="+mn-ea"/>
              </a:rPr>
              <a:t>overload</a:t>
            </a:r>
            <a:r>
              <a:rPr lang="zh-CN" altLang="zh-CN" sz="3200" b="1" dirty="0">
                <a:latin typeface="+mn-ea"/>
              </a:rPr>
              <a:t>）的时代</a:t>
            </a:r>
            <a:r>
              <a:rPr lang="zh-CN" altLang="zh-CN" sz="3200" b="1" dirty="0" smtClean="0">
                <a:latin typeface="+mn-ea"/>
              </a:rPr>
              <a:t>。</a:t>
            </a:r>
            <a:endParaRPr lang="en-US" altLang="zh-CN" sz="3200" b="1" dirty="0" smtClean="0">
              <a:latin typeface="+mn-ea"/>
            </a:endParaRPr>
          </a:p>
          <a:p>
            <a:r>
              <a:rPr lang="zh-CN" altLang="zh-CN" sz="3200" b="1" dirty="0" smtClean="0">
                <a:latin typeface="+mn-ea"/>
              </a:rPr>
              <a:t>在</a:t>
            </a:r>
            <a:r>
              <a:rPr lang="zh-CN" altLang="zh-CN" sz="3200" b="1" dirty="0">
                <a:latin typeface="+mn-ea"/>
              </a:rPr>
              <a:t>这个时代，无论是信息消费者还是信息生产者都遇到了很大的挑战：</a:t>
            </a:r>
          </a:p>
          <a:p>
            <a:r>
              <a:rPr lang="zh-CN" altLang="zh-CN" sz="3200" b="1" dirty="0">
                <a:latin typeface="+mn-ea"/>
              </a:rPr>
              <a:t>作为信息消费者，如何从大量信息中找到自己感兴趣的信息是一件非常困难的事情；</a:t>
            </a:r>
          </a:p>
          <a:p>
            <a:r>
              <a:rPr lang="zh-CN" altLang="zh-CN" sz="3200" b="1" dirty="0">
                <a:latin typeface="+mn-ea"/>
              </a:rPr>
              <a:t>作为信息生产者，如何让自己生产的信息脱颖而出，受到广大用户的关注，也是一件非常困难的事情。</a:t>
            </a:r>
            <a:endParaRPr lang="en-US" altLang="zh-CN" sz="3200" b="1" dirty="0">
              <a:latin typeface="+mn-ea"/>
            </a:endParaRPr>
          </a:p>
          <a:p>
            <a:r>
              <a:rPr lang="en-US" altLang="zh-CN" sz="3200" b="1" dirty="0">
                <a:latin typeface="+mn-ea"/>
              </a:rPr>
              <a:t>	 </a:t>
            </a:r>
            <a:r>
              <a:rPr lang="zh-CN" altLang="zh-CN" sz="3200" b="1" dirty="0">
                <a:latin typeface="+mn-ea"/>
              </a:rPr>
              <a:t>推荐系统就是解决这一矛盾的重要工具。推荐系统的任务就是</a:t>
            </a:r>
            <a:r>
              <a:rPr lang="zh-CN" altLang="zh-CN" sz="3200" b="1" dirty="0">
                <a:solidFill>
                  <a:srgbClr val="FF0000"/>
                </a:solidFill>
                <a:latin typeface="+mn-ea"/>
              </a:rPr>
              <a:t>联系用户和信息</a:t>
            </a:r>
            <a:r>
              <a:rPr lang="zh-CN" altLang="zh-CN" sz="3200" b="1" dirty="0">
                <a:latin typeface="+mn-ea"/>
              </a:rPr>
              <a:t>，一方面</a:t>
            </a:r>
            <a:r>
              <a:rPr lang="zh-CN" altLang="zh-CN" sz="3200" b="1" dirty="0">
                <a:solidFill>
                  <a:srgbClr val="FF0000"/>
                </a:solidFill>
                <a:latin typeface="+mn-ea"/>
              </a:rPr>
              <a:t>帮助用户发现对自己有价值的信息</a:t>
            </a:r>
            <a:r>
              <a:rPr lang="zh-CN" altLang="zh-CN" sz="3200" b="1" dirty="0">
                <a:latin typeface="+mn-ea"/>
              </a:rPr>
              <a:t>，另一方面</a:t>
            </a:r>
            <a:r>
              <a:rPr lang="zh-CN" altLang="zh-CN" sz="3200" b="1" dirty="0">
                <a:solidFill>
                  <a:srgbClr val="FF0000"/>
                </a:solidFill>
                <a:latin typeface="+mn-ea"/>
              </a:rPr>
              <a:t>让信息能够展现在对它感兴趣的用户面前，从而实现信息消费者和信息生产者的双赢</a:t>
            </a:r>
            <a:r>
              <a:rPr lang="zh-CN" altLang="en-US" sz="3200" b="1" dirty="0">
                <a:latin typeface="+mn-ea"/>
              </a:rPr>
              <a:t>。</a:t>
            </a:r>
            <a:r>
              <a:rPr lang="zh-CN" altLang="zh-CN" sz="3200" b="1" dirty="0">
                <a:latin typeface="+mn-ea"/>
              </a:rPr>
              <a:t>推荐系统的基本任务是联系用户和物品，解决信息过载的问题</a:t>
            </a:r>
          </a:p>
          <a:p>
            <a:endParaRPr lang="zh-CN" altLang="zh-CN" sz="24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FE4BFCED-87D3-4CF7-ACAB-20FE94871000}"/>
              </a:ext>
            </a:extLst>
          </p:cNvPr>
          <p:cNvSpPr/>
          <p:nvPr/>
        </p:nvSpPr>
        <p:spPr>
          <a:xfrm rot="5400000">
            <a:off x="10724024" y="6713749"/>
            <a:ext cx="695673" cy="4724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4D096BD-AD27-4FDE-BA43-8E65C793DDC9}"/>
              </a:ext>
            </a:extLst>
          </p:cNvPr>
          <p:cNvSpPr txBox="1"/>
          <p:nvPr/>
        </p:nvSpPr>
        <p:spPr>
          <a:xfrm>
            <a:off x="11639870" y="6631987"/>
            <a:ext cx="2865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研究方向：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FD47B1-4506-45A9-AE8A-892339C3C496}"/>
              </a:ext>
            </a:extLst>
          </p:cNvPr>
          <p:cNvSpPr txBox="1"/>
          <p:nvPr/>
        </p:nvSpPr>
        <p:spPr>
          <a:xfrm>
            <a:off x="10832754" y="7891519"/>
            <a:ext cx="57504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推荐算法要解决的问题：</a:t>
            </a:r>
            <a:endParaRPr lang="en-US" altLang="zh-CN" sz="3200" b="1" dirty="0"/>
          </a:p>
          <a:p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物品局限性，即如何将同一推荐系统应用于各种各样的商品系统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用户局限性，即如何区别新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老用户，登录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匿名用户，以及使推荐内容个性化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效率局限性，即如何减少计算量，并且提高计算效率</a:t>
            </a:r>
            <a:endParaRPr lang="zh-CN" altLang="en-US" sz="3200" b="1" dirty="0"/>
          </a:p>
        </p:txBody>
      </p:sp>
      <p:grpSp>
        <p:nvGrpSpPr>
          <p:cNvPr id="19" name="组合 18"/>
          <p:cNvGrpSpPr/>
          <p:nvPr/>
        </p:nvGrpSpPr>
        <p:grpSpPr>
          <a:xfrm>
            <a:off x="9809617" y="13339752"/>
            <a:ext cx="7796689" cy="5420549"/>
            <a:chOff x="2531094" y="18542958"/>
            <a:chExt cx="7796689" cy="542054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03DB407-EBCF-4E9A-8EFE-C777516D6F45}"/>
                </a:ext>
              </a:extLst>
            </p:cNvPr>
            <p:cNvSpPr txBox="1"/>
            <p:nvPr/>
          </p:nvSpPr>
          <p:spPr>
            <a:xfrm>
              <a:off x="6809182" y="19953214"/>
              <a:ext cx="35186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Web</a:t>
              </a:r>
              <a:r>
                <a:rPr lang="zh-CN" altLang="en-US" sz="3200" b="1" dirty="0"/>
                <a:t>行为日志分析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531094" y="18542958"/>
              <a:ext cx="7777846" cy="5420549"/>
              <a:chOff x="2531094" y="18542958"/>
              <a:chExt cx="7777846" cy="5420549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0B88E10-6AF4-461F-A132-715F23F58D64}"/>
                  </a:ext>
                </a:extLst>
              </p:cNvPr>
              <p:cNvSpPr txBox="1"/>
              <p:nvPr/>
            </p:nvSpPr>
            <p:spPr>
              <a:xfrm>
                <a:off x="3733800" y="18542958"/>
                <a:ext cx="38100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400" b="1" dirty="0"/>
                  <a:t>基本流程介绍：</a:t>
                </a: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AB592C53-34B6-4F48-999C-4C82CABDFFC5}"/>
                  </a:ext>
                </a:extLst>
              </p:cNvPr>
              <p:cNvSpPr/>
              <p:nvPr/>
            </p:nvSpPr>
            <p:spPr>
              <a:xfrm rot="5400000">
                <a:off x="2754676" y="18691308"/>
                <a:ext cx="673579" cy="47244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4783710-309F-4B21-AC12-0AABBFCF15B1}"/>
                  </a:ext>
                </a:extLst>
              </p:cNvPr>
              <p:cNvSpPr txBox="1"/>
              <p:nvPr/>
            </p:nvSpPr>
            <p:spPr>
              <a:xfrm>
                <a:off x="2531094" y="19912967"/>
                <a:ext cx="75487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/>
                  <a:t>商品页面“埋点”</a:t>
                </a:r>
              </a:p>
            </p:txBody>
          </p:sp>
          <p:sp>
            <p:nvSpPr>
              <p:cNvPr id="26" name="箭头: 右 20">
                <a:extLst>
                  <a:ext uri="{FF2B5EF4-FFF2-40B4-BE49-F238E27FC236}">
                    <a16:creationId xmlns:a16="http://schemas.microsoft.com/office/drawing/2014/main" id="{B5938773-9DC8-4196-B073-DBE0EEC82B08}"/>
                  </a:ext>
                </a:extLst>
              </p:cNvPr>
              <p:cNvSpPr/>
              <p:nvPr/>
            </p:nvSpPr>
            <p:spPr>
              <a:xfrm>
                <a:off x="5686623" y="1995321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C10D20D-CC40-49A2-80B8-66D62A2E3E7C}"/>
                  </a:ext>
                </a:extLst>
              </p:cNvPr>
              <p:cNvSpPr txBox="1"/>
              <p:nvPr/>
            </p:nvSpPr>
            <p:spPr>
              <a:xfrm>
                <a:off x="6790339" y="22271029"/>
                <a:ext cx="351860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/>
                  <a:t>整理用户行为数据，导入数据库</a:t>
                </a:r>
              </a:p>
            </p:txBody>
          </p:sp>
          <p:sp>
            <p:nvSpPr>
              <p:cNvPr id="28" name="箭头: 下 24">
                <a:extLst>
                  <a:ext uri="{FF2B5EF4-FFF2-40B4-BE49-F238E27FC236}">
                    <a16:creationId xmlns:a16="http://schemas.microsoft.com/office/drawing/2014/main" id="{CCE954AD-D341-4E61-AC73-6E8E0C950D95}"/>
                  </a:ext>
                </a:extLst>
              </p:cNvPr>
              <p:cNvSpPr/>
              <p:nvPr/>
            </p:nvSpPr>
            <p:spPr>
              <a:xfrm>
                <a:off x="8256590" y="20922996"/>
                <a:ext cx="484632" cy="97840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FCAA791-C672-4BDE-A11B-E87D135E7468}"/>
                  </a:ext>
                </a:extLst>
              </p:cNvPr>
              <p:cNvSpPr txBox="1"/>
              <p:nvPr/>
            </p:nvSpPr>
            <p:spPr>
              <a:xfrm>
                <a:off x="2539048" y="21901404"/>
                <a:ext cx="330524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/>
                  <a:t>使用算法分析，将分析结果导入数据库，反馈给用户</a:t>
                </a:r>
              </a:p>
            </p:txBody>
          </p:sp>
        </p:grpSp>
        <p:sp>
          <p:nvSpPr>
            <p:cNvPr id="22" name="箭头: 下 26">
              <a:extLst>
                <a:ext uri="{FF2B5EF4-FFF2-40B4-BE49-F238E27FC236}">
                  <a16:creationId xmlns:a16="http://schemas.microsoft.com/office/drawing/2014/main" id="{D5E20903-E656-40DB-B7C3-4698A43D3C45}"/>
                </a:ext>
              </a:extLst>
            </p:cNvPr>
            <p:cNvSpPr/>
            <p:nvPr/>
          </p:nvSpPr>
          <p:spPr>
            <a:xfrm rot="5400000">
              <a:off x="5821895" y="22166772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53002" y="25294987"/>
            <a:ext cx="16559503" cy="15747626"/>
            <a:chOff x="2241834" y="33270161"/>
            <a:chExt cx="16559503" cy="15747626"/>
          </a:xfrm>
        </p:grpSpPr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DC7A6F01-57B2-4A43-9534-44DBBCABC7B5}"/>
                </a:ext>
              </a:extLst>
            </p:cNvPr>
            <p:cNvSpPr/>
            <p:nvPr/>
          </p:nvSpPr>
          <p:spPr>
            <a:xfrm rot="5400000">
              <a:off x="2429795" y="33378174"/>
              <a:ext cx="673579" cy="4724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6D4C241-FB9B-44D3-995A-94B95A14C5D0}"/>
                </a:ext>
              </a:extLst>
            </p:cNvPr>
            <p:cNvSpPr txBox="1"/>
            <p:nvPr/>
          </p:nvSpPr>
          <p:spPr>
            <a:xfrm>
              <a:off x="3393219" y="33270161"/>
              <a:ext cx="436357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/>
                <a:t>研究成果：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DFF0255-D17E-4B53-B759-D0089DE7E3D0}"/>
                </a:ext>
              </a:extLst>
            </p:cNvPr>
            <p:cNvSpPr txBox="1"/>
            <p:nvPr/>
          </p:nvSpPr>
          <p:spPr>
            <a:xfrm>
              <a:off x="3073407" y="34612828"/>
              <a:ext cx="5226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/>
                <a:t>基于用户行为特征的推荐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D2548A0-34F3-4280-9A65-99537B6A324E}"/>
                </a:ext>
              </a:extLst>
            </p:cNvPr>
            <p:cNvSpPr txBox="1"/>
            <p:nvPr/>
          </p:nvSpPr>
          <p:spPr>
            <a:xfrm>
              <a:off x="2241834" y="35760410"/>
              <a:ext cx="7744175" cy="8956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latin typeface="+mn-ea"/>
                </a:rPr>
                <a:t>对于有足够行为数据的用户，我们可以应用以下方法进行推荐</a:t>
              </a:r>
              <a:r>
                <a:rPr lang="zh-CN" altLang="en-US" sz="3200" b="1" dirty="0" smtClean="0">
                  <a:latin typeface="+mn-ea"/>
                </a:rPr>
                <a:t>：</a:t>
              </a:r>
              <a:endParaRPr lang="en-US" altLang="zh-CN" sz="3200" b="1" dirty="0" smtClean="0">
                <a:latin typeface="+mn-ea"/>
              </a:endParaRPr>
            </a:p>
            <a:p>
              <a:endParaRPr lang="en-US" altLang="zh-CN" sz="3200" b="1" dirty="0">
                <a:latin typeface="+mn-ea"/>
              </a:endParaRPr>
            </a:p>
            <a:p>
              <a:r>
                <a:rPr lang="zh-CN" altLang="en-US" sz="3200" b="1" dirty="0" smtClean="0">
                  <a:latin typeface="+mn-ea"/>
                </a:rPr>
                <a:t>①</a:t>
              </a:r>
              <a:r>
                <a:rPr lang="zh-CN" altLang="en-US" sz="3200" b="1" dirty="0">
                  <a:latin typeface="+mn-ea"/>
                  <a:cs typeface="+mn-ea"/>
                  <a:sym typeface="微软雅黑 Light" panose="020B0502040204020203" pitchFamily="34" charset="-122"/>
                </a:rPr>
                <a:t>算法</a:t>
              </a:r>
              <a:r>
                <a:rPr lang="en-US" altLang="zh-CN" sz="3200" b="1" dirty="0">
                  <a:latin typeface="+mn-ea"/>
                  <a:cs typeface="+mn-ea"/>
                  <a:sym typeface="微软雅黑 Light" panose="020B0502040204020203" pitchFamily="34" charset="-122"/>
                </a:rPr>
                <a:t>1</a:t>
              </a:r>
              <a:r>
                <a:rPr lang="zh-CN" altLang="en-US" sz="3200" b="1" dirty="0">
                  <a:latin typeface="+mn-ea"/>
                  <a:cs typeface="+mn-ea"/>
                  <a:sym typeface="微软雅黑 Light" panose="020B0502040204020203" pitchFamily="34" charset="-122"/>
                </a:rPr>
                <a:t>：协同过滤混合内容相似</a:t>
              </a:r>
              <a:r>
                <a:rPr lang="zh-CN" altLang="en-US" sz="3200" b="1" dirty="0" smtClean="0">
                  <a:latin typeface="+mn-ea"/>
                  <a:cs typeface="+mn-ea"/>
                  <a:sym typeface="微软雅黑 Light" panose="020B0502040204020203" pitchFamily="34" charset="-122"/>
                </a:rPr>
                <a:t>算法</a:t>
              </a:r>
              <a:endParaRPr lang="en-US" altLang="zh-CN" sz="3200" b="1" dirty="0" smtClean="0">
                <a:latin typeface="+mn-ea"/>
                <a:cs typeface="+mn-ea"/>
                <a:sym typeface="微软雅黑 Light" panose="020B0502040204020203" pitchFamily="34" charset="-122"/>
              </a:endParaRPr>
            </a:p>
            <a:p>
              <a:r>
                <a:rPr lang="zh-CN" altLang="en-US" sz="3200" b="1" dirty="0" smtClean="0"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微软雅黑 Light" panose="020B0502040204020203" pitchFamily="34" charset="-122"/>
                </a:rPr>
                <a:t>优点</a:t>
              </a:r>
              <a:r>
                <a:rPr lang="zh-CN" altLang="en-US" sz="3200" b="1" dirty="0"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微软雅黑 Light" panose="020B0502040204020203" pitchFamily="34" charset="-122"/>
                </a:rPr>
                <a:t>：共享他人经验，保留自身个性化</a:t>
              </a:r>
            </a:p>
            <a:p>
              <a:r>
                <a:rPr lang="zh-CN" altLang="zh-CN" sz="3200" b="1" dirty="0">
                  <a:latin typeface="+mn-ea"/>
                </a:rPr>
                <a:t>创新性：基于物品的协同过滤</a:t>
              </a:r>
              <a:r>
                <a:rPr lang="zh-CN" altLang="en-US" sz="3200" b="1" dirty="0">
                  <a:latin typeface="+mn-ea"/>
                </a:rPr>
                <a:t>算法</a:t>
              </a:r>
              <a:r>
                <a:rPr lang="zh-CN" altLang="zh-CN" sz="3200" b="1" dirty="0">
                  <a:latin typeface="+mn-ea"/>
                </a:rPr>
                <a:t>的缺点就是无法提供个性化的推荐结果</a:t>
              </a:r>
              <a:r>
                <a:rPr lang="zh-CN" altLang="en-US" sz="3200" b="1" dirty="0">
                  <a:latin typeface="+mn-ea"/>
                </a:rPr>
                <a:t>。</a:t>
              </a:r>
              <a:r>
                <a:rPr lang="zh-CN" altLang="zh-CN" sz="3200" b="1" dirty="0">
                  <a:latin typeface="+mn-ea"/>
                </a:rPr>
                <a:t>加入</a:t>
              </a:r>
              <a:r>
                <a:rPr lang="en-US" altLang="zh-CN" sz="3200" b="1" dirty="0">
                  <a:latin typeface="+mn-ea"/>
                </a:rPr>
                <a:t>A/B</a:t>
              </a:r>
              <a:r>
                <a:rPr lang="zh-CN" altLang="en-US" sz="3200" b="1" dirty="0">
                  <a:latin typeface="+mn-ea"/>
                </a:rPr>
                <a:t>商品的</a:t>
              </a:r>
              <a:r>
                <a:rPr lang="zh-CN" altLang="zh-CN" sz="3200" b="1" dirty="0">
                  <a:latin typeface="+mn-ea"/>
                </a:rPr>
                <a:t>属性相似值</a:t>
              </a:r>
              <a:r>
                <a:rPr lang="zh-CN" altLang="en-US" sz="3200" b="1" dirty="0">
                  <a:latin typeface="+mn-ea"/>
                </a:rPr>
                <a:t>后</a:t>
              </a:r>
              <a:r>
                <a:rPr lang="zh-CN" altLang="zh-CN" sz="3200" b="1" dirty="0">
                  <a:latin typeface="+mn-ea"/>
                </a:rPr>
                <a:t>，即</a:t>
              </a:r>
              <a:r>
                <a:rPr lang="zh-CN" altLang="en-US" sz="3200" b="1" dirty="0">
                  <a:latin typeface="+mn-ea"/>
                </a:rPr>
                <a:t>能</a:t>
              </a:r>
              <a:r>
                <a:rPr lang="zh-CN" altLang="zh-CN" sz="3200" b="1" dirty="0">
                  <a:latin typeface="+mn-ea"/>
                </a:rPr>
                <a:t>共有他人经验，也保存了用户自身的个性</a:t>
              </a:r>
              <a:r>
                <a:rPr lang="zh-CN" altLang="en-US" sz="3200" b="1" dirty="0">
                  <a:latin typeface="+mn-ea"/>
                </a:rPr>
                <a:t>。</a:t>
              </a:r>
              <a:endParaRPr lang="zh-CN" altLang="zh-CN" sz="3200" b="1" dirty="0">
                <a:latin typeface="+mn-ea"/>
              </a:endParaRPr>
            </a:p>
            <a:p>
              <a:endParaRPr lang="zh-CN" altLang="en-US" sz="3200" b="1" dirty="0">
                <a:latin typeface="+mn-ea"/>
                <a:cs typeface="+mn-ea"/>
                <a:sym typeface="微软雅黑 Light" panose="020B0502040204020203" pitchFamily="34" charset="-122"/>
              </a:endParaRPr>
            </a:p>
            <a:p>
              <a:r>
                <a:rPr lang="zh-CN" altLang="en-US" sz="3200" b="1" dirty="0" smtClean="0">
                  <a:latin typeface="+mn-ea"/>
                </a:rPr>
                <a:t>②</a:t>
              </a:r>
              <a:r>
                <a:rPr lang="zh-CN" altLang="en-US" sz="3200" b="1" dirty="0"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微软雅黑 Light" panose="020B0502040204020203" pitchFamily="34" charset="-122"/>
                </a:rPr>
                <a:t>算法</a:t>
              </a:r>
              <a:r>
                <a:rPr lang="en-US" altLang="zh-CN" sz="3200" b="1" dirty="0"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微软雅黑 Light" panose="020B0502040204020203" pitchFamily="34" charset="-122"/>
                </a:rPr>
                <a:t>2</a:t>
              </a:r>
              <a:r>
                <a:rPr lang="zh-CN" altLang="en-US" sz="3200" b="1" dirty="0"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微软雅黑 Light" panose="020B0502040204020203" pitchFamily="34" charset="-122"/>
                </a:rPr>
                <a:t>：历史记录联合内容相似算法</a:t>
              </a:r>
            </a:p>
            <a:p>
              <a:r>
                <a:rPr lang="zh-CN" altLang="en-US" sz="3200" b="1" dirty="0"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微软雅黑 Light" panose="020B0502040204020203" pitchFamily="34" charset="-122"/>
                </a:rPr>
                <a:t>优点：最大化展示用户自身的个性化</a:t>
              </a:r>
            </a:p>
            <a:p>
              <a:r>
                <a:rPr lang="zh-CN" altLang="en-US" sz="3200" b="1" dirty="0" smtClean="0"/>
                <a:t>创新性：</a:t>
              </a:r>
              <a:r>
                <a:rPr lang="zh-CN" altLang="zh-CN" sz="3200" b="1" dirty="0" smtClean="0"/>
                <a:t>适合</a:t>
              </a:r>
              <a:r>
                <a:rPr lang="zh-CN" altLang="zh-CN" sz="3200" b="1" dirty="0"/>
                <a:t>用于购买某种需要深思熟虑的，贵重的商品，如房子，车子</a:t>
              </a:r>
              <a:r>
                <a:rPr lang="zh-CN" altLang="en-US" sz="3200" b="1" dirty="0"/>
                <a:t>。</a:t>
              </a:r>
              <a:endParaRPr lang="en-US" altLang="zh-CN" sz="3200" b="1" dirty="0"/>
            </a:p>
            <a:p>
              <a:r>
                <a:rPr lang="zh-CN" altLang="en-US" sz="3200" b="1" dirty="0"/>
                <a:t>购买贵重商品时，有一段考虑期，利用这段考虑期，得到 “目标商品”</a:t>
              </a:r>
              <a:endParaRPr lang="zh-CN" altLang="zh-CN" sz="3200" b="1" dirty="0"/>
            </a:p>
            <a:p>
              <a:endParaRPr lang="zh-CN" altLang="zh-CN" sz="3200" b="1" dirty="0">
                <a:latin typeface="+mn-ea"/>
              </a:endParaRPr>
            </a:p>
            <a:p>
              <a:endParaRPr lang="en-US" altLang="zh-CN" sz="3200" b="1" dirty="0">
                <a:latin typeface="+mn-ea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AD2644F-902B-4D5A-877B-CF3A43692A1E}"/>
                </a:ext>
              </a:extLst>
            </p:cNvPr>
            <p:cNvSpPr txBox="1"/>
            <p:nvPr/>
          </p:nvSpPr>
          <p:spPr>
            <a:xfrm>
              <a:off x="12461498" y="34600812"/>
              <a:ext cx="6339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/>
                <a:t>用户，商品冷启动</a:t>
              </a:r>
              <a:r>
                <a:rPr lang="zh-CN" altLang="en-US" sz="3600" b="1" dirty="0"/>
                <a:t>问题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A22C967-7E9C-44B9-BD79-BFC13885DBB7}"/>
                </a:ext>
              </a:extLst>
            </p:cNvPr>
            <p:cNvSpPr txBox="1"/>
            <p:nvPr/>
          </p:nvSpPr>
          <p:spPr>
            <a:xfrm>
              <a:off x="11356530" y="35727995"/>
              <a:ext cx="6367462" cy="13289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latin typeface="+mn-ea"/>
                </a:rPr>
                <a:t>对于未登录的用户和新用户，推荐</a:t>
              </a:r>
              <a:r>
                <a:rPr lang="zh-CN" altLang="en-US" sz="3200" b="1" dirty="0" smtClean="0">
                  <a:latin typeface="+mn-ea"/>
                </a:rPr>
                <a:t>系统以商品属性，以及他人的浏览经验来做推荐标准</a:t>
              </a:r>
              <a:endParaRPr lang="en-US" altLang="zh-CN" sz="3200" b="1" dirty="0" smtClean="0">
                <a:latin typeface="+mn-ea"/>
              </a:endParaRPr>
            </a:p>
            <a:p>
              <a:endParaRPr lang="en-US" altLang="zh-CN" sz="3200" b="1" dirty="0" smtClean="0">
                <a:latin typeface="+mn-ea"/>
              </a:endParaRPr>
            </a:p>
            <a:p>
              <a:r>
                <a:rPr lang="zh-CN" altLang="en-US" sz="3200" b="1" dirty="0">
                  <a:latin typeface="+mn-ea"/>
                  <a:sym typeface="微软雅黑 Light" panose="020B0502040204020203" pitchFamily="34" charset="-122"/>
                </a:rPr>
                <a:t>③</a:t>
              </a:r>
              <a:r>
                <a:rPr lang="zh-CN" altLang="en-US" sz="3200" b="1" dirty="0" smtClean="0"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微软雅黑 Light" panose="020B0502040204020203" pitchFamily="34" charset="-122"/>
                </a:rPr>
                <a:t>算法</a:t>
              </a:r>
              <a:r>
                <a:rPr lang="en-US" altLang="zh-CN" sz="3200" b="1" dirty="0"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微软雅黑 Light" panose="020B0502040204020203" pitchFamily="34" charset="-122"/>
                </a:rPr>
                <a:t>3</a:t>
              </a:r>
              <a:r>
                <a:rPr lang="zh-CN" altLang="en-US" sz="3200" b="1" dirty="0"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微软雅黑 Light" panose="020B0502040204020203" pitchFamily="34" charset="-122"/>
                </a:rPr>
                <a:t>：基于流行度</a:t>
              </a:r>
              <a:r>
                <a:rPr lang="en-US" altLang="zh-CN" sz="3200" b="1" dirty="0"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微软雅黑 Light" panose="020B0502040204020203" pitchFamily="34" charset="-122"/>
                </a:rPr>
                <a:t>/</a:t>
              </a:r>
              <a:r>
                <a:rPr lang="zh-CN" altLang="en-US" sz="3200" b="1" dirty="0"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微软雅黑 Light" panose="020B0502040204020203" pitchFamily="34" charset="-122"/>
                </a:rPr>
                <a:t>性价比算法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3200" b="1" dirty="0" smtClean="0"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微软雅黑 Light" panose="020B0502040204020203" pitchFamily="34" charset="-122"/>
                </a:rPr>
                <a:t>优点</a:t>
              </a:r>
              <a:r>
                <a:rPr lang="zh-CN" altLang="en-US" sz="3200" b="1" dirty="0"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微软雅黑 Light" panose="020B0502040204020203" pitchFamily="34" charset="-122"/>
                </a:rPr>
                <a:t>：应对用户的冷启动</a:t>
              </a:r>
              <a:endPara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微软雅黑 Light" panose="020B0502040204020203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3200" b="1" dirty="0"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微软雅黑 Light" panose="020B0502040204020203" pitchFamily="34" charset="-122"/>
                </a:rPr>
                <a:t>给用户推荐流行度高的或者性价比高的商品</a:t>
              </a:r>
            </a:p>
            <a:p>
              <a:endParaRPr lang="zh-CN" altLang="en-US" sz="3200" b="1" dirty="0">
                <a:latin typeface="+mn-ea"/>
                <a:cs typeface="+mn-ea"/>
                <a:sym typeface="微软雅黑 Light" panose="020B0502040204020203" pitchFamily="34" charset="-122"/>
              </a:endParaRPr>
            </a:p>
            <a:p>
              <a:r>
                <a:rPr lang="zh-CN" altLang="en-US" sz="3200" b="1" dirty="0" smtClean="0">
                  <a:latin typeface="+mn-ea"/>
                </a:rPr>
                <a:t>④</a:t>
              </a:r>
              <a:r>
                <a:rPr lang="zh-CN" altLang="en-US" sz="3200" b="1" dirty="0" smtClean="0">
                  <a:latin typeface="等线" panose="02010600030101010101" pitchFamily="2" charset="-122"/>
                  <a:cs typeface="+mn-ea"/>
                  <a:sym typeface="微软雅黑 Light" panose="020B0502040204020203" pitchFamily="34" charset="-122"/>
                </a:rPr>
                <a:t>算法</a:t>
              </a:r>
              <a:r>
                <a:rPr lang="en-US" altLang="zh-CN" sz="3200" b="1" dirty="0" smtClean="0">
                  <a:latin typeface="等线" panose="02010600030101010101" pitchFamily="2" charset="-122"/>
                  <a:cs typeface="+mn-ea"/>
                  <a:sym typeface="微软雅黑 Light" panose="020B0502040204020203" pitchFamily="34" charset="-122"/>
                </a:rPr>
                <a:t>4</a:t>
              </a:r>
              <a:r>
                <a:rPr lang="zh-CN" altLang="en-US" sz="3200" b="1" dirty="0" smtClean="0">
                  <a:latin typeface="等线" panose="02010600030101010101" pitchFamily="2" charset="-122"/>
                  <a:cs typeface="+mn-ea"/>
                  <a:sym typeface="微软雅黑 Light" panose="020B0502040204020203" pitchFamily="34" charset="-122"/>
                </a:rPr>
                <a:t>：</a:t>
              </a:r>
              <a:r>
                <a:rPr lang="zh-CN" altLang="en-US" sz="3200" b="1" dirty="0"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微软雅黑 Light" panose="020B0502040204020203" pitchFamily="34" charset="-122"/>
                </a:rPr>
                <a:t>基于内容相似</a:t>
              </a:r>
              <a:r>
                <a:rPr lang="zh-CN" altLang="en-US" sz="3200" b="1" dirty="0" smtClean="0"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微软雅黑 Light" panose="020B0502040204020203" pitchFamily="34" charset="-122"/>
                </a:rPr>
                <a:t>算法</a:t>
              </a:r>
              <a:endParaRPr lang="en-US" altLang="zh-CN" sz="3200" b="1" dirty="0" smtClean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微软雅黑 Light" panose="020B0502040204020203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3200" b="1" dirty="0" smtClean="0">
                  <a:latin typeface="等线" panose="02010600030101010101" pitchFamily="2" charset="-122"/>
                  <a:cs typeface="+mn-ea"/>
                  <a:sym typeface="微软雅黑 Light" panose="020B0502040204020203" pitchFamily="34" charset="-122"/>
                </a:rPr>
                <a:t>优点：</a:t>
              </a:r>
              <a:r>
                <a:rPr lang="zh-CN" altLang="en-US" sz="3200" b="1" dirty="0" smtClean="0"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微软雅黑 Light" panose="020B0502040204020203" pitchFamily="34" charset="-122"/>
                </a:rPr>
                <a:t>应对</a:t>
              </a:r>
              <a:r>
                <a:rPr lang="zh-CN" altLang="en-US" sz="3200" b="1" dirty="0"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微软雅黑 Light" panose="020B0502040204020203" pitchFamily="34" charset="-122"/>
                </a:rPr>
                <a:t>商品的</a:t>
              </a:r>
              <a:r>
                <a:rPr lang="zh-CN" altLang="en-US" sz="3200" b="1" dirty="0" smtClean="0"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微软雅黑 Light" panose="020B0502040204020203" pitchFamily="34" charset="-122"/>
                </a:rPr>
                <a:t>冷启动，</a:t>
              </a:r>
              <a:r>
                <a:rPr lang="zh-CN" altLang="en-US" sz="3200" b="1" dirty="0" smtClean="0">
                  <a:latin typeface="+mn-ea"/>
                </a:rPr>
                <a:t>系统</a:t>
              </a:r>
              <a:r>
                <a:rPr lang="zh-CN" altLang="en-US" sz="3200" b="1" dirty="0">
                  <a:latin typeface="+mn-ea"/>
                </a:rPr>
                <a:t>根据商品的属性来作推荐，使浏览记录</a:t>
              </a:r>
              <a:r>
                <a:rPr lang="zh-CN" altLang="en-US" sz="3200" b="1" dirty="0" smtClean="0">
                  <a:latin typeface="+mn-ea"/>
                </a:rPr>
                <a:t>较少的，</a:t>
              </a:r>
              <a:r>
                <a:rPr lang="zh-CN" altLang="en-US" sz="3200" b="1" dirty="0">
                  <a:latin typeface="+mn-ea"/>
                </a:rPr>
                <a:t>没有被发现的商品也能够被推荐系统发现，增加商品系统的流动性</a:t>
              </a:r>
              <a:endPara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微软雅黑 Light" panose="020B0502040204020203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3200" b="1" dirty="0" smtClean="0"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微软雅黑 Light" panose="020B0502040204020203" pitchFamily="34" charset="-122"/>
                </a:rPr>
                <a:t>应对</a:t>
              </a:r>
              <a:r>
                <a:rPr lang="zh-CN" altLang="en-US" sz="3200" b="1" dirty="0"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微软雅黑 Light" panose="020B0502040204020203" pitchFamily="34" charset="-122"/>
                </a:rPr>
                <a:t>用户冷启动，给用户正浏览的商品推荐属性相似的商品</a:t>
              </a:r>
              <a:endPara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微软雅黑 Light" panose="020B0502040204020203" pitchFamily="34" charset="-122"/>
              </a:endParaRPr>
            </a:p>
            <a:p>
              <a:endParaRPr lang="en-US" altLang="zh-CN" sz="3200" b="1" dirty="0" smtClean="0">
                <a:latin typeface="+mn-ea"/>
              </a:endParaRPr>
            </a:p>
            <a:p>
              <a:r>
                <a:rPr lang="zh-CN" altLang="en-US" sz="3200" b="1" dirty="0" smtClean="0">
                  <a:latin typeface="+mn-ea"/>
                </a:rPr>
                <a:t>⑤</a:t>
              </a:r>
              <a:r>
                <a:rPr lang="zh-CN" altLang="en-US" sz="3200" b="1" dirty="0" smtClean="0">
                  <a:latin typeface="等线" panose="02010600030101010101" pitchFamily="2" charset="-122"/>
                  <a:cs typeface="+mn-ea"/>
                  <a:sym typeface="微软雅黑 Light" panose="020B0502040204020203" pitchFamily="34" charset="-122"/>
                </a:rPr>
                <a:t>算法</a:t>
              </a:r>
              <a:r>
                <a:rPr lang="en-US" altLang="zh-CN" sz="3200" b="1" dirty="0" smtClean="0">
                  <a:latin typeface="等线" panose="02010600030101010101" pitchFamily="2" charset="-122"/>
                  <a:cs typeface="+mn-ea"/>
                  <a:sym typeface="微软雅黑 Light" panose="020B0502040204020203" pitchFamily="34" charset="-122"/>
                </a:rPr>
                <a:t>5</a:t>
              </a:r>
              <a:r>
                <a:rPr lang="zh-CN" altLang="en-US" sz="3200" b="1" dirty="0" smtClean="0">
                  <a:latin typeface="等线" panose="02010600030101010101" pitchFamily="2" charset="-122"/>
                  <a:cs typeface="+mn-ea"/>
                  <a:sym typeface="微软雅黑 Light" panose="020B0502040204020203" pitchFamily="34" charset="-122"/>
                </a:rPr>
                <a:t>：</a:t>
              </a:r>
              <a:r>
                <a:rPr lang="zh-CN" altLang="en-US" sz="3200" b="1" dirty="0"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微软雅黑 Light" panose="020B0502040204020203" pitchFamily="34" charset="-122"/>
                </a:rPr>
                <a:t>协同过滤算法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3200" b="1" dirty="0" smtClean="0">
                  <a:latin typeface="等线" panose="02010600030101010101" pitchFamily="2" charset="-122"/>
                  <a:cs typeface="+mn-ea"/>
                  <a:sym typeface="微软雅黑 Light" panose="020B0502040204020203" pitchFamily="34" charset="-122"/>
                </a:rPr>
                <a:t>优点：</a:t>
              </a:r>
              <a:r>
                <a:rPr lang="zh-CN" altLang="en-US" sz="3200" b="1" dirty="0"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微软雅黑 Light" panose="020B0502040204020203" pitchFamily="34" charset="-122"/>
                </a:rPr>
                <a:t>对于新用户，可以共享他人经验</a:t>
              </a:r>
              <a:endPara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微软雅黑 Light" panose="020B0502040204020203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3200" b="1" dirty="0"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微软雅黑 Light" panose="020B0502040204020203" pitchFamily="34" charset="-122"/>
                </a:rPr>
                <a:t>应对用户冷启动，发掘用户潜在兴趣</a:t>
              </a:r>
            </a:p>
            <a:p>
              <a:pPr algn="ctr"/>
              <a:endParaRPr lang="en-US" altLang="zh-CN" sz="3200" b="1" dirty="0">
                <a:latin typeface="+mn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372038" y="19332443"/>
            <a:ext cx="11227940" cy="5962544"/>
            <a:chOff x="2676902" y="23915824"/>
            <a:chExt cx="15531980" cy="8248184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CDC191A-7B7B-4D21-BA5F-346D03B357EE}"/>
                </a:ext>
              </a:extLst>
            </p:cNvPr>
            <p:cNvSpPr/>
            <p:nvPr/>
          </p:nvSpPr>
          <p:spPr>
            <a:xfrm>
              <a:off x="10815309" y="24045064"/>
              <a:ext cx="3235271" cy="211061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</a:rPr>
                <a:t>网</a:t>
              </a:r>
              <a:r>
                <a:rPr lang="zh-CN" altLang="en-US" sz="3600" dirty="0">
                  <a:solidFill>
                    <a:schemeClr val="tx1"/>
                  </a:solidFill>
                </a:rPr>
                <a:t>页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676902" y="23915824"/>
              <a:ext cx="15531980" cy="8248184"/>
              <a:chOff x="2676902" y="23915824"/>
              <a:chExt cx="15531980" cy="8248184"/>
            </a:xfrm>
          </p:grpSpPr>
          <p:sp>
            <p:nvSpPr>
              <p:cNvPr id="40" name="矩形: 圆角 2">
                <a:extLst>
                  <a:ext uri="{FF2B5EF4-FFF2-40B4-BE49-F238E27FC236}">
                    <a16:creationId xmlns:a16="http://schemas.microsoft.com/office/drawing/2014/main" id="{78EBA881-269B-45FC-B45B-3906878BB92C}"/>
                  </a:ext>
                </a:extLst>
              </p:cNvPr>
              <p:cNvSpPr/>
              <p:nvPr/>
            </p:nvSpPr>
            <p:spPr>
              <a:xfrm>
                <a:off x="2676902" y="24330082"/>
                <a:ext cx="2354954" cy="1161105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800" b="1" dirty="0"/>
                  <a:t>用户</a:t>
                </a:r>
                <a:endParaRPr lang="zh-CN" altLang="en-US" b="1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A9E28553-32BA-4631-94E3-EF8C2ADCFFE1}"/>
                  </a:ext>
                </a:extLst>
              </p:cNvPr>
              <p:cNvSpPr/>
              <p:nvPr/>
            </p:nvSpPr>
            <p:spPr>
              <a:xfrm>
                <a:off x="6255936" y="24033481"/>
                <a:ext cx="3235271" cy="207231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600" b="1" dirty="0">
                    <a:solidFill>
                      <a:schemeClr val="tx1"/>
                    </a:solidFill>
                  </a:rPr>
                  <a:t>流量分配系统</a:t>
                </a: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13D2EAD-5E21-4671-ABD9-438FB9DFB5C6}"/>
                  </a:ext>
                </a:extLst>
              </p:cNvPr>
              <p:cNvSpPr/>
              <p:nvPr/>
            </p:nvSpPr>
            <p:spPr>
              <a:xfrm>
                <a:off x="15295838" y="24033481"/>
                <a:ext cx="2870243" cy="210711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600" b="1" dirty="0">
                    <a:solidFill>
                      <a:schemeClr val="tx1"/>
                    </a:solidFill>
                  </a:rPr>
                  <a:t>日志系统</a:t>
                </a:r>
              </a:p>
            </p:txBody>
          </p:sp>
          <p:sp>
            <p:nvSpPr>
              <p:cNvPr id="43" name="矩形: 圆角 43">
                <a:extLst>
                  <a:ext uri="{FF2B5EF4-FFF2-40B4-BE49-F238E27FC236}">
                    <a16:creationId xmlns:a16="http://schemas.microsoft.com/office/drawing/2014/main" id="{712CA58A-21E8-4BD9-9B44-7A0CAF5BB50C}"/>
                  </a:ext>
                </a:extLst>
              </p:cNvPr>
              <p:cNvSpPr/>
              <p:nvPr/>
            </p:nvSpPr>
            <p:spPr>
              <a:xfrm>
                <a:off x="6725976" y="27279579"/>
                <a:ext cx="2196251" cy="1503478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000" b="1" dirty="0">
                    <a:solidFill>
                      <a:schemeClr val="bg1"/>
                    </a:solidFill>
                  </a:rPr>
                  <a:t>实验人员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91B5DE6-CC45-45F6-B0A6-A055E890C032}"/>
                  </a:ext>
                </a:extLst>
              </p:cNvPr>
              <p:cNvSpPr/>
              <p:nvPr/>
            </p:nvSpPr>
            <p:spPr>
              <a:xfrm>
                <a:off x="10357658" y="27047540"/>
                <a:ext cx="3944478" cy="205642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600" b="1" dirty="0">
                    <a:solidFill>
                      <a:schemeClr val="tx1"/>
                    </a:solidFill>
                  </a:rPr>
                  <a:t>评测系统</a:t>
                </a:r>
              </a:p>
            </p:txBody>
          </p:sp>
          <p:sp>
            <p:nvSpPr>
              <p:cNvPr id="45" name="流程图: 磁盘 44">
                <a:extLst>
                  <a:ext uri="{FF2B5EF4-FFF2-40B4-BE49-F238E27FC236}">
                    <a16:creationId xmlns:a16="http://schemas.microsoft.com/office/drawing/2014/main" id="{A3F9A693-BA60-4FD1-BCDC-7A674DFB8E56}"/>
                  </a:ext>
                </a:extLst>
              </p:cNvPr>
              <p:cNvSpPr/>
              <p:nvPr/>
            </p:nvSpPr>
            <p:spPr>
              <a:xfrm>
                <a:off x="15338639" y="27000134"/>
                <a:ext cx="2870243" cy="2605072"/>
              </a:xfrm>
              <a:prstGeom prst="flowChartMagneticDisk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600" b="1" dirty="0"/>
                  <a:t>日志数据库</a:t>
                </a: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5592C85-F467-45C1-A9A9-5233C09B4729}"/>
                  </a:ext>
                </a:extLst>
              </p:cNvPr>
              <p:cNvSpPr txBox="1"/>
              <p:nvPr/>
            </p:nvSpPr>
            <p:spPr>
              <a:xfrm>
                <a:off x="7124300" y="25833626"/>
                <a:ext cx="118135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↑</a:t>
                </a:r>
                <a:endParaRPr lang="zh-CN" altLang="en-US" sz="8000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8787130-9439-43A4-AB3C-0B33CEDE8FF4}"/>
                  </a:ext>
                </a:extLst>
              </p:cNvPr>
              <p:cNvSpPr txBox="1"/>
              <p:nvPr/>
            </p:nvSpPr>
            <p:spPr>
              <a:xfrm>
                <a:off x="4856098" y="24059497"/>
                <a:ext cx="111770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→</a:t>
                </a:r>
                <a:endParaRPr lang="zh-CN" altLang="en-US" sz="1400" dirty="0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B1099CEC-C97A-4C97-ACDE-CFD4B5EB824A}"/>
                  </a:ext>
                </a:extLst>
              </p:cNvPr>
              <p:cNvSpPr txBox="1"/>
              <p:nvPr/>
            </p:nvSpPr>
            <p:spPr>
              <a:xfrm>
                <a:off x="9297065" y="23915824"/>
                <a:ext cx="1069820" cy="1723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→</a:t>
                </a:r>
                <a:endParaRPr lang="zh-CN" altLang="en-US" sz="4000" dirty="0"/>
              </a:p>
              <a:p>
                <a:endParaRPr lang="zh-CN" altLang="en-US" dirty="0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46DB85D-D6B9-45E6-8AB5-72161AB92E69}"/>
                  </a:ext>
                </a:extLst>
              </p:cNvPr>
              <p:cNvSpPr txBox="1"/>
              <p:nvPr/>
            </p:nvSpPr>
            <p:spPr>
              <a:xfrm>
                <a:off x="13981119" y="24080612"/>
                <a:ext cx="116582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→</a:t>
                </a:r>
                <a:endParaRPr lang="zh-CN" altLang="en-US" sz="3200" dirty="0"/>
              </a:p>
              <a:p>
                <a:endParaRPr lang="zh-CN" altLang="en-US" dirty="0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C3B5851-535D-49DD-86B7-405B8591CA40}"/>
                  </a:ext>
                </a:extLst>
              </p:cNvPr>
              <p:cNvSpPr txBox="1"/>
              <p:nvPr/>
            </p:nvSpPr>
            <p:spPr>
              <a:xfrm>
                <a:off x="8762155" y="26856843"/>
                <a:ext cx="1069820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→</a:t>
                </a:r>
                <a:endParaRPr lang="zh-CN" altLang="en-US" sz="4000" dirty="0"/>
              </a:p>
              <a:p>
                <a:endParaRPr lang="zh-CN" altLang="en-US" dirty="0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F5BE261-B01B-4E56-AAF7-2CCB6AD45E97}"/>
                  </a:ext>
                </a:extLst>
              </p:cNvPr>
              <p:cNvSpPr txBox="1"/>
              <p:nvPr/>
            </p:nvSpPr>
            <p:spPr>
              <a:xfrm>
                <a:off x="14008423" y="27140409"/>
                <a:ext cx="10698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←</a:t>
                </a:r>
                <a:endParaRPr lang="zh-CN" altLang="en-US" sz="7200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3E9A6C9-627C-4E1B-96C4-1B3F3C22580F}"/>
                  </a:ext>
                </a:extLst>
              </p:cNvPr>
              <p:cNvSpPr txBox="1"/>
              <p:nvPr/>
            </p:nvSpPr>
            <p:spPr>
              <a:xfrm>
                <a:off x="16114745" y="26016718"/>
                <a:ext cx="18393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↓</a:t>
                </a:r>
                <a:endParaRPr lang="zh-CN" altLang="en-US" sz="7200" dirty="0"/>
              </a:p>
            </p:txBody>
          </p:sp>
          <p:sp>
            <p:nvSpPr>
              <p:cNvPr id="53" name="矩形: 圆角 54">
                <a:extLst>
                  <a:ext uri="{FF2B5EF4-FFF2-40B4-BE49-F238E27FC236}">
                    <a16:creationId xmlns:a16="http://schemas.microsoft.com/office/drawing/2014/main" id="{F195F6AA-0D31-4A4A-8D3B-43FBF5F0E30F}"/>
                  </a:ext>
                </a:extLst>
              </p:cNvPr>
              <p:cNvSpPr/>
              <p:nvPr/>
            </p:nvSpPr>
            <p:spPr>
              <a:xfrm>
                <a:off x="10658593" y="30107587"/>
                <a:ext cx="3605811" cy="2056421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000" b="1" dirty="0"/>
                  <a:t>实验报告</a:t>
                </a: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B2E53CD-4609-45EB-AE4E-5F5A71833674}"/>
                  </a:ext>
                </a:extLst>
              </p:cNvPr>
              <p:cNvSpPr txBox="1"/>
              <p:nvPr/>
            </p:nvSpPr>
            <p:spPr>
              <a:xfrm>
                <a:off x="11825423" y="28999591"/>
                <a:ext cx="113619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↓</a:t>
                </a:r>
                <a:endParaRPr lang="zh-CN" altLang="en-US" sz="6600" dirty="0"/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3170423" y="41771341"/>
            <a:ext cx="12747916" cy="4868438"/>
            <a:chOff x="681360" y="1394307"/>
            <a:chExt cx="10766545" cy="4111751"/>
          </a:xfrm>
        </p:grpSpPr>
        <p:grpSp>
          <p:nvGrpSpPr>
            <p:cNvPr id="56" name="组合 55"/>
            <p:cNvGrpSpPr/>
            <p:nvPr/>
          </p:nvGrpSpPr>
          <p:grpSpPr>
            <a:xfrm>
              <a:off x="710286" y="1394307"/>
              <a:ext cx="10737619" cy="3405695"/>
              <a:chOff x="532714" y="1045730"/>
              <a:chExt cx="8053214" cy="2554271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6219184" y="1045730"/>
                <a:ext cx="2366744" cy="648516"/>
                <a:chOff x="8292242" y="1920939"/>
                <a:chExt cx="3155658" cy="864688"/>
              </a:xfrm>
            </p:grpSpPr>
            <p:sp>
              <p:nvSpPr>
                <p:cNvPr id="66" name="文本框 60"/>
                <p:cNvSpPr txBox="1"/>
                <p:nvPr/>
              </p:nvSpPr>
              <p:spPr>
                <a:xfrm>
                  <a:off x="8292242" y="1920939"/>
                  <a:ext cx="28975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zh-CN" altLang="en-US" sz="2800" b="1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算法</a:t>
                  </a:r>
                  <a:r>
                    <a:rPr lang="en-US" altLang="zh-CN" sz="2800" b="1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1</a:t>
                  </a:r>
                  <a:r>
                    <a:rPr lang="zh-CN" altLang="en-US" sz="2800" b="1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：</a:t>
                  </a:r>
                  <a:r>
                    <a:rPr lang="zh-CN" altLang="en-US" sz="2800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协同过滤混合内容相似算法</a:t>
                  </a:r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8550308" y="2180954"/>
                  <a:ext cx="2897592" cy="604673"/>
                </a:xfrm>
                <a:prstGeom prst="rect">
                  <a:avLst/>
                </a:prstGeom>
              </p:spPr>
              <p:txBody>
                <a:bodyPr wrap="square" lIns="0" tIns="0" rIns="0" bIns="0" anchor="ctr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64" name="文本框 56"/>
              <p:cNvSpPr txBox="1"/>
              <p:nvPr/>
            </p:nvSpPr>
            <p:spPr>
              <a:xfrm>
                <a:off x="532714" y="1089681"/>
                <a:ext cx="2176511" cy="20774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Autofit/>
              </a:bodyPr>
              <a:lstStyle/>
              <a:p>
                <a:r>
                  <a:rPr lang="zh-CN" altLang="en-US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算法</a:t>
                </a:r>
                <a:r>
                  <a:rPr lang="en-US" altLang="zh-CN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3</a:t>
                </a:r>
                <a:r>
                  <a:rPr lang="zh-CN" altLang="en-US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：</a:t>
                </a:r>
                <a:r>
                  <a:rPr lang="zh-CN" altLang="en-US" sz="28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基于流行度</a:t>
                </a:r>
                <a:r>
                  <a:rPr lang="en-US" altLang="zh-CN" sz="28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/</a:t>
                </a:r>
                <a:r>
                  <a:rPr lang="zh-CN" altLang="en-US" sz="28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性价比算法</a:t>
                </a:r>
              </a:p>
            </p:txBody>
          </p:sp>
          <p:sp>
            <p:nvSpPr>
              <p:cNvPr id="65" name="文本框 58"/>
              <p:cNvSpPr txBox="1"/>
              <p:nvPr/>
            </p:nvSpPr>
            <p:spPr>
              <a:xfrm>
                <a:off x="532714" y="3392252"/>
                <a:ext cx="2141672" cy="20774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Autofit/>
              </a:bodyPr>
              <a:lstStyle/>
              <a:p>
                <a:r>
                  <a:rPr lang="zh-CN" altLang="en-US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算法</a:t>
                </a:r>
                <a:r>
                  <a:rPr lang="en-US" altLang="zh-CN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4</a:t>
                </a:r>
                <a:r>
                  <a:rPr lang="zh-CN" altLang="en-US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：</a:t>
                </a:r>
                <a:r>
                  <a:rPr lang="zh-CN" altLang="en-US" sz="28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基于内容相似算法</a:t>
                </a: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8313561" y="4629692"/>
              <a:ext cx="2855563" cy="276999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r>
                <a:rPr lang="zh-CN" altLang="en-US" sz="2800" b="1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算法</a:t>
              </a:r>
              <a:r>
                <a:rPr lang="en-US" altLang="zh-CN" sz="2800" b="1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5</a:t>
              </a:r>
              <a:r>
                <a:rPr lang="zh-CN" altLang="en-US" sz="2800" b="1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：</a:t>
              </a:r>
              <a:r>
                <a:rPr lang="zh-CN" altLang="en-US" sz="28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协同过滤算法</a:t>
              </a:r>
            </a:p>
          </p:txBody>
        </p:sp>
        <p:sp>
          <p:nvSpPr>
            <p:cNvPr id="58" name="Rectangle 80"/>
            <p:cNvSpPr/>
            <p:nvPr/>
          </p:nvSpPr>
          <p:spPr>
            <a:xfrm>
              <a:off x="8292244" y="1951217"/>
              <a:ext cx="2611178" cy="307777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zh-CN" altLang="en-US" sz="28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算法</a:t>
              </a:r>
              <a:r>
                <a:rPr lang="en-US" altLang="zh-CN" sz="28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2</a:t>
              </a:r>
              <a:r>
                <a:rPr lang="zh-CN" altLang="en-US" sz="28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：</a:t>
              </a:r>
              <a:r>
                <a:rPr lang="zh-CN" altLang="en-US" sz="28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历史记录联合内容相似算法</a:t>
              </a:r>
              <a:endPara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59" name="TextBox 93"/>
            <p:cNvSpPr txBox="1"/>
            <p:nvPr/>
          </p:nvSpPr>
          <p:spPr>
            <a:xfrm>
              <a:off x="744096" y="1805877"/>
              <a:ext cx="2611177" cy="507831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在主页面推荐流行度高的商品</a:t>
              </a:r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推荐性价比高的商品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60" name="TextBox 93"/>
            <p:cNvSpPr txBox="1"/>
            <p:nvPr/>
          </p:nvSpPr>
          <p:spPr>
            <a:xfrm>
              <a:off x="681360" y="4875972"/>
              <a:ext cx="2611177" cy="507831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在商品详情页推荐内容属性相似的商品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61" name="TextBox 93"/>
            <p:cNvSpPr txBox="1"/>
            <p:nvPr/>
          </p:nvSpPr>
          <p:spPr>
            <a:xfrm>
              <a:off x="8313561" y="2350530"/>
              <a:ext cx="2611177" cy="507831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在用户个人主页根据自身记录，结合他人经验，对其个性化推荐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62" name="TextBox 93"/>
            <p:cNvSpPr txBox="1"/>
            <p:nvPr/>
          </p:nvSpPr>
          <p:spPr>
            <a:xfrm>
              <a:off x="8325760" y="4998227"/>
              <a:ext cx="2611177" cy="50783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在购物车页面相关推荐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497872" y="42220320"/>
            <a:ext cx="4392488" cy="4392488"/>
            <a:chOff x="3899756" y="1232756"/>
            <a:chExt cx="4392488" cy="4392488"/>
          </a:xfrm>
        </p:grpSpPr>
        <p:grpSp>
          <p:nvGrpSpPr>
            <p:cNvPr id="69" name="组合 68"/>
            <p:cNvGrpSpPr/>
            <p:nvPr/>
          </p:nvGrpSpPr>
          <p:grpSpPr>
            <a:xfrm>
              <a:off x="3899756" y="1232756"/>
              <a:ext cx="4392488" cy="4392488"/>
              <a:chOff x="3899756" y="1232756"/>
              <a:chExt cx="4392488" cy="4392488"/>
            </a:xfrm>
          </p:grpSpPr>
          <p:sp>
            <p:nvSpPr>
              <p:cNvPr id="71" name="任意多边形: 形状 29"/>
              <p:cNvSpPr/>
              <p:nvPr/>
            </p:nvSpPr>
            <p:spPr bwMode="auto">
              <a:xfrm rot="10800000">
                <a:off x="4670775" y="4019985"/>
                <a:ext cx="2929803" cy="1031698"/>
              </a:xfrm>
              <a:custGeom>
                <a:avLst/>
                <a:gdLst>
                  <a:gd name="connsiteX0" fmla="*/ 576064 w 3271800"/>
                  <a:gd name="connsiteY0" fmla="*/ 0 h 1152128"/>
                  <a:gd name="connsiteX1" fmla="*/ 983402 w 3271800"/>
                  <a:gd name="connsiteY1" fmla="*/ 168726 h 1152128"/>
                  <a:gd name="connsiteX2" fmla="*/ 990533 w 3271800"/>
                  <a:gd name="connsiteY2" fmla="*/ 177368 h 1152128"/>
                  <a:gd name="connsiteX3" fmla="*/ 1031995 w 3271800"/>
                  <a:gd name="connsiteY3" fmla="*/ 211577 h 1152128"/>
                  <a:gd name="connsiteX4" fmla="*/ 1635900 w 3271800"/>
                  <a:gd name="connsiteY4" fmla="*/ 396044 h 1152128"/>
                  <a:gd name="connsiteX5" fmla="*/ 2239806 w 3271800"/>
                  <a:gd name="connsiteY5" fmla="*/ 211577 h 1152128"/>
                  <a:gd name="connsiteX6" fmla="*/ 2281266 w 3271800"/>
                  <a:gd name="connsiteY6" fmla="*/ 177369 h 1152128"/>
                  <a:gd name="connsiteX7" fmla="*/ 2288398 w 3271800"/>
                  <a:gd name="connsiteY7" fmla="*/ 168726 h 1152128"/>
                  <a:gd name="connsiteX8" fmla="*/ 2695736 w 3271800"/>
                  <a:gd name="connsiteY8" fmla="*/ 0 h 1152128"/>
                  <a:gd name="connsiteX9" fmla="*/ 3271800 w 3271800"/>
                  <a:gd name="connsiteY9" fmla="*/ 576064 h 1152128"/>
                  <a:gd name="connsiteX10" fmla="*/ 2695736 w 3271800"/>
                  <a:gd name="connsiteY10" fmla="*/ 1152128 h 1152128"/>
                  <a:gd name="connsiteX11" fmla="*/ 2288398 w 3271800"/>
                  <a:gd name="connsiteY11" fmla="*/ 983403 h 1152128"/>
                  <a:gd name="connsiteX12" fmla="*/ 2281267 w 3271800"/>
                  <a:gd name="connsiteY12" fmla="*/ 974760 h 1152128"/>
                  <a:gd name="connsiteX13" fmla="*/ 2239806 w 3271800"/>
                  <a:gd name="connsiteY13" fmla="*/ 940552 h 1152128"/>
                  <a:gd name="connsiteX14" fmla="*/ 1635900 w 3271800"/>
                  <a:gd name="connsiteY14" fmla="*/ 756084 h 1152128"/>
                  <a:gd name="connsiteX15" fmla="*/ 1031995 w 3271800"/>
                  <a:gd name="connsiteY15" fmla="*/ 940552 h 1152128"/>
                  <a:gd name="connsiteX16" fmla="*/ 990533 w 3271800"/>
                  <a:gd name="connsiteY16" fmla="*/ 974761 h 1152128"/>
                  <a:gd name="connsiteX17" fmla="*/ 983402 w 3271800"/>
                  <a:gd name="connsiteY17" fmla="*/ 983403 h 1152128"/>
                  <a:gd name="connsiteX18" fmla="*/ 576064 w 3271800"/>
                  <a:gd name="connsiteY18" fmla="*/ 1152128 h 1152128"/>
                  <a:gd name="connsiteX19" fmla="*/ 0 w 3271800"/>
                  <a:gd name="connsiteY19" fmla="*/ 576064 h 1152128"/>
                  <a:gd name="connsiteX20" fmla="*/ 576064 w 3271800"/>
                  <a:gd name="connsiteY20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271800" h="1152128">
                    <a:moveTo>
                      <a:pt x="576064" y="0"/>
                    </a:moveTo>
                    <a:cubicBezTo>
                      <a:pt x="735139" y="0"/>
                      <a:pt x="879155" y="64478"/>
                      <a:pt x="983402" y="168726"/>
                    </a:cubicBezTo>
                    <a:lnTo>
                      <a:pt x="990533" y="177368"/>
                    </a:lnTo>
                    <a:lnTo>
                      <a:pt x="1031995" y="211577"/>
                    </a:lnTo>
                    <a:cubicBezTo>
                      <a:pt x="1204383" y="328040"/>
                      <a:pt x="1412200" y="396044"/>
                      <a:pt x="1635900" y="396044"/>
                    </a:cubicBezTo>
                    <a:cubicBezTo>
                      <a:pt x="1859601" y="396044"/>
                      <a:pt x="2067417" y="328040"/>
                      <a:pt x="2239806" y="211577"/>
                    </a:cubicBezTo>
                    <a:lnTo>
                      <a:pt x="2281266" y="177369"/>
                    </a:lnTo>
                    <a:lnTo>
                      <a:pt x="2288398" y="168726"/>
                    </a:lnTo>
                    <a:cubicBezTo>
                      <a:pt x="2392645" y="64478"/>
                      <a:pt x="2536661" y="0"/>
                      <a:pt x="2695736" y="0"/>
                    </a:cubicBezTo>
                    <a:cubicBezTo>
                      <a:pt x="3013887" y="0"/>
                      <a:pt x="3271800" y="257913"/>
                      <a:pt x="3271800" y="576064"/>
                    </a:cubicBezTo>
                    <a:cubicBezTo>
                      <a:pt x="3271800" y="894215"/>
                      <a:pt x="3013887" y="1152128"/>
                      <a:pt x="2695736" y="1152128"/>
                    </a:cubicBezTo>
                    <a:cubicBezTo>
                      <a:pt x="2536661" y="1152128"/>
                      <a:pt x="2392645" y="1087650"/>
                      <a:pt x="2288398" y="983403"/>
                    </a:cubicBezTo>
                    <a:lnTo>
                      <a:pt x="2281267" y="974760"/>
                    </a:lnTo>
                    <a:lnTo>
                      <a:pt x="2239806" y="940552"/>
                    </a:lnTo>
                    <a:cubicBezTo>
                      <a:pt x="2067417" y="824088"/>
                      <a:pt x="1859601" y="756084"/>
                      <a:pt x="1635900" y="756084"/>
                    </a:cubicBezTo>
                    <a:cubicBezTo>
                      <a:pt x="1412200" y="756084"/>
                      <a:pt x="1204383" y="824088"/>
                      <a:pt x="1031995" y="940552"/>
                    </a:cubicBezTo>
                    <a:lnTo>
                      <a:pt x="990533" y="974761"/>
                    </a:lnTo>
                    <a:lnTo>
                      <a:pt x="983402" y="983403"/>
                    </a:lnTo>
                    <a:cubicBezTo>
                      <a:pt x="879155" y="1087650"/>
                      <a:pt x="735139" y="1152128"/>
                      <a:pt x="576064" y="1152128"/>
                    </a:cubicBezTo>
                    <a:cubicBezTo>
                      <a:pt x="257913" y="1152128"/>
                      <a:pt x="0" y="894215"/>
                      <a:pt x="0" y="576064"/>
                    </a:cubicBezTo>
                    <a:cubicBezTo>
                      <a:pt x="0" y="257913"/>
                      <a:pt x="257913" y="0"/>
                      <a:pt x="576064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3899756" y="1232756"/>
                <a:ext cx="4392488" cy="4392488"/>
                <a:chOff x="3899756" y="1232756"/>
                <a:chExt cx="4392488" cy="4392488"/>
              </a:xfrm>
            </p:grpSpPr>
            <p:grpSp>
              <p:nvGrpSpPr>
                <p:cNvPr id="73" name="组合 72"/>
                <p:cNvGrpSpPr/>
                <p:nvPr/>
              </p:nvGrpSpPr>
              <p:grpSpPr>
                <a:xfrm>
                  <a:off x="4666081" y="2109290"/>
                  <a:ext cx="2948669" cy="2935264"/>
                  <a:chOff x="3770245" y="1663773"/>
                  <a:chExt cx="3872642" cy="3855036"/>
                </a:xfrm>
              </p:grpSpPr>
              <p:sp>
                <p:nvSpPr>
                  <p:cNvPr id="83" name="任意多边形: 形状 26"/>
                  <p:cNvSpPr/>
                  <p:nvPr/>
                </p:nvSpPr>
                <p:spPr bwMode="auto">
                  <a:xfrm>
                    <a:off x="3779064" y="1663773"/>
                    <a:ext cx="3847864" cy="1354983"/>
                  </a:xfrm>
                  <a:custGeom>
                    <a:avLst/>
                    <a:gdLst>
                      <a:gd name="connsiteX0" fmla="*/ 576064 w 3271800"/>
                      <a:gd name="connsiteY0" fmla="*/ 0 h 1152128"/>
                      <a:gd name="connsiteX1" fmla="*/ 983402 w 3271800"/>
                      <a:gd name="connsiteY1" fmla="*/ 168726 h 1152128"/>
                      <a:gd name="connsiteX2" fmla="*/ 990533 w 3271800"/>
                      <a:gd name="connsiteY2" fmla="*/ 177368 h 1152128"/>
                      <a:gd name="connsiteX3" fmla="*/ 1031995 w 3271800"/>
                      <a:gd name="connsiteY3" fmla="*/ 211577 h 1152128"/>
                      <a:gd name="connsiteX4" fmla="*/ 1635900 w 3271800"/>
                      <a:gd name="connsiteY4" fmla="*/ 396044 h 1152128"/>
                      <a:gd name="connsiteX5" fmla="*/ 2239806 w 3271800"/>
                      <a:gd name="connsiteY5" fmla="*/ 211577 h 1152128"/>
                      <a:gd name="connsiteX6" fmla="*/ 2281266 w 3271800"/>
                      <a:gd name="connsiteY6" fmla="*/ 177369 h 1152128"/>
                      <a:gd name="connsiteX7" fmla="*/ 2288398 w 3271800"/>
                      <a:gd name="connsiteY7" fmla="*/ 168726 h 1152128"/>
                      <a:gd name="connsiteX8" fmla="*/ 2695736 w 3271800"/>
                      <a:gd name="connsiteY8" fmla="*/ 0 h 1152128"/>
                      <a:gd name="connsiteX9" fmla="*/ 3271800 w 3271800"/>
                      <a:gd name="connsiteY9" fmla="*/ 576064 h 1152128"/>
                      <a:gd name="connsiteX10" fmla="*/ 2695736 w 3271800"/>
                      <a:gd name="connsiteY10" fmla="*/ 1152128 h 1152128"/>
                      <a:gd name="connsiteX11" fmla="*/ 2288398 w 3271800"/>
                      <a:gd name="connsiteY11" fmla="*/ 983403 h 1152128"/>
                      <a:gd name="connsiteX12" fmla="*/ 2281267 w 3271800"/>
                      <a:gd name="connsiteY12" fmla="*/ 974760 h 1152128"/>
                      <a:gd name="connsiteX13" fmla="*/ 2239806 w 3271800"/>
                      <a:gd name="connsiteY13" fmla="*/ 940552 h 1152128"/>
                      <a:gd name="connsiteX14" fmla="*/ 1635900 w 3271800"/>
                      <a:gd name="connsiteY14" fmla="*/ 756084 h 1152128"/>
                      <a:gd name="connsiteX15" fmla="*/ 1031995 w 3271800"/>
                      <a:gd name="connsiteY15" fmla="*/ 940552 h 1152128"/>
                      <a:gd name="connsiteX16" fmla="*/ 990533 w 3271800"/>
                      <a:gd name="connsiteY16" fmla="*/ 974761 h 1152128"/>
                      <a:gd name="connsiteX17" fmla="*/ 983402 w 3271800"/>
                      <a:gd name="connsiteY17" fmla="*/ 983403 h 1152128"/>
                      <a:gd name="connsiteX18" fmla="*/ 576064 w 3271800"/>
                      <a:gd name="connsiteY18" fmla="*/ 1152128 h 1152128"/>
                      <a:gd name="connsiteX19" fmla="*/ 0 w 3271800"/>
                      <a:gd name="connsiteY19" fmla="*/ 576064 h 1152128"/>
                      <a:gd name="connsiteX20" fmla="*/ 576064 w 3271800"/>
                      <a:gd name="connsiteY20" fmla="*/ 0 h 11521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271800" h="1152128">
                        <a:moveTo>
                          <a:pt x="576064" y="0"/>
                        </a:moveTo>
                        <a:cubicBezTo>
                          <a:pt x="735139" y="0"/>
                          <a:pt x="879155" y="64478"/>
                          <a:pt x="983402" y="168726"/>
                        </a:cubicBezTo>
                        <a:lnTo>
                          <a:pt x="990533" y="177368"/>
                        </a:lnTo>
                        <a:lnTo>
                          <a:pt x="1031995" y="211577"/>
                        </a:lnTo>
                        <a:cubicBezTo>
                          <a:pt x="1204383" y="328040"/>
                          <a:pt x="1412200" y="396044"/>
                          <a:pt x="1635900" y="396044"/>
                        </a:cubicBezTo>
                        <a:cubicBezTo>
                          <a:pt x="1859601" y="396044"/>
                          <a:pt x="2067417" y="328040"/>
                          <a:pt x="2239806" y="211577"/>
                        </a:cubicBezTo>
                        <a:lnTo>
                          <a:pt x="2281266" y="177369"/>
                        </a:lnTo>
                        <a:lnTo>
                          <a:pt x="2288398" y="168726"/>
                        </a:lnTo>
                        <a:cubicBezTo>
                          <a:pt x="2392645" y="64478"/>
                          <a:pt x="2536661" y="0"/>
                          <a:pt x="2695736" y="0"/>
                        </a:cubicBezTo>
                        <a:cubicBezTo>
                          <a:pt x="3013887" y="0"/>
                          <a:pt x="3271800" y="257913"/>
                          <a:pt x="3271800" y="576064"/>
                        </a:cubicBezTo>
                        <a:cubicBezTo>
                          <a:pt x="3271800" y="894215"/>
                          <a:pt x="3013887" y="1152128"/>
                          <a:pt x="2695736" y="1152128"/>
                        </a:cubicBezTo>
                        <a:cubicBezTo>
                          <a:pt x="2536661" y="1152128"/>
                          <a:pt x="2392645" y="1087650"/>
                          <a:pt x="2288398" y="983403"/>
                        </a:cubicBezTo>
                        <a:lnTo>
                          <a:pt x="2281267" y="974760"/>
                        </a:lnTo>
                        <a:lnTo>
                          <a:pt x="2239806" y="940552"/>
                        </a:lnTo>
                        <a:cubicBezTo>
                          <a:pt x="2067417" y="824088"/>
                          <a:pt x="1859601" y="756084"/>
                          <a:pt x="1635900" y="756084"/>
                        </a:cubicBezTo>
                        <a:cubicBezTo>
                          <a:pt x="1412200" y="756084"/>
                          <a:pt x="1204383" y="824088"/>
                          <a:pt x="1031995" y="940552"/>
                        </a:cubicBezTo>
                        <a:lnTo>
                          <a:pt x="990533" y="974761"/>
                        </a:lnTo>
                        <a:lnTo>
                          <a:pt x="983402" y="983403"/>
                        </a:lnTo>
                        <a:cubicBezTo>
                          <a:pt x="879155" y="1087650"/>
                          <a:pt x="735139" y="1152128"/>
                          <a:pt x="576064" y="1152128"/>
                        </a:cubicBezTo>
                        <a:cubicBezTo>
                          <a:pt x="257913" y="1152128"/>
                          <a:pt x="0" y="894215"/>
                          <a:pt x="0" y="576064"/>
                        </a:cubicBezTo>
                        <a:cubicBezTo>
                          <a:pt x="0" y="257913"/>
                          <a:pt x="257913" y="0"/>
                          <a:pt x="57606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9050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sz="1867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84" name="任意多边形: 形状 27"/>
                  <p:cNvSpPr/>
                  <p:nvPr/>
                </p:nvSpPr>
                <p:spPr bwMode="auto">
                  <a:xfrm rot="5400000">
                    <a:off x="5041464" y="2916492"/>
                    <a:ext cx="3847863" cy="1354983"/>
                  </a:xfrm>
                  <a:custGeom>
                    <a:avLst/>
                    <a:gdLst>
                      <a:gd name="connsiteX0" fmla="*/ 576064 w 3271800"/>
                      <a:gd name="connsiteY0" fmla="*/ 0 h 1152128"/>
                      <a:gd name="connsiteX1" fmla="*/ 983402 w 3271800"/>
                      <a:gd name="connsiteY1" fmla="*/ 168726 h 1152128"/>
                      <a:gd name="connsiteX2" fmla="*/ 990533 w 3271800"/>
                      <a:gd name="connsiteY2" fmla="*/ 177368 h 1152128"/>
                      <a:gd name="connsiteX3" fmla="*/ 1031995 w 3271800"/>
                      <a:gd name="connsiteY3" fmla="*/ 211577 h 1152128"/>
                      <a:gd name="connsiteX4" fmla="*/ 1635900 w 3271800"/>
                      <a:gd name="connsiteY4" fmla="*/ 396044 h 1152128"/>
                      <a:gd name="connsiteX5" fmla="*/ 2239806 w 3271800"/>
                      <a:gd name="connsiteY5" fmla="*/ 211577 h 1152128"/>
                      <a:gd name="connsiteX6" fmla="*/ 2281266 w 3271800"/>
                      <a:gd name="connsiteY6" fmla="*/ 177369 h 1152128"/>
                      <a:gd name="connsiteX7" fmla="*/ 2288398 w 3271800"/>
                      <a:gd name="connsiteY7" fmla="*/ 168726 h 1152128"/>
                      <a:gd name="connsiteX8" fmla="*/ 2695736 w 3271800"/>
                      <a:gd name="connsiteY8" fmla="*/ 0 h 1152128"/>
                      <a:gd name="connsiteX9" fmla="*/ 3271800 w 3271800"/>
                      <a:gd name="connsiteY9" fmla="*/ 576064 h 1152128"/>
                      <a:gd name="connsiteX10" fmla="*/ 2695736 w 3271800"/>
                      <a:gd name="connsiteY10" fmla="*/ 1152128 h 1152128"/>
                      <a:gd name="connsiteX11" fmla="*/ 2288398 w 3271800"/>
                      <a:gd name="connsiteY11" fmla="*/ 983403 h 1152128"/>
                      <a:gd name="connsiteX12" fmla="*/ 2281267 w 3271800"/>
                      <a:gd name="connsiteY12" fmla="*/ 974760 h 1152128"/>
                      <a:gd name="connsiteX13" fmla="*/ 2239806 w 3271800"/>
                      <a:gd name="connsiteY13" fmla="*/ 940552 h 1152128"/>
                      <a:gd name="connsiteX14" fmla="*/ 1635900 w 3271800"/>
                      <a:gd name="connsiteY14" fmla="*/ 756084 h 1152128"/>
                      <a:gd name="connsiteX15" fmla="*/ 1031995 w 3271800"/>
                      <a:gd name="connsiteY15" fmla="*/ 940552 h 1152128"/>
                      <a:gd name="connsiteX16" fmla="*/ 990533 w 3271800"/>
                      <a:gd name="connsiteY16" fmla="*/ 974761 h 1152128"/>
                      <a:gd name="connsiteX17" fmla="*/ 983402 w 3271800"/>
                      <a:gd name="connsiteY17" fmla="*/ 983403 h 1152128"/>
                      <a:gd name="connsiteX18" fmla="*/ 576064 w 3271800"/>
                      <a:gd name="connsiteY18" fmla="*/ 1152128 h 1152128"/>
                      <a:gd name="connsiteX19" fmla="*/ 0 w 3271800"/>
                      <a:gd name="connsiteY19" fmla="*/ 576064 h 1152128"/>
                      <a:gd name="connsiteX20" fmla="*/ 576064 w 3271800"/>
                      <a:gd name="connsiteY20" fmla="*/ 0 h 11521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271800" h="1152128">
                        <a:moveTo>
                          <a:pt x="576064" y="0"/>
                        </a:moveTo>
                        <a:cubicBezTo>
                          <a:pt x="735139" y="0"/>
                          <a:pt x="879155" y="64478"/>
                          <a:pt x="983402" y="168726"/>
                        </a:cubicBezTo>
                        <a:lnTo>
                          <a:pt x="990533" y="177368"/>
                        </a:lnTo>
                        <a:lnTo>
                          <a:pt x="1031995" y="211577"/>
                        </a:lnTo>
                        <a:cubicBezTo>
                          <a:pt x="1204383" y="328040"/>
                          <a:pt x="1412200" y="396044"/>
                          <a:pt x="1635900" y="396044"/>
                        </a:cubicBezTo>
                        <a:cubicBezTo>
                          <a:pt x="1859601" y="396044"/>
                          <a:pt x="2067417" y="328040"/>
                          <a:pt x="2239806" y="211577"/>
                        </a:cubicBezTo>
                        <a:lnTo>
                          <a:pt x="2281266" y="177369"/>
                        </a:lnTo>
                        <a:lnTo>
                          <a:pt x="2288398" y="168726"/>
                        </a:lnTo>
                        <a:cubicBezTo>
                          <a:pt x="2392645" y="64478"/>
                          <a:pt x="2536661" y="0"/>
                          <a:pt x="2695736" y="0"/>
                        </a:cubicBezTo>
                        <a:cubicBezTo>
                          <a:pt x="3013887" y="0"/>
                          <a:pt x="3271800" y="257913"/>
                          <a:pt x="3271800" y="576064"/>
                        </a:cubicBezTo>
                        <a:cubicBezTo>
                          <a:pt x="3271800" y="894215"/>
                          <a:pt x="3013887" y="1152128"/>
                          <a:pt x="2695736" y="1152128"/>
                        </a:cubicBezTo>
                        <a:cubicBezTo>
                          <a:pt x="2536661" y="1152128"/>
                          <a:pt x="2392645" y="1087650"/>
                          <a:pt x="2288398" y="983403"/>
                        </a:cubicBezTo>
                        <a:lnTo>
                          <a:pt x="2281267" y="974760"/>
                        </a:lnTo>
                        <a:lnTo>
                          <a:pt x="2239806" y="940552"/>
                        </a:lnTo>
                        <a:cubicBezTo>
                          <a:pt x="2067417" y="824088"/>
                          <a:pt x="1859601" y="756084"/>
                          <a:pt x="1635900" y="756084"/>
                        </a:cubicBezTo>
                        <a:cubicBezTo>
                          <a:pt x="1412200" y="756084"/>
                          <a:pt x="1204383" y="824088"/>
                          <a:pt x="1031995" y="940552"/>
                        </a:cubicBezTo>
                        <a:lnTo>
                          <a:pt x="990533" y="974761"/>
                        </a:lnTo>
                        <a:lnTo>
                          <a:pt x="983402" y="983403"/>
                        </a:lnTo>
                        <a:cubicBezTo>
                          <a:pt x="879155" y="1087650"/>
                          <a:pt x="735139" y="1152128"/>
                          <a:pt x="576064" y="1152128"/>
                        </a:cubicBezTo>
                        <a:cubicBezTo>
                          <a:pt x="257913" y="1152128"/>
                          <a:pt x="0" y="894215"/>
                          <a:pt x="0" y="576064"/>
                        </a:cubicBezTo>
                        <a:cubicBezTo>
                          <a:pt x="0" y="257913"/>
                          <a:pt x="257913" y="0"/>
                          <a:pt x="57606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sz="1867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85" name="任意多边形: 形状 28"/>
                  <p:cNvSpPr/>
                  <p:nvPr/>
                </p:nvSpPr>
                <p:spPr bwMode="auto">
                  <a:xfrm rot="16200000">
                    <a:off x="2523805" y="2917385"/>
                    <a:ext cx="3847864" cy="1354983"/>
                  </a:xfrm>
                  <a:custGeom>
                    <a:avLst/>
                    <a:gdLst>
                      <a:gd name="connsiteX0" fmla="*/ 576064 w 3271800"/>
                      <a:gd name="connsiteY0" fmla="*/ 0 h 1152128"/>
                      <a:gd name="connsiteX1" fmla="*/ 983402 w 3271800"/>
                      <a:gd name="connsiteY1" fmla="*/ 168726 h 1152128"/>
                      <a:gd name="connsiteX2" fmla="*/ 990533 w 3271800"/>
                      <a:gd name="connsiteY2" fmla="*/ 177368 h 1152128"/>
                      <a:gd name="connsiteX3" fmla="*/ 1031995 w 3271800"/>
                      <a:gd name="connsiteY3" fmla="*/ 211577 h 1152128"/>
                      <a:gd name="connsiteX4" fmla="*/ 1635900 w 3271800"/>
                      <a:gd name="connsiteY4" fmla="*/ 396044 h 1152128"/>
                      <a:gd name="connsiteX5" fmla="*/ 2239806 w 3271800"/>
                      <a:gd name="connsiteY5" fmla="*/ 211577 h 1152128"/>
                      <a:gd name="connsiteX6" fmla="*/ 2281266 w 3271800"/>
                      <a:gd name="connsiteY6" fmla="*/ 177369 h 1152128"/>
                      <a:gd name="connsiteX7" fmla="*/ 2288398 w 3271800"/>
                      <a:gd name="connsiteY7" fmla="*/ 168726 h 1152128"/>
                      <a:gd name="connsiteX8" fmla="*/ 2695736 w 3271800"/>
                      <a:gd name="connsiteY8" fmla="*/ 0 h 1152128"/>
                      <a:gd name="connsiteX9" fmla="*/ 3271800 w 3271800"/>
                      <a:gd name="connsiteY9" fmla="*/ 576064 h 1152128"/>
                      <a:gd name="connsiteX10" fmla="*/ 2695736 w 3271800"/>
                      <a:gd name="connsiteY10" fmla="*/ 1152128 h 1152128"/>
                      <a:gd name="connsiteX11" fmla="*/ 2288398 w 3271800"/>
                      <a:gd name="connsiteY11" fmla="*/ 983403 h 1152128"/>
                      <a:gd name="connsiteX12" fmla="*/ 2281267 w 3271800"/>
                      <a:gd name="connsiteY12" fmla="*/ 974760 h 1152128"/>
                      <a:gd name="connsiteX13" fmla="*/ 2239806 w 3271800"/>
                      <a:gd name="connsiteY13" fmla="*/ 940552 h 1152128"/>
                      <a:gd name="connsiteX14" fmla="*/ 1635900 w 3271800"/>
                      <a:gd name="connsiteY14" fmla="*/ 756084 h 1152128"/>
                      <a:gd name="connsiteX15" fmla="*/ 1031995 w 3271800"/>
                      <a:gd name="connsiteY15" fmla="*/ 940552 h 1152128"/>
                      <a:gd name="connsiteX16" fmla="*/ 990533 w 3271800"/>
                      <a:gd name="connsiteY16" fmla="*/ 974761 h 1152128"/>
                      <a:gd name="connsiteX17" fmla="*/ 983402 w 3271800"/>
                      <a:gd name="connsiteY17" fmla="*/ 983403 h 1152128"/>
                      <a:gd name="connsiteX18" fmla="*/ 576064 w 3271800"/>
                      <a:gd name="connsiteY18" fmla="*/ 1152128 h 1152128"/>
                      <a:gd name="connsiteX19" fmla="*/ 0 w 3271800"/>
                      <a:gd name="connsiteY19" fmla="*/ 576064 h 1152128"/>
                      <a:gd name="connsiteX20" fmla="*/ 576064 w 3271800"/>
                      <a:gd name="connsiteY20" fmla="*/ 0 h 11521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271800" h="1152128">
                        <a:moveTo>
                          <a:pt x="576064" y="0"/>
                        </a:moveTo>
                        <a:cubicBezTo>
                          <a:pt x="735139" y="0"/>
                          <a:pt x="879155" y="64478"/>
                          <a:pt x="983402" y="168726"/>
                        </a:cubicBezTo>
                        <a:lnTo>
                          <a:pt x="990533" y="177368"/>
                        </a:lnTo>
                        <a:lnTo>
                          <a:pt x="1031995" y="211577"/>
                        </a:lnTo>
                        <a:cubicBezTo>
                          <a:pt x="1204383" y="328040"/>
                          <a:pt x="1412200" y="396044"/>
                          <a:pt x="1635900" y="396044"/>
                        </a:cubicBezTo>
                        <a:cubicBezTo>
                          <a:pt x="1859601" y="396044"/>
                          <a:pt x="2067417" y="328040"/>
                          <a:pt x="2239806" y="211577"/>
                        </a:cubicBezTo>
                        <a:lnTo>
                          <a:pt x="2281266" y="177369"/>
                        </a:lnTo>
                        <a:lnTo>
                          <a:pt x="2288398" y="168726"/>
                        </a:lnTo>
                        <a:cubicBezTo>
                          <a:pt x="2392645" y="64478"/>
                          <a:pt x="2536661" y="0"/>
                          <a:pt x="2695736" y="0"/>
                        </a:cubicBezTo>
                        <a:cubicBezTo>
                          <a:pt x="3013887" y="0"/>
                          <a:pt x="3271800" y="257913"/>
                          <a:pt x="3271800" y="576064"/>
                        </a:cubicBezTo>
                        <a:cubicBezTo>
                          <a:pt x="3271800" y="894215"/>
                          <a:pt x="3013887" y="1152128"/>
                          <a:pt x="2695736" y="1152128"/>
                        </a:cubicBezTo>
                        <a:cubicBezTo>
                          <a:pt x="2536661" y="1152128"/>
                          <a:pt x="2392645" y="1087650"/>
                          <a:pt x="2288398" y="983403"/>
                        </a:cubicBezTo>
                        <a:lnTo>
                          <a:pt x="2281267" y="974760"/>
                        </a:lnTo>
                        <a:lnTo>
                          <a:pt x="2239806" y="940552"/>
                        </a:lnTo>
                        <a:cubicBezTo>
                          <a:pt x="2067417" y="824088"/>
                          <a:pt x="1859601" y="756084"/>
                          <a:pt x="1635900" y="756084"/>
                        </a:cubicBezTo>
                        <a:cubicBezTo>
                          <a:pt x="1412200" y="756084"/>
                          <a:pt x="1204383" y="824088"/>
                          <a:pt x="1031995" y="940552"/>
                        </a:cubicBezTo>
                        <a:lnTo>
                          <a:pt x="990533" y="974761"/>
                        </a:lnTo>
                        <a:lnTo>
                          <a:pt x="983402" y="983403"/>
                        </a:lnTo>
                        <a:cubicBezTo>
                          <a:pt x="879155" y="1087650"/>
                          <a:pt x="735139" y="1152128"/>
                          <a:pt x="576064" y="1152128"/>
                        </a:cubicBezTo>
                        <a:cubicBezTo>
                          <a:pt x="257913" y="1152128"/>
                          <a:pt x="0" y="894215"/>
                          <a:pt x="0" y="576064"/>
                        </a:cubicBezTo>
                        <a:cubicBezTo>
                          <a:pt x="0" y="257913"/>
                          <a:pt x="257913" y="0"/>
                          <a:pt x="576064" y="0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60000"/>
                      <a:lumOff val="40000"/>
                    </a:schemeClr>
                  </a:solidFill>
                  <a:ln w="19050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sz="1867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86" name="椭圆 85"/>
                  <p:cNvSpPr/>
                  <p:nvPr/>
                </p:nvSpPr>
                <p:spPr bwMode="auto">
                  <a:xfrm>
                    <a:off x="3962212" y="1901147"/>
                    <a:ext cx="936104" cy="93610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noFill/>
                    <a:round/>
                    <a:headEnd/>
                    <a:tailEnd/>
                  </a:ln>
                </p:spPr>
                <p:txBody>
                  <a:bodyPr vert="horz" wrap="none" lIns="121920" tIns="60960" rIns="121920" bIns="60960" anchor="ctr" anchorCtr="1" compatLnSpc="1">
                    <a:prstTxWarp prst="textNoShape">
                      <a:avLst/>
                    </a:prstTxWarp>
                    <a:normAutofit/>
                  </a:bodyPr>
                  <a:lstStyle/>
                  <a:p>
                    <a:pPr algn="ctr"/>
                    <a:r>
                      <a:rPr lang="zh-CN" altLang="en-US" sz="14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商品主页</a:t>
                    </a:r>
                    <a:endParaRPr lang="zh-CN" altLang="en-US" sz="1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87" name="椭圆 86"/>
                  <p:cNvSpPr/>
                  <p:nvPr/>
                </p:nvSpPr>
                <p:spPr bwMode="auto">
                  <a:xfrm>
                    <a:off x="6497343" y="1913226"/>
                    <a:ext cx="936104" cy="93610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noFill/>
                    <a:round/>
                    <a:headEnd/>
                    <a:tailEnd/>
                  </a:ln>
                </p:spPr>
                <p:txBody>
                  <a:bodyPr vert="horz" wrap="none" lIns="121920" tIns="60960" rIns="121920" bIns="60960" anchor="ctr" anchorCtr="1" compatLnSpc="1">
                    <a:prstTxWarp prst="textNoShape">
                      <a:avLst/>
                    </a:prstTxWarp>
                    <a:normAutofit/>
                  </a:bodyPr>
                  <a:lstStyle/>
                  <a:p>
                    <a:pPr algn="ctr"/>
                    <a:r>
                      <a:rPr lang="zh-CN" altLang="en-US" sz="14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个人主页</a:t>
                    </a:r>
                    <a:endParaRPr lang="zh-CN" altLang="en-US" sz="1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88" name="椭圆 87"/>
                  <p:cNvSpPr/>
                  <p:nvPr/>
                </p:nvSpPr>
                <p:spPr bwMode="auto">
                  <a:xfrm>
                    <a:off x="3986041" y="4361298"/>
                    <a:ext cx="936104" cy="93610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noFill/>
                    <a:round/>
                    <a:headEnd/>
                    <a:tailEnd/>
                  </a:ln>
                </p:spPr>
                <p:txBody>
                  <a:bodyPr vert="horz" wrap="none" lIns="121920" tIns="60960" rIns="121920" bIns="60960" anchor="ctr" anchorCtr="1" compatLnSpc="1">
                    <a:prstTxWarp prst="textNoShape">
                      <a:avLst/>
                    </a:prstTxWarp>
                    <a:normAutofit fontScale="92500" lnSpcReduction="10000"/>
                  </a:bodyPr>
                  <a:lstStyle/>
                  <a:p>
                    <a:pPr algn="ctr"/>
                    <a:r>
                      <a:rPr lang="zh-CN" altLang="en-US" sz="14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商品</a:t>
                    </a:r>
                    <a:endParaRPr lang="en-US" altLang="zh-CN" sz="14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  <a:p>
                    <a:pPr algn="ctr"/>
                    <a:r>
                      <a:rPr lang="zh-CN" altLang="en-US" sz="14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详情页</a:t>
                    </a:r>
                    <a:endParaRPr lang="zh-CN" altLang="en-US" sz="14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</p:grpSp>
            <p:sp>
              <p:nvSpPr>
                <p:cNvPr id="74" name="椭圆 73"/>
                <p:cNvSpPr/>
                <p:nvPr/>
              </p:nvSpPr>
              <p:spPr bwMode="auto">
                <a:xfrm>
                  <a:off x="3899756" y="1232756"/>
                  <a:ext cx="4392488" cy="4392488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1867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75" name="椭圆 74"/>
                <p:cNvSpPr/>
                <p:nvPr/>
              </p:nvSpPr>
              <p:spPr bwMode="auto">
                <a:xfrm>
                  <a:off x="4116093" y="1527064"/>
                  <a:ext cx="731930" cy="73193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1867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76" name="椭圆 75"/>
                <p:cNvSpPr/>
                <p:nvPr/>
              </p:nvSpPr>
              <p:spPr bwMode="auto">
                <a:xfrm>
                  <a:off x="7337652" y="1527064"/>
                  <a:ext cx="731930" cy="73193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1867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77" name="椭圆 76"/>
                <p:cNvSpPr/>
                <p:nvPr/>
              </p:nvSpPr>
              <p:spPr bwMode="auto">
                <a:xfrm>
                  <a:off x="4116093" y="4579843"/>
                  <a:ext cx="731930" cy="73193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1867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78" name="椭圆 77"/>
                <p:cNvSpPr/>
                <p:nvPr/>
              </p:nvSpPr>
              <p:spPr bwMode="auto">
                <a:xfrm>
                  <a:off x="7337652" y="4579843"/>
                  <a:ext cx="731930" cy="73193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1867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79" name="任意多边形: 形状 22"/>
                <p:cNvSpPr>
                  <a:spLocks noChangeAspect="1"/>
                </p:cNvSpPr>
                <p:nvPr/>
              </p:nvSpPr>
              <p:spPr bwMode="auto">
                <a:xfrm>
                  <a:off x="4291320" y="1671305"/>
                  <a:ext cx="381476" cy="443446"/>
                </a:xfrm>
                <a:custGeom>
                  <a:avLst/>
                  <a:gdLst>
                    <a:gd name="connsiteX0" fmla="*/ 144647 w 290884"/>
                    <a:gd name="connsiteY0" fmla="*/ 246063 h 338138"/>
                    <a:gd name="connsiteX1" fmla="*/ 110656 w 290884"/>
                    <a:gd name="connsiteY1" fmla="*/ 261816 h 338138"/>
                    <a:gd name="connsiteX2" fmla="*/ 144647 w 290884"/>
                    <a:gd name="connsiteY2" fmla="*/ 314326 h 338138"/>
                    <a:gd name="connsiteX3" fmla="*/ 177331 w 290884"/>
                    <a:gd name="connsiteY3" fmla="*/ 261816 h 338138"/>
                    <a:gd name="connsiteX4" fmla="*/ 144647 w 290884"/>
                    <a:gd name="connsiteY4" fmla="*/ 246063 h 338138"/>
                    <a:gd name="connsiteX5" fmla="*/ 186856 w 290884"/>
                    <a:gd name="connsiteY5" fmla="*/ 222250 h 338138"/>
                    <a:gd name="connsiteX6" fmla="*/ 181776 w 290884"/>
                    <a:gd name="connsiteY6" fmla="*/ 224790 h 338138"/>
                    <a:gd name="connsiteX7" fmla="*/ 167806 w 290884"/>
                    <a:gd name="connsiteY7" fmla="*/ 233680 h 338138"/>
                    <a:gd name="connsiteX8" fmla="*/ 183046 w 290884"/>
                    <a:gd name="connsiteY8" fmla="*/ 241300 h 338138"/>
                    <a:gd name="connsiteX9" fmla="*/ 186856 w 290884"/>
                    <a:gd name="connsiteY9" fmla="*/ 222250 h 338138"/>
                    <a:gd name="connsiteX10" fmla="*/ 102719 w 290884"/>
                    <a:gd name="connsiteY10" fmla="*/ 222250 h 338138"/>
                    <a:gd name="connsiteX11" fmla="*/ 105470 w 290884"/>
                    <a:gd name="connsiteY11" fmla="*/ 241300 h 338138"/>
                    <a:gd name="connsiteX12" fmla="*/ 123357 w 290884"/>
                    <a:gd name="connsiteY12" fmla="*/ 233680 h 338138"/>
                    <a:gd name="connsiteX13" fmla="*/ 106846 w 290884"/>
                    <a:gd name="connsiteY13" fmla="*/ 224790 h 338138"/>
                    <a:gd name="connsiteX14" fmla="*/ 102719 w 290884"/>
                    <a:gd name="connsiteY14" fmla="*/ 222250 h 338138"/>
                    <a:gd name="connsiteX15" fmla="*/ 233044 w 290884"/>
                    <a:gd name="connsiteY15" fmla="*/ 184150 h 338138"/>
                    <a:gd name="connsiteX16" fmla="*/ 209321 w 290884"/>
                    <a:gd name="connsiteY16" fmla="*/ 203710 h 338138"/>
                    <a:gd name="connsiteX17" fmla="*/ 202731 w 290884"/>
                    <a:gd name="connsiteY17" fmla="*/ 249351 h 338138"/>
                    <a:gd name="connsiteX18" fmla="*/ 246223 w 290884"/>
                    <a:gd name="connsiteY18" fmla="*/ 257175 h 338138"/>
                    <a:gd name="connsiteX19" fmla="*/ 265992 w 290884"/>
                    <a:gd name="connsiteY19" fmla="*/ 250655 h 338138"/>
                    <a:gd name="connsiteX20" fmla="*/ 233044 w 290884"/>
                    <a:gd name="connsiteY20" fmla="*/ 184150 h 338138"/>
                    <a:gd name="connsiteX21" fmla="*/ 56261 w 290884"/>
                    <a:gd name="connsiteY21" fmla="*/ 184150 h 338138"/>
                    <a:gd name="connsiteX22" fmla="*/ 21995 w 290884"/>
                    <a:gd name="connsiteY22" fmla="*/ 250655 h 338138"/>
                    <a:gd name="connsiteX23" fmla="*/ 43082 w 290884"/>
                    <a:gd name="connsiteY23" fmla="*/ 257175 h 338138"/>
                    <a:gd name="connsiteX24" fmla="*/ 85256 w 290884"/>
                    <a:gd name="connsiteY24" fmla="*/ 249351 h 338138"/>
                    <a:gd name="connsiteX25" fmla="*/ 78666 w 290884"/>
                    <a:gd name="connsiteY25" fmla="*/ 203710 h 338138"/>
                    <a:gd name="connsiteX26" fmla="*/ 56261 w 290884"/>
                    <a:gd name="connsiteY26" fmla="*/ 184150 h 338138"/>
                    <a:gd name="connsiteX27" fmla="*/ 210669 w 290884"/>
                    <a:gd name="connsiteY27" fmla="*/ 163513 h 338138"/>
                    <a:gd name="connsiteX28" fmla="*/ 210669 w 290884"/>
                    <a:gd name="connsiteY28" fmla="*/ 169070 h 338138"/>
                    <a:gd name="connsiteX29" fmla="*/ 210669 w 290884"/>
                    <a:gd name="connsiteY29" fmla="*/ 174626 h 338138"/>
                    <a:gd name="connsiteX30" fmla="*/ 217019 w 290884"/>
                    <a:gd name="connsiteY30" fmla="*/ 169070 h 338138"/>
                    <a:gd name="connsiteX31" fmla="*/ 210669 w 290884"/>
                    <a:gd name="connsiteY31" fmla="*/ 163513 h 338138"/>
                    <a:gd name="connsiteX32" fmla="*/ 77319 w 290884"/>
                    <a:gd name="connsiteY32" fmla="*/ 163513 h 338138"/>
                    <a:gd name="connsiteX33" fmla="*/ 70969 w 290884"/>
                    <a:gd name="connsiteY33" fmla="*/ 169070 h 338138"/>
                    <a:gd name="connsiteX34" fmla="*/ 77319 w 290884"/>
                    <a:gd name="connsiteY34" fmla="*/ 174626 h 338138"/>
                    <a:gd name="connsiteX35" fmla="*/ 77319 w 290884"/>
                    <a:gd name="connsiteY35" fmla="*/ 169070 h 338138"/>
                    <a:gd name="connsiteX36" fmla="*/ 77319 w 290884"/>
                    <a:gd name="connsiteY36" fmla="*/ 163513 h 338138"/>
                    <a:gd name="connsiteX37" fmla="*/ 144788 w 290884"/>
                    <a:gd name="connsiteY37" fmla="*/ 150813 h 338138"/>
                    <a:gd name="connsiteX38" fmla="*/ 163045 w 290884"/>
                    <a:gd name="connsiteY38" fmla="*/ 169070 h 338138"/>
                    <a:gd name="connsiteX39" fmla="*/ 144788 w 290884"/>
                    <a:gd name="connsiteY39" fmla="*/ 187327 h 338138"/>
                    <a:gd name="connsiteX40" fmla="*/ 126531 w 290884"/>
                    <a:gd name="connsiteY40" fmla="*/ 169070 h 338138"/>
                    <a:gd name="connsiteX41" fmla="*/ 144788 w 290884"/>
                    <a:gd name="connsiteY41" fmla="*/ 150813 h 338138"/>
                    <a:gd name="connsiteX42" fmla="*/ 145444 w 290884"/>
                    <a:gd name="connsiteY42" fmla="*/ 114300 h 338138"/>
                    <a:gd name="connsiteX43" fmla="*/ 119215 w 290884"/>
                    <a:gd name="connsiteY43" fmla="*/ 130293 h 338138"/>
                    <a:gd name="connsiteX44" fmla="*/ 100855 w 290884"/>
                    <a:gd name="connsiteY44" fmla="*/ 144952 h 338138"/>
                    <a:gd name="connsiteX45" fmla="*/ 99544 w 290884"/>
                    <a:gd name="connsiteY45" fmla="*/ 168941 h 338138"/>
                    <a:gd name="connsiteX46" fmla="*/ 100855 w 290884"/>
                    <a:gd name="connsiteY46" fmla="*/ 192930 h 338138"/>
                    <a:gd name="connsiteX47" fmla="*/ 119215 w 290884"/>
                    <a:gd name="connsiteY47" fmla="*/ 206257 h 338138"/>
                    <a:gd name="connsiteX48" fmla="*/ 145444 w 290884"/>
                    <a:gd name="connsiteY48" fmla="*/ 222250 h 338138"/>
                    <a:gd name="connsiteX49" fmla="*/ 170361 w 290884"/>
                    <a:gd name="connsiteY49" fmla="*/ 206257 h 338138"/>
                    <a:gd name="connsiteX50" fmla="*/ 190032 w 290884"/>
                    <a:gd name="connsiteY50" fmla="*/ 192930 h 338138"/>
                    <a:gd name="connsiteX51" fmla="*/ 190032 w 290884"/>
                    <a:gd name="connsiteY51" fmla="*/ 168941 h 338138"/>
                    <a:gd name="connsiteX52" fmla="*/ 190032 w 290884"/>
                    <a:gd name="connsiteY52" fmla="*/ 144952 h 338138"/>
                    <a:gd name="connsiteX53" fmla="*/ 170361 w 290884"/>
                    <a:gd name="connsiteY53" fmla="*/ 130293 h 338138"/>
                    <a:gd name="connsiteX54" fmla="*/ 145444 w 290884"/>
                    <a:gd name="connsiteY54" fmla="*/ 114300 h 338138"/>
                    <a:gd name="connsiteX55" fmla="*/ 183046 w 290884"/>
                    <a:gd name="connsiteY55" fmla="*/ 96838 h 338138"/>
                    <a:gd name="connsiteX56" fmla="*/ 167806 w 290884"/>
                    <a:gd name="connsiteY56" fmla="*/ 103188 h 338138"/>
                    <a:gd name="connsiteX57" fmla="*/ 181776 w 290884"/>
                    <a:gd name="connsiteY57" fmla="*/ 113348 h 338138"/>
                    <a:gd name="connsiteX58" fmla="*/ 186856 w 290884"/>
                    <a:gd name="connsiteY58" fmla="*/ 115888 h 338138"/>
                    <a:gd name="connsiteX59" fmla="*/ 183046 w 290884"/>
                    <a:gd name="connsiteY59" fmla="*/ 96838 h 338138"/>
                    <a:gd name="connsiteX60" fmla="*/ 105470 w 290884"/>
                    <a:gd name="connsiteY60" fmla="*/ 96838 h 338138"/>
                    <a:gd name="connsiteX61" fmla="*/ 102719 w 290884"/>
                    <a:gd name="connsiteY61" fmla="*/ 115888 h 338138"/>
                    <a:gd name="connsiteX62" fmla="*/ 106846 w 290884"/>
                    <a:gd name="connsiteY62" fmla="*/ 113348 h 338138"/>
                    <a:gd name="connsiteX63" fmla="*/ 123357 w 290884"/>
                    <a:gd name="connsiteY63" fmla="*/ 103188 h 338138"/>
                    <a:gd name="connsiteX64" fmla="*/ 105470 w 290884"/>
                    <a:gd name="connsiteY64" fmla="*/ 96838 h 338138"/>
                    <a:gd name="connsiteX65" fmla="*/ 246901 w 290884"/>
                    <a:gd name="connsiteY65" fmla="*/ 79375 h 338138"/>
                    <a:gd name="connsiteX66" fmla="*/ 202731 w 290884"/>
                    <a:gd name="connsiteY66" fmla="*/ 88503 h 338138"/>
                    <a:gd name="connsiteX67" fmla="*/ 209424 w 290884"/>
                    <a:gd name="connsiteY67" fmla="*/ 134144 h 338138"/>
                    <a:gd name="connsiteX68" fmla="*/ 233517 w 290884"/>
                    <a:gd name="connsiteY68" fmla="*/ 152400 h 338138"/>
                    <a:gd name="connsiteX69" fmla="*/ 250917 w 290884"/>
                    <a:gd name="connsiteY69" fmla="*/ 132840 h 338138"/>
                    <a:gd name="connsiteX70" fmla="*/ 266979 w 290884"/>
                    <a:gd name="connsiteY70" fmla="*/ 85895 h 338138"/>
                    <a:gd name="connsiteX71" fmla="*/ 246901 w 290884"/>
                    <a:gd name="connsiteY71" fmla="*/ 79375 h 338138"/>
                    <a:gd name="connsiteX72" fmla="*/ 43420 w 290884"/>
                    <a:gd name="connsiteY72" fmla="*/ 79375 h 338138"/>
                    <a:gd name="connsiteX73" fmla="*/ 22503 w 290884"/>
                    <a:gd name="connsiteY73" fmla="*/ 85895 h 338138"/>
                    <a:gd name="connsiteX74" fmla="*/ 38191 w 290884"/>
                    <a:gd name="connsiteY74" fmla="*/ 132840 h 338138"/>
                    <a:gd name="connsiteX75" fmla="*/ 56494 w 290884"/>
                    <a:gd name="connsiteY75" fmla="*/ 152400 h 338138"/>
                    <a:gd name="connsiteX76" fmla="*/ 78719 w 290884"/>
                    <a:gd name="connsiteY76" fmla="*/ 134144 h 338138"/>
                    <a:gd name="connsiteX77" fmla="*/ 85256 w 290884"/>
                    <a:gd name="connsiteY77" fmla="*/ 88503 h 338138"/>
                    <a:gd name="connsiteX78" fmla="*/ 43420 w 290884"/>
                    <a:gd name="connsiteY78" fmla="*/ 79375 h 338138"/>
                    <a:gd name="connsiteX79" fmla="*/ 144647 w 290884"/>
                    <a:gd name="connsiteY79" fmla="*/ 22225 h 338138"/>
                    <a:gd name="connsiteX80" fmla="*/ 110656 w 290884"/>
                    <a:gd name="connsiteY80" fmla="*/ 74942 h 338138"/>
                    <a:gd name="connsiteX81" fmla="*/ 144647 w 290884"/>
                    <a:gd name="connsiteY81" fmla="*/ 92075 h 338138"/>
                    <a:gd name="connsiteX82" fmla="*/ 177331 w 290884"/>
                    <a:gd name="connsiteY82" fmla="*/ 74942 h 338138"/>
                    <a:gd name="connsiteX83" fmla="*/ 144647 w 290884"/>
                    <a:gd name="connsiteY83" fmla="*/ 22225 h 338138"/>
                    <a:gd name="connsiteX84" fmla="*/ 145581 w 290884"/>
                    <a:gd name="connsiteY84" fmla="*/ 0 h 338138"/>
                    <a:gd name="connsiteX85" fmla="*/ 199637 w 290884"/>
                    <a:gd name="connsiteY85" fmla="*/ 67363 h 338138"/>
                    <a:gd name="connsiteX86" fmla="*/ 247101 w 290884"/>
                    <a:gd name="connsiteY86" fmla="*/ 58117 h 338138"/>
                    <a:gd name="connsiteX87" fmla="*/ 285335 w 290884"/>
                    <a:gd name="connsiteY87" fmla="*/ 73968 h 338138"/>
                    <a:gd name="connsiteX88" fmla="*/ 268195 w 290884"/>
                    <a:gd name="connsiteY88" fmla="*/ 145294 h 338138"/>
                    <a:gd name="connsiteX89" fmla="*/ 248419 w 290884"/>
                    <a:gd name="connsiteY89" fmla="*/ 169069 h 338138"/>
                    <a:gd name="connsiteX90" fmla="*/ 285335 w 290884"/>
                    <a:gd name="connsiteY90" fmla="*/ 264170 h 338138"/>
                    <a:gd name="connsiteX91" fmla="*/ 247101 w 290884"/>
                    <a:gd name="connsiteY91" fmla="*/ 280021 h 338138"/>
                    <a:gd name="connsiteX92" fmla="*/ 199637 w 290884"/>
                    <a:gd name="connsiteY92" fmla="*/ 270775 h 338138"/>
                    <a:gd name="connsiteX93" fmla="*/ 145581 w 290884"/>
                    <a:gd name="connsiteY93" fmla="*/ 338138 h 338138"/>
                    <a:gd name="connsiteX94" fmla="*/ 91525 w 290884"/>
                    <a:gd name="connsiteY94" fmla="*/ 270775 h 338138"/>
                    <a:gd name="connsiteX95" fmla="*/ 44061 w 290884"/>
                    <a:gd name="connsiteY95" fmla="*/ 280021 h 338138"/>
                    <a:gd name="connsiteX96" fmla="*/ 5827 w 290884"/>
                    <a:gd name="connsiteY96" fmla="*/ 264170 h 338138"/>
                    <a:gd name="connsiteX97" fmla="*/ 41425 w 290884"/>
                    <a:gd name="connsiteY97" fmla="*/ 169069 h 338138"/>
                    <a:gd name="connsiteX98" fmla="*/ 21648 w 290884"/>
                    <a:gd name="connsiteY98" fmla="*/ 145294 h 338138"/>
                    <a:gd name="connsiteX99" fmla="*/ 5827 w 290884"/>
                    <a:gd name="connsiteY99" fmla="*/ 73968 h 338138"/>
                    <a:gd name="connsiteX100" fmla="*/ 44061 w 290884"/>
                    <a:gd name="connsiteY100" fmla="*/ 58117 h 338138"/>
                    <a:gd name="connsiteX101" fmla="*/ 91525 w 290884"/>
                    <a:gd name="connsiteY101" fmla="*/ 67363 h 338138"/>
                    <a:gd name="connsiteX102" fmla="*/ 145581 w 290884"/>
                    <a:gd name="connsiteY102" fmla="*/ 0 h 33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</a:cxnLst>
                  <a:rect l="l" t="t" r="r" b="b"/>
                  <a:pathLst>
                    <a:path w="290884" h="338138">
                      <a:moveTo>
                        <a:pt x="144647" y="246063"/>
                      </a:moveTo>
                      <a:cubicBezTo>
                        <a:pt x="132881" y="252627"/>
                        <a:pt x="121115" y="257878"/>
                        <a:pt x="110656" y="261816"/>
                      </a:cubicBezTo>
                      <a:cubicBezTo>
                        <a:pt x="119807" y="295948"/>
                        <a:pt x="132881" y="314326"/>
                        <a:pt x="144647" y="314326"/>
                      </a:cubicBezTo>
                      <a:cubicBezTo>
                        <a:pt x="155106" y="314326"/>
                        <a:pt x="168180" y="295948"/>
                        <a:pt x="177331" y="261816"/>
                      </a:cubicBezTo>
                      <a:cubicBezTo>
                        <a:pt x="166872" y="257878"/>
                        <a:pt x="155106" y="252627"/>
                        <a:pt x="144647" y="246063"/>
                      </a:cubicBezTo>
                      <a:close/>
                      <a:moveTo>
                        <a:pt x="186856" y="222250"/>
                      </a:moveTo>
                      <a:cubicBezTo>
                        <a:pt x="184316" y="222250"/>
                        <a:pt x="183046" y="223520"/>
                        <a:pt x="181776" y="224790"/>
                      </a:cubicBezTo>
                      <a:cubicBezTo>
                        <a:pt x="176696" y="228600"/>
                        <a:pt x="171616" y="231140"/>
                        <a:pt x="167806" y="233680"/>
                      </a:cubicBezTo>
                      <a:cubicBezTo>
                        <a:pt x="172886" y="237490"/>
                        <a:pt x="177966" y="238760"/>
                        <a:pt x="183046" y="241300"/>
                      </a:cubicBezTo>
                      <a:cubicBezTo>
                        <a:pt x="184316" y="234950"/>
                        <a:pt x="185586" y="228600"/>
                        <a:pt x="186856" y="222250"/>
                      </a:cubicBezTo>
                      <a:close/>
                      <a:moveTo>
                        <a:pt x="102719" y="222250"/>
                      </a:moveTo>
                      <a:cubicBezTo>
                        <a:pt x="102719" y="228600"/>
                        <a:pt x="104095" y="234950"/>
                        <a:pt x="105470" y="241300"/>
                      </a:cubicBezTo>
                      <a:cubicBezTo>
                        <a:pt x="110974" y="238760"/>
                        <a:pt x="117853" y="237490"/>
                        <a:pt x="123357" y="233680"/>
                      </a:cubicBezTo>
                      <a:cubicBezTo>
                        <a:pt x="117853" y="231140"/>
                        <a:pt x="112350" y="228600"/>
                        <a:pt x="106846" y="224790"/>
                      </a:cubicBezTo>
                      <a:cubicBezTo>
                        <a:pt x="105470" y="223520"/>
                        <a:pt x="104095" y="222250"/>
                        <a:pt x="102719" y="222250"/>
                      </a:cubicBezTo>
                      <a:close/>
                      <a:moveTo>
                        <a:pt x="233044" y="184150"/>
                      </a:moveTo>
                      <a:cubicBezTo>
                        <a:pt x="225136" y="190670"/>
                        <a:pt x="218546" y="197190"/>
                        <a:pt x="209321" y="203710"/>
                      </a:cubicBezTo>
                      <a:cubicBezTo>
                        <a:pt x="208003" y="219359"/>
                        <a:pt x="206685" y="235007"/>
                        <a:pt x="202731" y="249351"/>
                      </a:cubicBezTo>
                      <a:cubicBezTo>
                        <a:pt x="219864" y="254567"/>
                        <a:pt x="234361" y="257175"/>
                        <a:pt x="246223" y="257175"/>
                      </a:cubicBezTo>
                      <a:cubicBezTo>
                        <a:pt x="251494" y="257175"/>
                        <a:pt x="262038" y="257175"/>
                        <a:pt x="265992" y="250655"/>
                      </a:cubicBezTo>
                      <a:cubicBezTo>
                        <a:pt x="272581" y="241527"/>
                        <a:pt x="262038" y="215446"/>
                        <a:pt x="233044" y="184150"/>
                      </a:cubicBezTo>
                      <a:close/>
                      <a:moveTo>
                        <a:pt x="56261" y="184150"/>
                      </a:moveTo>
                      <a:cubicBezTo>
                        <a:pt x="25949" y="215446"/>
                        <a:pt x="15406" y="241527"/>
                        <a:pt x="21995" y="250655"/>
                      </a:cubicBezTo>
                      <a:cubicBezTo>
                        <a:pt x="25949" y="257175"/>
                        <a:pt x="36493" y="257175"/>
                        <a:pt x="43082" y="257175"/>
                      </a:cubicBezTo>
                      <a:cubicBezTo>
                        <a:pt x="54943" y="257175"/>
                        <a:pt x="69441" y="254567"/>
                        <a:pt x="85256" y="249351"/>
                      </a:cubicBezTo>
                      <a:cubicBezTo>
                        <a:pt x="82620" y="235007"/>
                        <a:pt x="79984" y="219359"/>
                        <a:pt x="78666" y="203710"/>
                      </a:cubicBezTo>
                      <a:cubicBezTo>
                        <a:pt x="70759" y="197190"/>
                        <a:pt x="62851" y="190670"/>
                        <a:pt x="56261" y="184150"/>
                      </a:cubicBezTo>
                      <a:close/>
                      <a:moveTo>
                        <a:pt x="210669" y="163513"/>
                      </a:moveTo>
                      <a:cubicBezTo>
                        <a:pt x="210669" y="164902"/>
                        <a:pt x="210669" y="166291"/>
                        <a:pt x="210669" y="169070"/>
                      </a:cubicBezTo>
                      <a:cubicBezTo>
                        <a:pt x="210669" y="170459"/>
                        <a:pt x="210669" y="173237"/>
                        <a:pt x="210669" y="174626"/>
                      </a:cubicBezTo>
                      <a:cubicBezTo>
                        <a:pt x="213209" y="173237"/>
                        <a:pt x="215749" y="170459"/>
                        <a:pt x="217019" y="169070"/>
                      </a:cubicBezTo>
                      <a:cubicBezTo>
                        <a:pt x="215749" y="166291"/>
                        <a:pt x="213209" y="164902"/>
                        <a:pt x="210669" y="163513"/>
                      </a:cubicBezTo>
                      <a:close/>
                      <a:moveTo>
                        <a:pt x="77319" y="163513"/>
                      </a:moveTo>
                      <a:cubicBezTo>
                        <a:pt x="74779" y="164902"/>
                        <a:pt x="73509" y="166291"/>
                        <a:pt x="70969" y="169070"/>
                      </a:cubicBezTo>
                      <a:cubicBezTo>
                        <a:pt x="73509" y="170459"/>
                        <a:pt x="74779" y="173237"/>
                        <a:pt x="77319" y="174626"/>
                      </a:cubicBezTo>
                      <a:cubicBezTo>
                        <a:pt x="77319" y="173237"/>
                        <a:pt x="77319" y="170459"/>
                        <a:pt x="77319" y="169070"/>
                      </a:cubicBezTo>
                      <a:cubicBezTo>
                        <a:pt x="77319" y="166291"/>
                        <a:pt x="77319" y="164902"/>
                        <a:pt x="77319" y="163513"/>
                      </a:cubicBezTo>
                      <a:close/>
                      <a:moveTo>
                        <a:pt x="144788" y="150813"/>
                      </a:moveTo>
                      <a:cubicBezTo>
                        <a:pt x="154871" y="150813"/>
                        <a:pt x="163045" y="158987"/>
                        <a:pt x="163045" y="169070"/>
                      </a:cubicBezTo>
                      <a:cubicBezTo>
                        <a:pt x="163045" y="179153"/>
                        <a:pt x="154871" y="187327"/>
                        <a:pt x="144788" y="187327"/>
                      </a:cubicBezTo>
                      <a:cubicBezTo>
                        <a:pt x="134705" y="187327"/>
                        <a:pt x="126531" y="179153"/>
                        <a:pt x="126531" y="169070"/>
                      </a:cubicBezTo>
                      <a:cubicBezTo>
                        <a:pt x="126531" y="158987"/>
                        <a:pt x="134705" y="150813"/>
                        <a:pt x="144788" y="150813"/>
                      </a:cubicBezTo>
                      <a:close/>
                      <a:moveTo>
                        <a:pt x="145444" y="114300"/>
                      </a:moveTo>
                      <a:cubicBezTo>
                        <a:pt x="136264" y="119631"/>
                        <a:pt x="128395" y="124962"/>
                        <a:pt x="119215" y="130293"/>
                      </a:cubicBezTo>
                      <a:cubicBezTo>
                        <a:pt x="112658" y="135623"/>
                        <a:pt x="106101" y="139622"/>
                        <a:pt x="100855" y="144952"/>
                      </a:cubicBezTo>
                      <a:cubicBezTo>
                        <a:pt x="100855" y="152949"/>
                        <a:pt x="99544" y="160945"/>
                        <a:pt x="99544" y="168941"/>
                      </a:cubicBezTo>
                      <a:cubicBezTo>
                        <a:pt x="99544" y="176938"/>
                        <a:pt x="100855" y="184934"/>
                        <a:pt x="100855" y="192930"/>
                      </a:cubicBezTo>
                      <a:cubicBezTo>
                        <a:pt x="107412" y="196928"/>
                        <a:pt x="112658" y="202259"/>
                        <a:pt x="119215" y="206257"/>
                      </a:cubicBezTo>
                      <a:cubicBezTo>
                        <a:pt x="128395" y="212921"/>
                        <a:pt x="136264" y="218252"/>
                        <a:pt x="145444" y="222250"/>
                      </a:cubicBezTo>
                      <a:cubicBezTo>
                        <a:pt x="153312" y="218252"/>
                        <a:pt x="162492" y="212921"/>
                        <a:pt x="170361" y="206257"/>
                      </a:cubicBezTo>
                      <a:cubicBezTo>
                        <a:pt x="176918" y="202259"/>
                        <a:pt x="183475" y="196928"/>
                        <a:pt x="190032" y="192930"/>
                      </a:cubicBezTo>
                      <a:cubicBezTo>
                        <a:pt x="190032" y="184934"/>
                        <a:pt x="190032" y="176938"/>
                        <a:pt x="190032" y="168941"/>
                      </a:cubicBezTo>
                      <a:cubicBezTo>
                        <a:pt x="190032" y="160945"/>
                        <a:pt x="190032" y="152949"/>
                        <a:pt x="190032" y="144952"/>
                      </a:cubicBezTo>
                      <a:cubicBezTo>
                        <a:pt x="183475" y="139622"/>
                        <a:pt x="176918" y="135623"/>
                        <a:pt x="170361" y="130293"/>
                      </a:cubicBezTo>
                      <a:cubicBezTo>
                        <a:pt x="162492" y="124962"/>
                        <a:pt x="153312" y="119631"/>
                        <a:pt x="145444" y="114300"/>
                      </a:cubicBezTo>
                      <a:close/>
                      <a:moveTo>
                        <a:pt x="183046" y="96838"/>
                      </a:moveTo>
                      <a:cubicBezTo>
                        <a:pt x="177966" y="98108"/>
                        <a:pt x="172886" y="100648"/>
                        <a:pt x="167806" y="103188"/>
                      </a:cubicBezTo>
                      <a:cubicBezTo>
                        <a:pt x="171616" y="106998"/>
                        <a:pt x="176696" y="109538"/>
                        <a:pt x="181776" y="113348"/>
                      </a:cubicBezTo>
                      <a:cubicBezTo>
                        <a:pt x="183046" y="114618"/>
                        <a:pt x="184316" y="115888"/>
                        <a:pt x="186856" y="115888"/>
                      </a:cubicBezTo>
                      <a:cubicBezTo>
                        <a:pt x="185586" y="109538"/>
                        <a:pt x="184316" y="103188"/>
                        <a:pt x="183046" y="96838"/>
                      </a:cubicBezTo>
                      <a:close/>
                      <a:moveTo>
                        <a:pt x="105470" y="96838"/>
                      </a:moveTo>
                      <a:cubicBezTo>
                        <a:pt x="104095" y="103188"/>
                        <a:pt x="102719" y="109538"/>
                        <a:pt x="102719" y="115888"/>
                      </a:cubicBezTo>
                      <a:cubicBezTo>
                        <a:pt x="104095" y="115888"/>
                        <a:pt x="105470" y="114618"/>
                        <a:pt x="106846" y="113348"/>
                      </a:cubicBezTo>
                      <a:cubicBezTo>
                        <a:pt x="112350" y="109538"/>
                        <a:pt x="117853" y="106998"/>
                        <a:pt x="123357" y="103188"/>
                      </a:cubicBezTo>
                      <a:cubicBezTo>
                        <a:pt x="117853" y="100648"/>
                        <a:pt x="110974" y="98108"/>
                        <a:pt x="105470" y="96838"/>
                      </a:cubicBezTo>
                      <a:close/>
                      <a:moveTo>
                        <a:pt x="246901" y="79375"/>
                      </a:moveTo>
                      <a:cubicBezTo>
                        <a:pt x="234855" y="79375"/>
                        <a:pt x="220132" y="83287"/>
                        <a:pt x="202731" y="88503"/>
                      </a:cubicBezTo>
                      <a:cubicBezTo>
                        <a:pt x="206747" y="102847"/>
                        <a:pt x="208085" y="118496"/>
                        <a:pt x="209424" y="134144"/>
                      </a:cubicBezTo>
                      <a:cubicBezTo>
                        <a:pt x="217455" y="139360"/>
                        <a:pt x="225486" y="145880"/>
                        <a:pt x="233517" y="152400"/>
                      </a:cubicBezTo>
                      <a:cubicBezTo>
                        <a:pt x="240209" y="145880"/>
                        <a:pt x="245563" y="139360"/>
                        <a:pt x="250917" y="132840"/>
                      </a:cubicBezTo>
                      <a:cubicBezTo>
                        <a:pt x="269656" y="108063"/>
                        <a:pt x="270994" y="92415"/>
                        <a:pt x="266979" y="85895"/>
                      </a:cubicBezTo>
                      <a:cubicBezTo>
                        <a:pt x="262963" y="80679"/>
                        <a:pt x="252255" y="79375"/>
                        <a:pt x="246901" y="79375"/>
                      </a:cubicBezTo>
                      <a:close/>
                      <a:moveTo>
                        <a:pt x="43420" y="79375"/>
                      </a:moveTo>
                      <a:cubicBezTo>
                        <a:pt x="36884" y="79375"/>
                        <a:pt x="26425" y="80679"/>
                        <a:pt x="22503" y="85895"/>
                      </a:cubicBezTo>
                      <a:cubicBezTo>
                        <a:pt x="18581" y="92415"/>
                        <a:pt x="21195" y="108063"/>
                        <a:pt x="38191" y="132840"/>
                      </a:cubicBezTo>
                      <a:cubicBezTo>
                        <a:pt x="43420" y="139360"/>
                        <a:pt x="49957" y="145880"/>
                        <a:pt x="56494" y="152400"/>
                      </a:cubicBezTo>
                      <a:cubicBezTo>
                        <a:pt x="63031" y="145880"/>
                        <a:pt x="70875" y="139360"/>
                        <a:pt x="78719" y="134144"/>
                      </a:cubicBezTo>
                      <a:cubicBezTo>
                        <a:pt x="80026" y="118496"/>
                        <a:pt x="82641" y="102847"/>
                        <a:pt x="85256" y="88503"/>
                      </a:cubicBezTo>
                      <a:cubicBezTo>
                        <a:pt x="69568" y="83287"/>
                        <a:pt x="55187" y="79375"/>
                        <a:pt x="43420" y="79375"/>
                      </a:cubicBezTo>
                      <a:close/>
                      <a:moveTo>
                        <a:pt x="144647" y="22225"/>
                      </a:moveTo>
                      <a:cubicBezTo>
                        <a:pt x="132881" y="22225"/>
                        <a:pt x="119807" y="41994"/>
                        <a:pt x="110656" y="74942"/>
                      </a:cubicBezTo>
                      <a:cubicBezTo>
                        <a:pt x="121115" y="80214"/>
                        <a:pt x="132881" y="85485"/>
                        <a:pt x="144647" y="92075"/>
                      </a:cubicBezTo>
                      <a:cubicBezTo>
                        <a:pt x="155106" y="85485"/>
                        <a:pt x="166872" y="80214"/>
                        <a:pt x="177331" y="74942"/>
                      </a:cubicBezTo>
                      <a:cubicBezTo>
                        <a:pt x="168180" y="41994"/>
                        <a:pt x="155106" y="22225"/>
                        <a:pt x="144647" y="22225"/>
                      </a:cubicBezTo>
                      <a:close/>
                      <a:moveTo>
                        <a:pt x="145581" y="0"/>
                      </a:moveTo>
                      <a:cubicBezTo>
                        <a:pt x="169313" y="0"/>
                        <a:pt x="187771" y="27738"/>
                        <a:pt x="199637" y="67363"/>
                      </a:cubicBezTo>
                      <a:cubicBezTo>
                        <a:pt x="216777" y="60759"/>
                        <a:pt x="232598" y="58117"/>
                        <a:pt x="247101" y="58117"/>
                      </a:cubicBezTo>
                      <a:cubicBezTo>
                        <a:pt x="269514" y="58117"/>
                        <a:pt x="280061" y="67363"/>
                        <a:pt x="285335" y="73968"/>
                      </a:cubicBezTo>
                      <a:cubicBezTo>
                        <a:pt x="293246" y="85855"/>
                        <a:pt x="295883" y="108310"/>
                        <a:pt x="268195" y="145294"/>
                      </a:cubicBezTo>
                      <a:cubicBezTo>
                        <a:pt x="262922" y="153219"/>
                        <a:pt x="256330" y="161144"/>
                        <a:pt x="248419" y="169069"/>
                      </a:cubicBezTo>
                      <a:cubicBezTo>
                        <a:pt x="281380" y="204732"/>
                        <a:pt x="301156" y="240395"/>
                        <a:pt x="285335" y="264170"/>
                      </a:cubicBezTo>
                      <a:cubicBezTo>
                        <a:pt x="280061" y="270775"/>
                        <a:pt x="269514" y="280021"/>
                        <a:pt x="247101" y="280021"/>
                      </a:cubicBezTo>
                      <a:cubicBezTo>
                        <a:pt x="232598" y="280021"/>
                        <a:pt x="216777" y="276058"/>
                        <a:pt x="199637" y="270775"/>
                      </a:cubicBezTo>
                      <a:cubicBezTo>
                        <a:pt x="187771" y="310400"/>
                        <a:pt x="169313" y="338138"/>
                        <a:pt x="145581" y="338138"/>
                      </a:cubicBezTo>
                      <a:cubicBezTo>
                        <a:pt x="120531" y="338138"/>
                        <a:pt x="102072" y="310400"/>
                        <a:pt x="91525" y="270775"/>
                      </a:cubicBezTo>
                      <a:cubicBezTo>
                        <a:pt x="73067" y="276058"/>
                        <a:pt x="57246" y="280021"/>
                        <a:pt x="44061" y="280021"/>
                      </a:cubicBezTo>
                      <a:cubicBezTo>
                        <a:pt x="21648" y="280021"/>
                        <a:pt x="9782" y="270775"/>
                        <a:pt x="5827" y="264170"/>
                      </a:cubicBezTo>
                      <a:cubicBezTo>
                        <a:pt x="-9994" y="240395"/>
                        <a:pt x="8464" y="204732"/>
                        <a:pt x="41425" y="169069"/>
                      </a:cubicBezTo>
                      <a:cubicBezTo>
                        <a:pt x="33514" y="161144"/>
                        <a:pt x="26922" y="153219"/>
                        <a:pt x="21648" y="145294"/>
                      </a:cubicBezTo>
                      <a:cubicBezTo>
                        <a:pt x="-6039" y="108310"/>
                        <a:pt x="-2084" y="85855"/>
                        <a:pt x="5827" y="73968"/>
                      </a:cubicBezTo>
                      <a:cubicBezTo>
                        <a:pt x="9782" y="67363"/>
                        <a:pt x="21648" y="58117"/>
                        <a:pt x="44061" y="58117"/>
                      </a:cubicBezTo>
                      <a:cubicBezTo>
                        <a:pt x="57246" y="58117"/>
                        <a:pt x="73067" y="60759"/>
                        <a:pt x="91525" y="67363"/>
                      </a:cubicBezTo>
                      <a:cubicBezTo>
                        <a:pt x="102072" y="27738"/>
                        <a:pt x="120531" y="0"/>
                        <a:pt x="1455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867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80" name="任意多边形: 形状 23"/>
                <p:cNvSpPr>
                  <a:spLocks noChangeAspect="1"/>
                </p:cNvSpPr>
                <p:nvPr/>
              </p:nvSpPr>
              <p:spPr bwMode="auto">
                <a:xfrm>
                  <a:off x="7482013" y="1671305"/>
                  <a:ext cx="443209" cy="443446"/>
                </a:xfrm>
                <a:custGeom>
                  <a:avLst/>
                  <a:gdLst>
                    <a:gd name="connsiteX0" fmla="*/ 94638 w 328437"/>
                    <a:gd name="connsiteY0" fmla="*/ 163513 h 328613"/>
                    <a:gd name="connsiteX1" fmla="*/ 95937 w 328437"/>
                    <a:gd name="connsiteY1" fmla="*/ 163513 h 328613"/>
                    <a:gd name="connsiteX2" fmla="*/ 134903 w 328437"/>
                    <a:gd name="connsiteY2" fmla="*/ 169971 h 328613"/>
                    <a:gd name="connsiteX3" fmla="*/ 136202 w 328437"/>
                    <a:gd name="connsiteY3" fmla="*/ 171262 h 328613"/>
                    <a:gd name="connsiteX4" fmla="*/ 136202 w 328437"/>
                    <a:gd name="connsiteY4" fmla="*/ 238422 h 328613"/>
                    <a:gd name="connsiteX5" fmla="*/ 136202 w 328437"/>
                    <a:gd name="connsiteY5" fmla="*/ 239713 h 328613"/>
                    <a:gd name="connsiteX6" fmla="*/ 134903 w 328437"/>
                    <a:gd name="connsiteY6" fmla="*/ 239713 h 328613"/>
                    <a:gd name="connsiteX7" fmla="*/ 133604 w 328437"/>
                    <a:gd name="connsiteY7" fmla="*/ 239713 h 328613"/>
                    <a:gd name="connsiteX8" fmla="*/ 94638 w 328437"/>
                    <a:gd name="connsiteY8" fmla="*/ 226798 h 328613"/>
                    <a:gd name="connsiteX9" fmla="*/ 93339 w 328437"/>
                    <a:gd name="connsiteY9" fmla="*/ 225506 h 328613"/>
                    <a:gd name="connsiteX10" fmla="*/ 93339 w 328437"/>
                    <a:gd name="connsiteY10" fmla="*/ 166096 h 328613"/>
                    <a:gd name="connsiteX11" fmla="*/ 94638 w 328437"/>
                    <a:gd name="connsiteY11" fmla="*/ 163513 h 328613"/>
                    <a:gd name="connsiteX12" fmla="*/ 45714 w 328437"/>
                    <a:gd name="connsiteY12" fmla="*/ 157163 h 328613"/>
                    <a:gd name="connsiteX13" fmla="*/ 48227 w 328437"/>
                    <a:gd name="connsiteY13" fmla="*/ 157163 h 328613"/>
                    <a:gd name="connsiteX14" fmla="*/ 74620 w 328437"/>
                    <a:gd name="connsiteY14" fmla="*/ 161051 h 328613"/>
                    <a:gd name="connsiteX15" fmla="*/ 75877 w 328437"/>
                    <a:gd name="connsiteY15" fmla="*/ 162347 h 328613"/>
                    <a:gd name="connsiteX16" fmla="*/ 75877 w 328437"/>
                    <a:gd name="connsiteY16" fmla="*/ 218071 h 328613"/>
                    <a:gd name="connsiteX17" fmla="*/ 74620 w 328437"/>
                    <a:gd name="connsiteY17" fmla="*/ 219367 h 328613"/>
                    <a:gd name="connsiteX18" fmla="*/ 73363 w 328437"/>
                    <a:gd name="connsiteY18" fmla="*/ 220663 h 328613"/>
                    <a:gd name="connsiteX19" fmla="*/ 46971 w 328437"/>
                    <a:gd name="connsiteY19" fmla="*/ 211592 h 328613"/>
                    <a:gd name="connsiteX20" fmla="*/ 45714 w 328437"/>
                    <a:gd name="connsiteY20" fmla="*/ 209000 h 328613"/>
                    <a:gd name="connsiteX21" fmla="*/ 45714 w 328437"/>
                    <a:gd name="connsiteY21" fmla="*/ 158459 h 328613"/>
                    <a:gd name="connsiteX22" fmla="*/ 45714 w 328437"/>
                    <a:gd name="connsiteY22" fmla="*/ 157163 h 328613"/>
                    <a:gd name="connsiteX23" fmla="*/ 34601 w 328437"/>
                    <a:gd name="connsiteY23" fmla="*/ 131763 h 328613"/>
                    <a:gd name="connsiteX24" fmla="*/ 34601 w 328437"/>
                    <a:gd name="connsiteY24" fmla="*/ 246063 h 328613"/>
                    <a:gd name="connsiteX25" fmla="*/ 161601 w 328437"/>
                    <a:gd name="connsiteY25" fmla="*/ 311151 h 328613"/>
                    <a:gd name="connsiteX26" fmla="*/ 161601 w 328437"/>
                    <a:gd name="connsiteY26" fmla="*/ 133351 h 328613"/>
                    <a:gd name="connsiteX27" fmla="*/ 134613 w 328437"/>
                    <a:gd name="connsiteY27" fmla="*/ 133351 h 328613"/>
                    <a:gd name="connsiteX28" fmla="*/ 235241 w 328437"/>
                    <a:gd name="connsiteY28" fmla="*/ 15875 h 328613"/>
                    <a:gd name="connsiteX29" fmla="*/ 147314 w 328437"/>
                    <a:gd name="connsiteY29" fmla="*/ 120775 h 328613"/>
                    <a:gd name="connsiteX30" fmla="*/ 165417 w 328437"/>
                    <a:gd name="connsiteY30" fmla="*/ 120775 h 328613"/>
                    <a:gd name="connsiteX31" fmla="*/ 171882 w 328437"/>
                    <a:gd name="connsiteY31" fmla="*/ 127251 h 328613"/>
                    <a:gd name="connsiteX32" fmla="*/ 171882 w 328437"/>
                    <a:gd name="connsiteY32" fmla="*/ 311150 h 328613"/>
                    <a:gd name="connsiteX33" fmla="*/ 222311 w 328437"/>
                    <a:gd name="connsiteY33" fmla="*/ 285249 h 328613"/>
                    <a:gd name="connsiteX34" fmla="*/ 222311 w 328437"/>
                    <a:gd name="connsiteY34" fmla="*/ 157037 h 328613"/>
                    <a:gd name="connsiteX35" fmla="*/ 223604 w 328437"/>
                    <a:gd name="connsiteY35" fmla="*/ 154447 h 328613"/>
                    <a:gd name="connsiteX36" fmla="*/ 257223 w 328437"/>
                    <a:gd name="connsiteY36" fmla="*/ 151857 h 328613"/>
                    <a:gd name="connsiteX37" fmla="*/ 258516 w 328437"/>
                    <a:gd name="connsiteY37" fmla="*/ 151857 h 328613"/>
                    <a:gd name="connsiteX38" fmla="*/ 259809 w 328437"/>
                    <a:gd name="connsiteY38" fmla="*/ 153152 h 328613"/>
                    <a:gd name="connsiteX39" fmla="*/ 259809 w 328437"/>
                    <a:gd name="connsiteY39" fmla="*/ 265823 h 328613"/>
                    <a:gd name="connsiteX40" fmla="*/ 293429 w 328437"/>
                    <a:gd name="connsiteY40" fmla="*/ 247692 h 328613"/>
                    <a:gd name="connsiteX41" fmla="*/ 294722 w 328437"/>
                    <a:gd name="connsiteY41" fmla="*/ 118185 h 328613"/>
                    <a:gd name="connsiteX42" fmla="*/ 296015 w 328437"/>
                    <a:gd name="connsiteY42" fmla="*/ 114300 h 328613"/>
                    <a:gd name="connsiteX43" fmla="*/ 301187 w 328437"/>
                    <a:gd name="connsiteY43" fmla="*/ 111710 h 328613"/>
                    <a:gd name="connsiteX44" fmla="*/ 307652 w 328437"/>
                    <a:gd name="connsiteY44" fmla="*/ 113005 h 328613"/>
                    <a:gd name="connsiteX45" fmla="*/ 235241 w 328437"/>
                    <a:gd name="connsiteY45" fmla="*/ 15875 h 328613"/>
                    <a:gd name="connsiteX46" fmla="*/ 235348 w 328437"/>
                    <a:gd name="connsiteY46" fmla="*/ 0 h 328613"/>
                    <a:gd name="connsiteX47" fmla="*/ 239233 w 328437"/>
                    <a:gd name="connsiteY47" fmla="*/ 0 h 328613"/>
                    <a:gd name="connsiteX48" fmla="*/ 241823 w 328437"/>
                    <a:gd name="connsiteY48" fmla="*/ 2598 h 328613"/>
                    <a:gd name="connsiteX49" fmla="*/ 327286 w 328437"/>
                    <a:gd name="connsiteY49" fmla="*/ 115599 h 328613"/>
                    <a:gd name="connsiteX50" fmla="*/ 327286 w 328437"/>
                    <a:gd name="connsiteY50" fmla="*/ 123392 h 328613"/>
                    <a:gd name="connsiteX51" fmla="*/ 322107 w 328437"/>
                    <a:gd name="connsiteY51" fmla="*/ 125990 h 328613"/>
                    <a:gd name="connsiteX52" fmla="*/ 307863 w 328437"/>
                    <a:gd name="connsiteY52" fmla="*/ 124691 h 328613"/>
                    <a:gd name="connsiteX53" fmla="*/ 307863 w 328437"/>
                    <a:gd name="connsiteY53" fmla="*/ 251980 h 328613"/>
                    <a:gd name="connsiteX54" fmla="*/ 303978 w 328437"/>
                    <a:gd name="connsiteY54" fmla="*/ 257175 h 328613"/>
                    <a:gd name="connsiteX55" fmla="*/ 169308 w 328437"/>
                    <a:gd name="connsiteY55" fmla="*/ 327314 h 328613"/>
                    <a:gd name="connsiteX56" fmla="*/ 166718 w 328437"/>
                    <a:gd name="connsiteY56" fmla="*/ 328613 h 328613"/>
                    <a:gd name="connsiteX57" fmla="*/ 164129 w 328437"/>
                    <a:gd name="connsiteY57" fmla="*/ 327314 h 328613"/>
                    <a:gd name="connsiteX58" fmla="*/ 25574 w 328437"/>
                    <a:gd name="connsiteY58" fmla="*/ 254578 h 328613"/>
                    <a:gd name="connsiteX59" fmla="*/ 21689 w 328437"/>
                    <a:gd name="connsiteY59" fmla="*/ 249382 h 328613"/>
                    <a:gd name="connsiteX60" fmla="*/ 21689 w 328437"/>
                    <a:gd name="connsiteY60" fmla="*/ 129887 h 328613"/>
                    <a:gd name="connsiteX61" fmla="*/ 6150 w 328437"/>
                    <a:gd name="connsiteY61" fmla="*/ 129887 h 328613"/>
                    <a:gd name="connsiteX62" fmla="*/ 971 w 328437"/>
                    <a:gd name="connsiteY62" fmla="*/ 127289 h 328613"/>
                    <a:gd name="connsiteX63" fmla="*/ 971 w 328437"/>
                    <a:gd name="connsiteY63" fmla="*/ 120795 h 328613"/>
                    <a:gd name="connsiteX64" fmla="*/ 34638 w 328437"/>
                    <a:gd name="connsiteY64" fmla="*/ 54552 h 328613"/>
                    <a:gd name="connsiteX65" fmla="*/ 38523 w 328437"/>
                    <a:gd name="connsiteY65" fmla="*/ 50656 h 328613"/>
                    <a:gd name="connsiteX66" fmla="*/ 59241 w 328437"/>
                    <a:gd name="connsiteY66" fmla="*/ 45460 h 328613"/>
                    <a:gd name="connsiteX67" fmla="*/ 59241 w 328437"/>
                    <a:gd name="connsiteY67" fmla="*/ 27276 h 328613"/>
                    <a:gd name="connsiteX68" fmla="*/ 63126 w 328437"/>
                    <a:gd name="connsiteY68" fmla="*/ 20782 h 328613"/>
                    <a:gd name="connsiteX69" fmla="*/ 83844 w 328437"/>
                    <a:gd name="connsiteY69" fmla="*/ 14287 h 328613"/>
                    <a:gd name="connsiteX70" fmla="*/ 85139 w 328437"/>
                    <a:gd name="connsiteY70" fmla="*/ 14287 h 328613"/>
                    <a:gd name="connsiteX71" fmla="*/ 86434 w 328437"/>
                    <a:gd name="connsiteY71" fmla="*/ 14287 h 328613"/>
                    <a:gd name="connsiteX72" fmla="*/ 98088 w 328437"/>
                    <a:gd name="connsiteY72" fmla="*/ 16885 h 328613"/>
                    <a:gd name="connsiteX73" fmla="*/ 103268 w 328437"/>
                    <a:gd name="connsiteY73" fmla="*/ 22081 h 328613"/>
                    <a:gd name="connsiteX74" fmla="*/ 103268 w 328437"/>
                    <a:gd name="connsiteY74" fmla="*/ 33771 h 328613"/>
                    <a:gd name="connsiteX75" fmla="*/ 235348 w 328437"/>
                    <a:gd name="connsiteY75" fmla="*/ 0 h 328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328437" h="328613">
                      <a:moveTo>
                        <a:pt x="94638" y="163513"/>
                      </a:moveTo>
                      <a:cubicBezTo>
                        <a:pt x="94638" y="163513"/>
                        <a:pt x="95937" y="163513"/>
                        <a:pt x="95937" y="163513"/>
                      </a:cubicBezTo>
                      <a:cubicBezTo>
                        <a:pt x="95937" y="163513"/>
                        <a:pt x="95937" y="163513"/>
                        <a:pt x="134903" y="169971"/>
                      </a:cubicBezTo>
                      <a:cubicBezTo>
                        <a:pt x="136202" y="169971"/>
                        <a:pt x="136202" y="169971"/>
                        <a:pt x="136202" y="171262"/>
                      </a:cubicBezTo>
                      <a:cubicBezTo>
                        <a:pt x="136202" y="171262"/>
                        <a:pt x="136202" y="171262"/>
                        <a:pt x="136202" y="238422"/>
                      </a:cubicBezTo>
                      <a:cubicBezTo>
                        <a:pt x="136202" y="238422"/>
                        <a:pt x="136202" y="239713"/>
                        <a:pt x="136202" y="239713"/>
                      </a:cubicBezTo>
                      <a:cubicBezTo>
                        <a:pt x="134903" y="239713"/>
                        <a:pt x="134903" y="239713"/>
                        <a:pt x="134903" y="239713"/>
                      </a:cubicBezTo>
                      <a:cubicBezTo>
                        <a:pt x="134903" y="239713"/>
                        <a:pt x="134903" y="239713"/>
                        <a:pt x="133604" y="239713"/>
                      </a:cubicBezTo>
                      <a:cubicBezTo>
                        <a:pt x="133604" y="239713"/>
                        <a:pt x="133604" y="239713"/>
                        <a:pt x="94638" y="226798"/>
                      </a:cubicBezTo>
                      <a:cubicBezTo>
                        <a:pt x="94638" y="226798"/>
                        <a:pt x="93339" y="225506"/>
                        <a:pt x="93339" y="225506"/>
                      </a:cubicBezTo>
                      <a:cubicBezTo>
                        <a:pt x="93339" y="225506"/>
                        <a:pt x="93339" y="225506"/>
                        <a:pt x="93339" y="166096"/>
                      </a:cubicBezTo>
                      <a:cubicBezTo>
                        <a:pt x="93339" y="164805"/>
                        <a:pt x="94638" y="164805"/>
                        <a:pt x="94638" y="163513"/>
                      </a:cubicBezTo>
                      <a:close/>
                      <a:moveTo>
                        <a:pt x="45714" y="157163"/>
                      </a:moveTo>
                      <a:cubicBezTo>
                        <a:pt x="46971" y="157163"/>
                        <a:pt x="46971" y="157163"/>
                        <a:pt x="48227" y="157163"/>
                      </a:cubicBezTo>
                      <a:cubicBezTo>
                        <a:pt x="48227" y="157163"/>
                        <a:pt x="48227" y="157163"/>
                        <a:pt x="74620" y="161051"/>
                      </a:cubicBezTo>
                      <a:cubicBezTo>
                        <a:pt x="74620" y="161051"/>
                        <a:pt x="75877" y="161051"/>
                        <a:pt x="75877" y="162347"/>
                      </a:cubicBezTo>
                      <a:cubicBezTo>
                        <a:pt x="75877" y="162347"/>
                        <a:pt x="75877" y="162347"/>
                        <a:pt x="75877" y="218071"/>
                      </a:cubicBezTo>
                      <a:cubicBezTo>
                        <a:pt x="75877" y="219367"/>
                        <a:pt x="75877" y="219367"/>
                        <a:pt x="74620" y="219367"/>
                      </a:cubicBezTo>
                      <a:cubicBezTo>
                        <a:pt x="74620" y="220663"/>
                        <a:pt x="74620" y="220663"/>
                        <a:pt x="73363" y="220663"/>
                      </a:cubicBezTo>
                      <a:cubicBezTo>
                        <a:pt x="73363" y="220663"/>
                        <a:pt x="73363" y="220663"/>
                        <a:pt x="46971" y="211592"/>
                      </a:cubicBezTo>
                      <a:cubicBezTo>
                        <a:pt x="45714" y="210296"/>
                        <a:pt x="45714" y="210296"/>
                        <a:pt x="45714" y="209000"/>
                      </a:cubicBezTo>
                      <a:cubicBezTo>
                        <a:pt x="45714" y="209000"/>
                        <a:pt x="45714" y="209000"/>
                        <a:pt x="45714" y="158459"/>
                      </a:cubicBezTo>
                      <a:cubicBezTo>
                        <a:pt x="45714" y="158459"/>
                        <a:pt x="45714" y="157163"/>
                        <a:pt x="45714" y="157163"/>
                      </a:cubicBezTo>
                      <a:close/>
                      <a:moveTo>
                        <a:pt x="34601" y="131763"/>
                      </a:moveTo>
                      <a:lnTo>
                        <a:pt x="34601" y="246063"/>
                      </a:lnTo>
                      <a:lnTo>
                        <a:pt x="161601" y="311151"/>
                      </a:lnTo>
                      <a:lnTo>
                        <a:pt x="161601" y="133351"/>
                      </a:lnTo>
                      <a:lnTo>
                        <a:pt x="134613" y="133351"/>
                      </a:lnTo>
                      <a:close/>
                      <a:moveTo>
                        <a:pt x="235241" y="15875"/>
                      </a:moveTo>
                      <a:cubicBezTo>
                        <a:pt x="235241" y="15875"/>
                        <a:pt x="235241" y="15875"/>
                        <a:pt x="147314" y="120775"/>
                      </a:cubicBezTo>
                      <a:cubicBezTo>
                        <a:pt x="147314" y="120775"/>
                        <a:pt x="147314" y="120775"/>
                        <a:pt x="165417" y="120775"/>
                      </a:cubicBezTo>
                      <a:cubicBezTo>
                        <a:pt x="169296" y="120775"/>
                        <a:pt x="171882" y="123365"/>
                        <a:pt x="171882" y="127251"/>
                      </a:cubicBezTo>
                      <a:cubicBezTo>
                        <a:pt x="171882" y="127251"/>
                        <a:pt x="171882" y="127251"/>
                        <a:pt x="171882" y="311150"/>
                      </a:cubicBezTo>
                      <a:cubicBezTo>
                        <a:pt x="171882" y="311150"/>
                        <a:pt x="171882" y="311150"/>
                        <a:pt x="222311" y="285249"/>
                      </a:cubicBezTo>
                      <a:cubicBezTo>
                        <a:pt x="222311" y="285249"/>
                        <a:pt x="222311" y="285249"/>
                        <a:pt x="222311" y="157037"/>
                      </a:cubicBezTo>
                      <a:cubicBezTo>
                        <a:pt x="222311" y="155742"/>
                        <a:pt x="222311" y="154447"/>
                        <a:pt x="223604" y="154447"/>
                      </a:cubicBezTo>
                      <a:cubicBezTo>
                        <a:pt x="223604" y="154447"/>
                        <a:pt x="223604" y="154447"/>
                        <a:pt x="257223" y="151857"/>
                      </a:cubicBezTo>
                      <a:cubicBezTo>
                        <a:pt x="257223" y="151857"/>
                        <a:pt x="258516" y="151857"/>
                        <a:pt x="258516" y="151857"/>
                      </a:cubicBezTo>
                      <a:cubicBezTo>
                        <a:pt x="258516" y="153152"/>
                        <a:pt x="259809" y="153152"/>
                        <a:pt x="259809" y="153152"/>
                      </a:cubicBezTo>
                      <a:cubicBezTo>
                        <a:pt x="259809" y="153152"/>
                        <a:pt x="259809" y="153152"/>
                        <a:pt x="259809" y="265823"/>
                      </a:cubicBezTo>
                      <a:cubicBezTo>
                        <a:pt x="259809" y="265823"/>
                        <a:pt x="259809" y="265823"/>
                        <a:pt x="293429" y="247692"/>
                      </a:cubicBezTo>
                      <a:cubicBezTo>
                        <a:pt x="293429" y="247692"/>
                        <a:pt x="293429" y="247692"/>
                        <a:pt x="294722" y="118185"/>
                      </a:cubicBezTo>
                      <a:cubicBezTo>
                        <a:pt x="294722" y="116890"/>
                        <a:pt x="294722" y="115595"/>
                        <a:pt x="296015" y="114300"/>
                      </a:cubicBezTo>
                      <a:cubicBezTo>
                        <a:pt x="297308" y="113005"/>
                        <a:pt x="298601" y="111710"/>
                        <a:pt x="301187" y="111710"/>
                      </a:cubicBezTo>
                      <a:lnTo>
                        <a:pt x="307652" y="113005"/>
                      </a:lnTo>
                      <a:cubicBezTo>
                        <a:pt x="307652" y="113005"/>
                        <a:pt x="307652" y="113005"/>
                        <a:pt x="235241" y="15875"/>
                      </a:cubicBezTo>
                      <a:close/>
                      <a:moveTo>
                        <a:pt x="235348" y="0"/>
                      </a:moveTo>
                      <a:cubicBezTo>
                        <a:pt x="235348" y="0"/>
                        <a:pt x="237938" y="0"/>
                        <a:pt x="239233" y="0"/>
                      </a:cubicBezTo>
                      <a:cubicBezTo>
                        <a:pt x="241823" y="1299"/>
                        <a:pt x="241823" y="2598"/>
                        <a:pt x="241823" y="2598"/>
                      </a:cubicBezTo>
                      <a:cubicBezTo>
                        <a:pt x="241823" y="2598"/>
                        <a:pt x="241823" y="2598"/>
                        <a:pt x="327286" y="115599"/>
                      </a:cubicBezTo>
                      <a:cubicBezTo>
                        <a:pt x="327286" y="115599"/>
                        <a:pt x="329876" y="119496"/>
                        <a:pt x="327286" y="123392"/>
                      </a:cubicBezTo>
                      <a:cubicBezTo>
                        <a:pt x="324697" y="125990"/>
                        <a:pt x="322107" y="125990"/>
                        <a:pt x="322107" y="125990"/>
                      </a:cubicBezTo>
                      <a:cubicBezTo>
                        <a:pt x="322107" y="125990"/>
                        <a:pt x="322107" y="125990"/>
                        <a:pt x="307863" y="124691"/>
                      </a:cubicBezTo>
                      <a:cubicBezTo>
                        <a:pt x="307863" y="124691"/>
                        <a:pt x="307863" y="124691"/>
                        <a:pt x="307863" y="251980"/>
                      </a:cubicBezTo>
                      <a:cubicBezTo>
                        <a:pt x="307863" y="254578"/>
                        <a:pt x="306568" y="255877"/>
                        <a:pt x="303978" y="257175"/>
                      </a:cubicBezTo>
                      <a:cubicBezTo>
                        <a:pt x="303978" y="257175"/>
                        <a:pt x="303978" y="257175"/>
                        <a:pt x="169308" y="327314"/>
                      </a:cubicBezTo>
                      <a:cubicBezTo>
                        <a:pt x="169308" y="327314"/>
                        <a:pt x="168013" y="328613"/>
                        <a:pt x="166718" y="328613"/>
                      </a:cubicBezTo>
                      <a:cubicBezTo>
                        <a:pt x="165424" y="328613"/>
                        <a:pt x="164129" y="327314"/>
                        <a:pt x="164129" y="327314"/>
                      </a:cubicBezTo>
                      <a:cubicBezTo>
                        <a:pt x="164129" y="327314"/>
                        <a:pt x="164129" y="327314"/>
                        <a:pt x="25574" y="254578"/>
                      </a:cubicBezTo>
                      <a:cubicBezTo>
                        <a:pt x="22984" y="254578"/>
                        <a:pt x="21689" y="251980"/>
                        <a:pt x="21689" y="249382"/>
                      </a:cubicBezTo>
                      <a:cubicBezTo>
                        <a:pt x="21689" y="249382"/>
                        <a:pt x="21689" y="249382"/>
                        <a:pt x="21689" y="129887"/>
                      </a:cubicBezTo>
                      <a:cubicBezTo>
                        <a:pt x="21689" y="129887"/>
                        <a:pt x="21689" y="129887"/>
                        <a:pt x="6150" y="129887"/>
                      </a:cubicBezTo>
                      <a:cubicBezTo>
                        <a:pt x="3561" y="129887"/>
                        <a:pt x="2266" y="128588"/>
                        <a:pt x="971" y="127289"/>
                      </a:cubicBezTo>
                      <a:cubicBezTo>
                        <a:pt x="-324" y="125990"/>
                        <a:pt x="-324" y="123392"/>
                        <a:pt x="971" y="120795"/>
                      </a:cubicBezTo>
                      <a:cubicBezTo>
                        <a:pt x="971" y="120795"/>
                        <a:pt x="971" y="120795"/>
                        <a:pt x="34638" y="54552"/>
                      </a:cubicBezTo>
                      <a:cubicBezTo>
                        <a:pt x="35933" y="51955"/>
                        <a:pt x="37228" y="51955"/>
                        <a:pt x="38523" y="50656"/>
                      </a:cubicBezTo>
                      <a:cubicBezTo>
                        <a:pt x="38523" y="50656"/>
                        <a:pt x="38523" y="50656"/>
                        <a:pt x="59241" y="45460"/>
                      </a:cubicBezTo>
                      <a:cubicBezTo>
                        <a:pt x="59241" y="45460"/>
                        <a:pt x="59241" y="45460"/>
                        <a:pt x="59241" y="27276"/>
                      </a:cubicBezTo>
                      <a:cubicBezTo>
                        <a:pt x="59241" y="24678"/>
                        <a:pt x="60536" y="22081"/>
                        <a:pt x="63126" y="20782"/>
                      </a:cubicBezTo>
                      <a:cubicBezTo>
                        <a:pt x="63126" y="20782"/>
                        <a:pt x="63126" y="20782"/>
                        <a:pt x="83844" y="14287"/>
                      </a:cubicBezTo>
                      <a:cubicBezTo>
                        <a:pt x="83844" y="14287"/>
                        <a:pt x="83844" y="14287"/>
                        <a:pt x="85139" y="14287"/>
                      </a:cubicBezTo>
                      <a:cubicBezTo>
                        <a:pt x="86434" y="14287"/>
                        <a:pt x="86434" y="14287"/>
                        <a:pt x="86434" y="14287"/>
                      </a:cubicBezTo>
                      <a:cubicBezTo>
                        <a:pt x="86434" y="14287"/>
                        <a:pt x="86434" y="14287"/>
                        <a:pt x="98088" y="16885"/>
                      </a:cubicBezTo>
                      <a:cubicBezTo>
                        <a:pt x="100678" y="16885"/>
                        <a:pt x="103268" y="19483"/>
                        <a:pt x="103268" y="22081"/>
                      </a:cubicBezTo>
                      <a:cubicBezTo>
                        <a:pt x="103268" y="22081"/>
                        <a:pt x="103268" y="22081"/>
                        <a:pt x="103268" y="33771"/>
                      </a:cubicBezTo>
                      <a:cubicBezTo>
                        <a:pt x="103268" y="33771"/>
                        <a:pt x="103268" y="33771"/>
                        <a:pt x="23534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867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81" name="任意多边形: 形状 24"/>
                <p:cNvSpPr>
                  <a:spLocks noChangeAspect="1"/>
                </p:cNvSpPr>
                <p:nvPr/>
              </p:nvSpPr>
              <p:spPr bwMode="auto">
                <a:xfrm>
                  <a:off x="4259684" y="4724084"/>
                  <a:ext cx="444749" cy="443446"/>
                </a:xfrm>
                <a:custGeom>
                  <a:avLst/>
                  <a:gdLst>
                    <a:gd name="connsiteX0" fmla="*/ 101959 w 337539"/>
                    <a:gd name="connsiteY0" fmla="*/ 249238 h 336550"/>
                    <a:gd name="connsiteX1" fmla="*/ 78262 w 337539"/>
                    <a:gd name="connsiteY1" fmla="*/ 259629 h 336550"/>
                    <a:gd name="connsiteX2" fmla="*/ 74313 w 337539"/>
                    <a:gd name="connsiteY2" fmla="*/ 276514 h 336550"/>
                    <a:gd name="connsiteX3" fmla="*/ 111174 w 337539"/>
                    <a:gd name="connsiteY3" fmla="*/ 299894 h 336550"/>
                    <a:gd name="connsiteX4" fmla="*/ 128288 w 337539"/>
                    <a:gd name="connsiteY4" fmla="*/ 306388 h 336550"/>
                    <a:gd name="connsiteX5" fmla="*/ 101959 w 337539"/>
                    <a:gd name="connsiteY5" fmla="*/ 249238 h 336550"/>
                    <a:gd name="connsiteX6" fmla="*/ 126700 w 337539"/>
                    <a:gd name="connsiteY6" fmla="*/ 247650 h 336550"/>
                    <a:gd name="connsiteX7" fmla="*/ 163530 w 337539"/>
                    <a:gd name="connsiteY7" fmla="*/ 311436 h 336550"/>
                    <a:gd name="connsiteX8" fmla="*/ 264813 w 337539"/>
                    <a:gd name="connsiteY8" fmla="*/ 274987 h 336550"/>
                    <a:gd name="connsiteX9" fmla="*/ 251660 w 337539"/>
                    <a:gd name="connsiteY9" fmla="*/ 274987 h 336550"/>
                    <a:gd name="connsiteX10" fmla="*/ 179315 w 337539"/>
                    <a:gd name="connsiteY10" fmla="*/ 260668 h 336550"/>
                    <a:gd name="connsiteX11" fmla="*/ 126700 w 337539"/>
                    <a:gd name="connsiteY11" fmla="*/ 247650 h 336550"/>
                    <a:gd name="connsiteX12" fmla="*/ 29863 w 337539"/>
                    <a:gd name="connsiteY12" fmla="*/ 209550 h 336550"/>
                    <a:gd name="connsiteX13" fmla="*/ 52444 w 337539"/>
                    <a:gd name="connsiteY13" fmla="*/ 252413 h 336550"/>
                    <a:gd name="connsiteX14" fmla="*/ 59086 w 337539"/>
                    <a:gd name="connsiteY14" fmla="*/ 243321 h 336550"/>
                    <a:gd name="connsiteX15" fmla="*/ 94951 w 337539"/>
                    <a:gd name="connsiteY15" fmla="*/ 223838 h 336550"/>
                    <a:gd name="connsiteX16" fmla="*/ 93623 w 337539"/>
                    <a:gd name="connsiteY16" fmla="*/ 214746 h 336550"/>
                    <a:gd name="connsiteX17" fmla="*/ 29863 w 337539"/>
                    <a:gd name="connsiteY17" fmla="*/ 209550 h 336550"/>
                    <a:gd name="connsiteX18" fmla="*/ 312707 w 337539"/>
                    <a:gd name="connsiteY18" fmla="*/ 161925 h 336550"/>
                    <a:gd name="connsiteX19" fmla="*/ 245420 w 337539"/>
                    <a:gd name="connsiteY19" fmla="*/ 189789 h 336550"/>
                    <a:gd name="connsiteX20" fmla="*/ 118763 w 337539"/>
                    <a:gd name="connsiteY20" fmla="*/ 213673 h 336550"/>
                    <a:gd name="connsiteX21" fmla="*/ 120082 w 337539"/>
                    <a:gd name="connsiteY21" fmla="*/ 222961 h 336550"/>
                    <a:gd name="connsiteX22" fmla="*/ 121402 w 337539"/>
                    <a:gd name="connsiteY22" fmla="*/ 222961 h 336550"/>
                    <a:gd name="connsiteX23" fmla="*/ 188688 w 337539"/>
                    <a:gd name="connsiteY23" fmla="*/ 237556 h 336550"/>
                    <a:gd name="connsiteX24" fmla="*/ 253336 w 337539"/>
                    <a:gd name="connsiteY24" fmla="*/ 250825 h 336550"/>
                    <a:gd name="connsiteX25" fmla="*/ 290278 w 337539"/>
                    <a:gd name="connsiteY25" fmla="*/ 246845 h 336550"/>
                    <a:gd name="connsiteX26" fmla="*/ 300833 w 337539"/>
                    <a:gd name="connsiteY26" fmla="*/ 226942 h 336550"/>
                    <a:gd name="connsiteX27" fmla="*/ 312707 w 337539"/>
                    <a:gd name="connsiteY27" fmla="*/ 161925 h 336550"/>
                    <a:gd name="connsiteX28" fmla="*/ 41891 w 337539"/>
                    <a:gd name="connsiteY28" fmla="*/ 101600 h 336550"/>
                    <a:gd name="connsiteX29" fmla="*/ 36640 w 337539"/>
                    <a:gd name="connsiteY29" fmla="*/ 110888 h 336550"/>
                    <a:gd name="connsiteX30" fmla="*/ 26138 w 337539"/>
                    <a:gd name="connsiteY30" fmla="*/ 183866 h 336550"/>
                    <a:gd name="connsiteX31" fmla="*/ 90463 w 337539"/>
                    <a:gd name="connsiteY31" fmla="*/ 190500 h 336550"/>
                    <a:gd name="connsiteX32" fmla="*/ 91776 w 337539"/>
                    <a:gd name="connsiteY32" fmla="*/ 165290 h 336550"/>
                    <a:gd name="connsiteX33" fmla="*/ 44517 w 337539"/>
                    <a:gd name="connsiteY33" fmla="*/ 113542 h 336550"/>
                    <a:gd name="connsiteX34" fmla="*/ 41891 w 337539"/>
                    <a:gd name="connsiteY34" fmla="*/ 101600 h 336550"/>
                    <a:gd name="connsiteX35" fmla="*/ 258855 w 337539"/>
                    <a:gd name="connsiteY35" fmla="*/ 57150 h 336550"/>
                    <a:gd name="connsiteX36" fmla="*/ 204466 w 337539"/>
                    <a:gd name="connsiteY36" fmla="*/ 115243 h 336550"/>
                    <a:gd name="connsiteX37" fmla="*/ 123547 w 337539"/>
                    <a:gd name="connsiteY37" fmla="*/ 173336 h 336550"/>
                    <a:gd name="connsiteX38" fmla="*/ 115588 w 337539"/>
                    <a:gd name="connsiteY38" fmla="*/ 173336 h 336550"/>
                    <a:gd name="connsiteX39" fmla="*/ 115588 w 337539"/>
                    <a:gd name="connsiteY39" fmla="*/ 190500 h 336550"/>
                    <a:gd name="connsiteX40" fmla="*/ 309263 w 337539"/>
                    <a:gd name="connsiteY40" fmla="*/ 136368 h 336550"/>
                    <a:gd name="connsiteX41" fmla="*/ 258855 w 337539"/>
                    <a:gd name="connsiteY41" fmla="*/ 57150 h 336550"/>
                    <a:gd name="connsiteX42" fmla="*/ 136226 w 337539"/>
                    <a:gd name="connsiteY42" fmla="*/ 28575 h 336550"/>
                    <a:gd name="connsiteX43" fmla="*/ 69863 w 337539"/>
                    <a:gd name="connsiteY43" fmla="*/ 62888 h 336550"/>
                    <a:gd name="connsiteX44" fmla="*/ 95081 w 337539"/>
                    <a:gd name="connsiteY44" fmla="*/ 138113 h 336550"/>
                    <a:gd name="connsiteX45" fmla="*/ 136226 w 337539"/>
                    <a:gd name="connsiteY45" fmla="*/ 28575 h 336550"/>
                    <a:gd name="connsiteX46" fmla="*/ 167601 w 337539"/>
                    <a:gd name="connsiteY46" fmla="*/ 25400 h 336550"/>
                    <a:gd name="connsiteX47" fmla="*/ 118763 w 337539"/>
                    <a:gd name="connsiteY47" fmla="*/ 147638 h 336550"/>
                    <a:gd name="connsiteX48" fmla="*/ 124043 w 337539"/>
                    <a:gd name="connsiteY48" fmla="*/ 147638 h 336550"/>
                    <a:gd name="connsiteX49" fmla="*/ 184760 w 337539"/>
                    <a:gd name="connsiteY49" fmla="*/ 101634 h 336550"/>
                    <a:gd name="connsiteX50" fmla="*/ 236238 w 337539"/>
                    <a:gd name="connsiteY50" fmla="*/ 42487 h 336550"/>
                    <a:gd name="connsiteX51" fmla="*/ 226999 w 337539"/>
                    <a:gd name="connsiteY51" fmla="*/ 37229 h 336550"/>
                    <a:gd name="connsiteX52" fmla="*/ 168921 w 337539"/>
                    <a:gd name="connsiteY52" fmla="*/ 25400 h 336550"/>
                    <a:gd name="connsiteX53" fmla="*/ 167601 w 337539"/>
                    <a:gd name="connsiteY53" fmla="*/ 25400 h 336550"/>
                    <a:gd name="connsiteX54" fmla="*/ 168770 w 337539"/>
                    <a:gd name="connsiteY54" fmla="*/ 0 h 336550"/>
                    <a:gd name="connsiteX55" fmla="*/ 237249 w 337539"/>
                    <a:gd name="connsiteY55" fmla="*/ 14461 h 336550"/>
                    <a:gd name="connsiteX56" fmla="*/ 325481 w 337539"/>
                    <a:gd name="connsiteY56" fmla="*/ 107801 h 336550"/>
                    <a:gd name="connsiteX57" fmla="*/ 322848 w 337539"/>
                    <a:gd name="connsiteY57" fmla="*/ 236637 h 336550"/>
                    <a:gd name="connsiteX58" fmla="*/ 308362 w 337539"/>
                    <a:gd name="connsiteY58" fmla="*/ 261615 h 336550"/>
                    <a:gd name="connsiteX59" fmla="*/ 305728 w 337539"/>
                    <a:gd name="connsiteY59" fmla="*/ 266874 h 336550"/>
                    <a:gd name="connsiteX60" fmla="*/ 168770 w 337539"/>
                    <a:gd name="connsiteY60" fmla="*/ 336550 h 336550"/>
                    <a:gd name="connsiteX61" fmla="*/ 100290 w 337539"/>
                    <a:gd name="connsiteY61" fmla="*/ 322089 h 336550"/>
                    <a:gd name="connsiteX62" fmla="*/ 12058 w 337539"/>
                    <a:gd name="connsiteY62" fmla="*/ 228749 h 336550"/>
                    <a:gd name="connsiteX63" fmla="*/ 14691 w 337539"/>
                    <a:gd name="connsiteY63" fmla="*/ 99913 h 336550"/>
                    <a:gd name="connsiteX64" fmla="*/ 168770 w 337539"/>
                    <a:gd name="connsiteY64" fmla="*/ 0 h 336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337539" h="336550">
                      <a:moveTo>
                        <a:pt x="101959" y="249238"/>
                      </a:moveTo>
                      <a:cubicBezTo>
                        <a:pt x="94060" y="250537"/>
                        <a:pt x="84845" y="253135"/>
                        <a:pt x="78262" y="259629"/>
                      </a:cubicBezTo>
                      <a:cubicBezTo>
                        <a:pt x="75629" y="263526"/>
                        <a:pt x="74313" y="270020"/>
                        <a:pt x="74313" y="276514"/>
                      </a:cubicBezTo>
                      <a:cubicBezTo>
                        <a:pt x="86161" y="285606"/>
                        <a:pt x="98009" y="293399"/>
                        <a:pt x="111174" y="299894"/>
                      </a:cubicBezTo>
                      <a:cubicBezTo>
                        <a:pt x="116440" y="302492"/>
                        <a:pt x="123022" y="303790"/>
                        <a:pt x="128288" y="306388"/>
                      </a:cubicBezTo>
                      <a:cubicBezTo>
                        <a:pt x="116440" y="288204"/>
                        <a:pt x="107224" y="268721"/>
                        <a:pt x="101959" y="249238"/>
                      </a:cubicBezTo>
                      <a:close/>
                      <a:moveTo>
                        <a:pt x="126700" y="247650"/>
                      </a:moveTo>
                      <a:cubicBezTo>
                        <a:pt x="134592" y="269780"/>
                        <a:pt x="147746" y="291910"/>
                        <a:pt x="163530" y="311436"/>
                      </a:cubicBezTo>
                      <a:cubicBezTo>
                        <a:pt x="201676" y="312738"/>
                        <a:pt x="237191" y="299721"/>
                        <a:pt x="264813" y="274987"/>
                      </a:cubicBezTo>
                      <a:cubicBezTo>
                        <a:pt x="260867" y="274987"/>
                        <a:pt x="256921" y="274987"/>
                        <a:pt x="251660" y="274987"/>
                      </a:cubicBezTo>
                      <a:cubicBezTo>
                        <a:pt x="224037" y="274987"/>
                        <a:pt x="201676" y="267177"/>
                        <a:pt x="179315" y="260668"/>
                      </a:cubicBezTo>
                      <a:cubicBezTo>
                        <a:pt x="162215" y="254159"/>
                        <a:pt x="146431" y="248952"/>
                        <a:pt x="126700" y="247650"/>
                      </a:cubicBezTo>
                      <a:close/>
                      <a:moveTo>
                        <a:pt x="29863" y="209550"/>
                      </a:moveTo>
                      <a:cubicBezTo>
                        <a:pt x="35176" y="225137"/>
                        <a:pt x="43146" y="239424"/>
                        <a:pt x="52444" y="252413"/>
                      </a:cubicBezTo>
                      <a:cubicBezTo>
                        <a:pt x="53773" y="249815"/>
                        <a:pt x="56429" y="245919"/>
                        <a:pt x="59086" y="243321"/>
                      </a:cubicBezTo>
                      <a:cubicBezTo>
                        <a:pt x="68384" y="231631"/>
                        <a:pt x="84324" y="226436"/>
                        <a:pt x="94951" y="223838"/>
                      </a:cubicBezTo>
                      <a:cubicBezTo>
                        <a:pt x="94951" y="221240"/>
                        <a:pt x="93623" y="217343"/>
                        <a:pt x="93623" y="214746"/>
                      </a:cubicBezTo>
                      <a:cubicBezTo>
                        <a:pt x="72369" y="214746"/>
                        <a:pt x="51116" y="212148"/>
                        <a:pt x="29863" y="209550"/>
                      </a:cubicBezTo>
                      <a:close/>
                      <a:moveTo>
                        <a:pt x="312707" y="161925"/>
                      </a:moveTo>
                      <a:cubicBezTo>
                        <a:pt x="298194" y="168559"/>
                        <a:pt x="274446" y="179174"/>
                        <a:pt x="245420" y="189789"/>
                      </a:cubicBezTo>
                      <a:cubicBezTo>
                        <a:pt x="203201" y="204385"/>
                        <a:pt x="159663" y="212346"/>
                        <a:pt x="118763" y="213673"/>
                      </a:cubicBezTo>
                      <a:cubicBezTo>
                        <a:pt x="118763" y="217653"/>
                        <a:pt x="120082" y="220307"/>
                        <a:pt x="120082" y="222961"/>
                      </a:cubicBezTo>
                      <a:cubicBezTo>
                        <a:pt x="120082" y="222961"/>
                        <a:pt x="121402" y="222961"/>
                        <a:pt x="121402" y="222961"/>
                      </a:cubicBezTo>
                      <a:cubicBezTo>
                        <a:pt x="146469" y="222961"/>
                        <a:pt x="167579" y="229595"/>
                        <a:pt x="188688" y="237556"/>
                      </a:cubicBezTo>
                      <a:cubicBezTo>
                        <a:pt x="207159" y="244191"/>
                        <a:pt x="228269" y="250825"/>
                        <a:pt x="253336" y="250825"/>
                      </a:cubicBezTo>
                      <a:cubicBezTo>
                        <a:pt x="265210" y="250825"/>
                        <a:pt x="277084" y="249498"/>
                        <a:pt x="290278" y="246845"/>
                      </a:cubicBezTo>
                      <a:cubicBezTo>
                        <a:pt x="294236" y="240210"/>
                        <a:pt x="296875" y="233576"/>
                        <a:pt x="300833" y="226942"/>
                      </a:cubicBezTo>
                      <a:cubicBezTo>
                        <a:pt x="310068" y="207039"/>
                        <a:pt x="314026" y="184482"/>
                        <a:pt x="312707" y="161925"/>
                      </a:cubicBezTo>
                      <a:close/>
                      <a:moveTo>
                        <a:pt x="41891" y="101600"/>
                      </a:moveTo>
                      <a:cubicBezTo>
                        <a:pt x="39266" y="104254"/>
                        <a:pt x="37953" y="108234"/>
                        <a:pt x="36640" y="110888"/>
                      </a:cubicBezTo>
                      <a:cubicBezTo>
                        <a:pt x="27451" y="133445"/>
                        <a:pt x="23513" y="158655"/>
                        <a:pt x="26138" y="183866"/>
                      </a:cubicBezTo>
                      <a:cubicBezTo>
                        <a:pt x="47142" y="187846"/>
                        <a:pt x="68146" y="190500"/>
                        <a:pt x="90463" y="190500"/>
                      </a:cubicBezTo>
                      <a:cubicBezTo>
                        <a:pt x="90463" y="182539"/>
                        <a:pt x="90463" y="174578"/>
                        <a:pt x="91776" y="165290"/>
                      </a:cubicBezTo>
                      <a:cubicBezTo>
                        <a:pt x="78648" y="158655"/>
                        <a:pt x="55019" y="141406"/>
                        <a:pt x="44517" y="113542"/>
                      </a:cubicBezTo>
                      <a:cubicBezTo>
                        <a:pt x="43204" y="109561"/>
                        <a:pt x="41891" y="105580"/>
                        <a:pt x="41891" y="101600"/>
                      </a:cubicBezTo>
                      <a:close/>
                      <a:moveTo>
                        <a:pt x="258855" y="57150"/>
                      </a:moveTo>
                      <a:cubicBezTo>
                        <a:pt x="234977" y="72993"/>
                        <a:pt x="219058" y="95438"/>
                        <a:pt x="204466" y="115243"/>
                      </a:cubicBezTo>
                      <a:cubicBezTo>
                        <a:pt x="184568" y="144289"/>
                        <a:pt x="164670" y="173336"/>
                        <a:pt x="123547" y="173336"/>
                      </a:cubicBezTo>
                      <a:cubicBezTo>
                        <a:pt x="120894" y="173336"/>
                        <a:pt x="118241" y="173336"/>
                        <a:pt x="115588" y="173336"/>
                      </a:cubicBezTo>
                      <a:cubicBezTo>
                        <a:pt x="115588" y="178617"/>
                        <a:pt x="115588" y="183899"/>
                        <a:pt x="115588" y="190500"/>
                      </a:cubicBezTo>
                      <a:cubicBezTo>
                        <a:pt x="211099" y="185219"/>
                        <a:pt x="286712" y="148250"/>
                        <a:pt x="309263" y="136368"/>
                      </a:cubicBezTo>
                      <a:cubicBezTo>
                        <a:pt x="301304" y="104681"/>
                        <a:pt x="284059" y="76954"/>
                        <a:pt x="258855" y="57150"/>
                      </a:cubicBezTo>
                      <a:close/>
                      <a:moveTo>
                        <a:pt x="136226" y="28575"/>
                      </a:moveTo>
                      <a:cubicBezTo>
                        <a:pt x="111008" y="35174"/>
                        <a:pt x="88444" y="47051"/>
                        <a:pt x="69863" y="62888"/>
                      </a:cubicBezTo>
                      <a:cubicBezTo>
                        <a:pt x="55263" y="99841"/>
                        <a:pt x="76499" y="123596"/>
                        <a:pt x="95081" y="138113"/>
                      </a:cubicBezTo>
                      <a:cubicBezTo>
                        <a:pt x="103044" y="91922"/>
                        <a:pt x="121626" y="52330"/>
                        <a:pt x="136226" y="28575"/>
                      </a:cubicBezTo>
                      <a:close/>
                      <a:moveTo>
                        <a:pt x="167601" y="25400"/>
                      </a:moveTo>
                      <a:cubicBezTo>
                        <a:pt x="158361" y="39858"/>
                        <a:pt x="128003" y="87176"/>
                        <a:pt x="118763" y="147638"/>
                      </a:cubicBezTo>
                      <a:cubicBezTo>
                        <a:pt x="120083" y="147638"/>
                        <a:pt x="122723" y="147638"/>
                        <a:pt x="124043" y="147638"/>
                      </a:cubicBezTo>
                      <a:cubicBezTo>
                        <a:pt x="151762" y="147638"/>
                        <a:pt x="164961" y="127922"/>
                        <a:pt x="184760" y="101634"/>
                      </a:cubicBezTo>
                      <a:cubicBezTo>
                        <a:pt x="197960" y="81919"/>
                        <a:pt x="212479" y="59574"/>
                        <a:pt x="236238" y="42487"/>
                      </a:cubicBezTo>
                      <a:cubicBezTo>
                        <a:pt x="233598" y="41173"/>
                        <a:pt x="230958" y="38544"/>
                        <a:pt x="226999" y="37229"/>
                      </a:cubicBezTo>
                      <a:cubicBezTo>
                        <a:pt x="208519" y="29343"/>
                        <a:pt x="188720" y="25400"/>
                        <a:pt x="168921" y="25400"/>
                      </a:cubicBezTo>
                      <a:cubicBezTo>
                        <a:pt x="168921" y="25400"/>
                        <a:pt x="167601" y="25400"/>
                        <a:pt x="167601" y="25400"/>
                      </a:cubicBezTo>
                      <a:close/>
                      <a:moveTo>
                        <a:pt x="168770" y="0"/>
                      </a:moveTo>
                      <a:cubicBezTo>
                        <a:pt x="192474" y="0"/>
                        <a:pt x="216178" y="5258"/>
                        <a:pt x="237249" y="14461"/>
                      </a:cubicBezTo>
                      <a:cubicBezTo>
                        <a:pt x="278073" y="32866"/>
                        <a:pt x="309679" y="65732"/>
                        <a:pt x="325481" y="107801"/>
                      </a:cubicBezTo>
                      <a:cubicBezTo>
                        <a:pt x="342601" y="149870"/>
                        <a:pt x="341284" y="195883"/>
                        <a:pt x="322848" y="236637"/>
                      </a:cubicBezTo>
                      <a:cubicBezTo>
                        <a:pt x="318897" y="245839"/>
                        <a:pt x="313629" y="253727"/>
                        <a:pt x="308362" y="261615"/>
                      </a:cubicBezTo>
                      <a:cubicBezTo>
                        <a:pt x="308362" y="261615"/>
                        <a:pt x="308362" y="261615"/>
                        <a:pt x="305728" y="266874"/>
                      </a:cubicBezTo>
                      <a:cubicBezTo>
                        <a:pt x="274122" y="310257"/>
                        <a:pt x="222763" y="336550"/>
                        <a:pt x="168770" y="336550"/>
                      </a:cubicBezTo>
                      <a:cubicBezTo>
                        <a:pt x="145065" y="336550"/>
                        <a:pt x="121361" y="331292"/>
                        <a:pt x="100290" y="322089"/>
                      </a:cubicBezTo>
                      <a:cubicBezTo>
                        <a:pt x="59466" y="303684"/>
                        <a:pt x="27861" y="270818"/>
                        <a:pt x="12058" y="228749"/>
                      </a:cubicBezTo>
                      <a:cubicBezTo>
                        <a:pt x="-5062" y="186680"/>
                        <a:pt x="-3745" y="140667"/>
                        <a:pt x="14691" y="99913"/>
                      </a:cubicBezTo>
                      <a:cubicBezTo>
                        <a:pt x="42346" y="39439"/>
                        <a:pt x="102924" y="0"/>
                        <a:pt x="16877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867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82" name="任意多边形: 形状 25"/>
                <p:cNvSpPr>
                  <a:spLocks noChangeAspect="1"/>
                </p:cNvSpPr>
                <p:nvPr/>
              </p:nvSpPr>
              <p:spPr bwMode="auto">
                <a:xfrm>
                  <a:off x="7473242" y="4716513"/>
                  <a:ext cx="460752" cy="458588"/>
                </a:xfrm>
                <a:custGeom>
                  <a:avLst/>
                  <a:gdLst>
                    <a:gd name="connsiteX0" fmla="*/ 241300 w 338138"/>
                    <a:gd name="connsiteY0" fmla="*/ 103187 h 336550"/>
                    <a:gd name="connsiteX1" fmla="*/ 152400 w 338138"/>
                    <a:gd name="connsiteY1" fmla="*/ 193675 h 336550"/>
                    <a:gd name="connsiteX2" fmla="*/ 96837 w 338138"/>
                    <a:gd name="connsiteY2" fmla="*/ 136525 h 336550"/>
                    <a:gd name="connsiteX3" fmla="*/ 77787 w 338138"/>
                    <a:gd name="connsiteY3" fmla="*/ 157162 h 336550"/>
                    <a:gd name="connsiteX4" fmla="*/ 152400 w 338138"/>
                    <a:gd name="connsiteY4" fmla="*/ 233362 h 336550"/>
                    <a:gd name="connsiteX5" fmla="*/ 261937 w 338138"/>
                    <a:gd name="connsiteY5" fmla="*/ 123825 h 336550"/>
                    <a:gd name="connsiteX6" fmla="*/ 241301 w 338138"/>
                    <a:gd name="connsiteY6" fmla="*/ 77787 h 336550"/>
                    <a:gd name="connsiteX7" fmla="*/ 287338 w 338138"/>
                    <a:gd name="connsiteY7" fmla="*/ 123825 h 336550"/>
                    <a:gd name="connsiteX8" fmla="*/ 152400 w 338138"/>
                    <a:gd name="connsiteY8" fmla="*/ 258762 h 336550"/>
                    <a:gd name="connsiteX9" fmla="*/ 50800 w 338138"/>
                    <a:gd name="connsiteY9" fmla="*/ 157162 h 336550"/>
                    <a:gd name="connsiteX10" fmla="*/ 96838 w 338138"/>
                    <a:gd name="connsiteY10" fmla="*/ 111125 h 336550"/>
                    <a:gd name="connsiteX11" fmla="*/ 152400 w 338138"/>
                    <a:gd name="connsiteY11" fmla="*/ 165100 h 336550"/>
                    <a:gd name="connsiteX12" fmla="*/ 169069 w 338138"/>
                    <a:gd name="connsiteY12" fmla="*/ 19050 h 336550"/>
                    <a:gd name="connsiteX13" fmla="*/ 19050 w 338138"/>
                    <a:gd name="connsiteY13" fmla="*/ 169069 h 336550"/>
                    <a:gd name="connsiteX14" fmla="*/ 169069 w 338138"/>
                    <a:gd name="connsiteY14" fmla="*/ 319088 h 336550"/>
                    <a:gd name="connsiteX15" fmla="*/ 319088 w 338138"/>
                    <a:gd name="connsiteY15" fmla="*/ 169069 h 336550"/>
                    <a:gd name="connsiteX16" fmla="*/ 169069 w 338138"/>
                    <a:gd name="connsiteY16" fmla="*/ 19050 h 336550"/>
                    <a:gd name="connsiteX17" fmla="*/ 169069 w 338138"/>
                    <a:gd name="connsiteY17" fmla="*/ 0 h 336550"/>
                    <a:gd name="connsiteX18" fmla="*/ 338138 w 338138"/>
                    <a:gd name="connsiteY18" fmla="*/ 168275 h 336550"/>
                    <a:gd name="connsiteX19" fmla="*/ 169069 w 338138"/>
                    <a:gd name="connsiteY19" fmla="*/ 336550 h 336550"/>
                    <a:gd name="connsiteX20" fmla="*/ 0 w 338138"/>
                    <a:gd name="connsiteY20" fmla="*/ 168275 h 336550"/>
                    <a:gd name="connsiteX21" fmla="*/ 169069 w 338138"/>
                    <a:gd name="connsiteY21" fmla="*/ 0 h 336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38138" h="336550">
                      <a:moveTo>
                        <a:pt x="241300" y="103187"/>
                      </a:moveTo>
                      <a:lnTo>
                        <a:pt x="152400" y="193675"/>
                      </a:lnTo>
                      <a:lnTo>
                        <a:pt x="96837" y="136525"/>
                      </a:lnTo>
                      <a:lnTo>
                        <a:pt x="77787" y="157162"/>
                      </a:lnTo>
                      <a:lnTo>
                        <a:pt x="152400" y="233362"/>
                      </a:lnTo>
                      <a:lnTo>
                        <a:pt x="261937" y="123825"/>
                      </a:lnTo>
                      <a:close/>
                      <a:moveTo>
                        <a:pt x="241301" y="77787"/>
                      </a:moveTo>
                      <a:lnTo>
                        <a:pt x="287338" y="123825"/>
                      </a:lnTo>
                      <a:lnTo>
                        <a:pt x="152400" y="258762"/>
                      </a:lnTo>
                      <a:lnTo>
                        <a:pt x="50800" y="157162"/>
                      </a:lnTo>
                      <a:lnTo>
                        <a:pt x="96838" y="111125"/>
                      </a:lnTo>
                      <a:lnTo>
                        <a:pt x="152400" y="165100"/>
                      </a:lnTo>
                      <a:close/>
                      <a:moveTo>
                        <a:pt x="169069" y="19050"/>
                      </a:moveTo>
                      <a:cubicBezTo>
                        <a:pt x="86216" y="19050"/>
                        <a:pt x="19050" y="86216"/>
                        <a:pt x="19050" y="169069"/>
                      </a:cubicBezTo>
                      <a:cubicBezTo>
                        <a:pt x="19050" y="251922"/>
                        <a:pt x="86216" y="319088"/>
                        <a:pt x="169069" y="319088"/>
                      </a:cubicBezTo>
                      <a:cubicBezTo>
                        <a:pt x="251922" y="319088"/>
                        <a:pt x="319088" y="251922"/>
                        <a:pt x="319088" y="169069"/>
                      </a:cubicBezTo>
                      <a:cubicBezTo>
                        <a:pt x="319088" y="86216"/>
                        <a:pt x="251922" y="19050"/>
                        <a:pt x="169069" y="19050"/>
                      </a:cubicBezTo>
                      <a:close/>
                      <a:moveTo>
                        <a:pt x="169069" y="0"/>
                      </a:moveTo>
                      <a:cubicBezTo>
                        <a:pt x="262443" y="0"/>
                        <a:pt x="338138" y="75339"/>
                        <a:pt x="338138" y="168275"/>
                      </a:cubicBezTo>
                      <a:cubicBezTo>
                        <a:pt x="338138" y="261211"/>
                        <a:pt x="262443" y="336550"/>
                        <a:pt x="169069" y="336550"/>
                      </a:cubicBezTo>
                      <a:cubicBezTo>
                        <a:pt x="75695" y="336550"/>
                        <a:pt x="0" y="261211"/>
                        <a:pt x="0" y="168275"/>
                      </a:cubicBezTo>
                      <a:cubicBezTo>
                        <a:pt x="0" y="75339"/>
                        <a:pt x="75695" y="0"/>
                        <a:pt x="16906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867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</p:grpSp>
        </p:grpSp>
        <p:sp>
          <p:nvSpPr>
            <p:cNvPr id="70" name="椭圆 69"/>
            <p:cNvSpPr/>
            <p:nvPr/>
          </p:nvSpPr>
          <p:spPr bwMode="auto">
            <a:xfrm>
              <a:off x="6742814" y="4193932"/>
              <a:ext cx="712759" cy="712759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round/>
              <a:headEnd/>
              <a:tailEnd/>
            </a:ln>
          </p:spPr>
          <p:txBody>
            <a:bodyPr vert="horz" wrap="none" lIns="121920" tIns="60960" rIns="121920" bIns="6096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购物车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544</Words>
  <Application>Microsoft Office PowerPoint</Application>
  <PresentationFormat>自定义</PresentationFormat>
  <Paragraphs>80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等线</vt:lpstr>
      <vt:lpstr>等线 Light</vt:lpstr>
      <vt:lpstr>冬青黑体简体中文</vt:lpstr>
      <vt:lpstr>宋体</vt:lpstr>
      <vt:lpstr>微软雅黑</vt:lpstr>
      <vt:lpstr>微软雅黑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黄远健</dc:creator>
  <cp:lastModifiedBy>微软用户</cp:lastModifiedBy>
  <cp:revision>26</cp:revision>
  <dcterms:created xsi:type="dcterms:W3CDTF">2019-12-04T10:57:00Z</dcterms:created>
  <dcterms:modified xsi:type="dcterms:W3CDTF">2019-12-08T10:55:56Z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