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4" r:id="rId3"/>
    <p:sldId id="291" r:id="rId4"/>
    <p:sldId id="296" r:id="rId5"/>
    <p:sldId id="297" r:id="rId6"/>
    <p:sldId id="298" r:id="rId7"/>
    <p:sldId id="263" r:id="rId8"/>
    <p:sldId id="293" r:id="rId9"/>
    <p:sldId id="294" r:id="rId10"/>
    <p:sldId id="295" r:id="rId11"/>
    <p:sldId id="290" r:id="rId12"/>
    <p:sldId id="267" r:id="rId13"/>
    <p:sldId id="272" r:id="rId14"/>
    <p:sldId id="292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9" r:id="rId24"/>
    <p:sldId id="288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2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1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5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2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6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7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2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4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4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2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29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1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jpeg"/><Relationship Id="rId4" Type="http://schemas.openxmlformats.org/officeDocument/2006/relationships/image" Target="../media/image2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SXf8E9mxkc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7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4" name="Rectangle 9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B9532-52BC-4041-8CBA-548A9C191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61" y="0"/>
            <a:ext cx="7264878" cy="2154511"/>
          </a:xfrm>
        </p:spPr>
        <p:txBody>
          <a:bodyPr anchor="b">
            <a:norm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Etude sur la s</a:t>
            </a:r>
            <a:r>
              <a:rPr lang="fr-FR" b="1" dirty="0">
                <a:solidFill>
                  <a:schemeClr val="tx2"/>
                </a:solidFill>
              </a:rPr>
              <a:t>ous-nutrition dans le monde en 2013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1C14F5-345B-46FA-8E8A-E3E2217B2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866" y="1"/>
            <a:ext cx="4924072" cy="375826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68E2429-BCBB-4630-94A9-606D650BB081}"/>
              </a:ext>
            </a:extLst>
          </p:cNvPr>
          <p:cNvSpPr txBox="1">
            <a:spLocks/>
          </p:cNvSpPr>
          <p:nvPr/>
        </p:nvSpPr>
        <p:spPr>
          <a:xfrm>
            <a:off x="0" y="3758268"/>
            <a:ext cx="7264878" cy="1277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0" dirty="0">
                <a:solidFill>
                  <a:schemeClr val="tx2"/>
                </a:solidFill>
              </a:rPr>
              <a:t>Date: </a:t>
            </a:r>
            <a:r>
              <a:rPr lang="fr-FR" sz="2400" dirty="0">
                <a:solidFill>
                  <a:schemeClr val="tx2"/>
                </a:solidFill>
              </a:rPr>
              <a:t>31 Mars 2021</a:t>
            </a:r>
          </a:p>
          <a:p>
            <a:r>
              <a:rPr lang="fr-FR" sz="2400" b="0" dirty="0">
                <a:solidFill>
                  <a:schemeClr val="tx2"/>
                </a:solidFill>
              </a:rPr>
              <a:t>Présentateur: </a:t>
            </a:r>
            <a:r>
              <a:rPr lang="fr-FR" sz="2400" dirty="0">
                <a:solidFill>
                  <a:schemeClr val="tx2"/>
                </a:solidFill>
              </a:rPr>
              <a:t>Cheikhou FOFANA</a:t>
            </a:r>
          </a:p>
          <a:p>
            <a:r>
              <a:rPr lang="fr-FR" sz="2400" b="0" dirty="0">
                <a:solidFill>
                  <a:schemeClr val="tx2"/>
                </a:solidFill>
              </a:rPr>
              <a:t>Chef d’équipe: </a:t>
            </a:r>
            <a:r>
              <a:rPr lang="fr-FR" sz="2400" dirty="0">
                <a:solidFill>
                  <a:schemeClr val="tx2"/>
                </a:solidFill>
              </a:rPr>
              <a:t>Thomas Amet</a:t>
            </a:r>
          </a:p>
        </p:txBody>
      </p:sp>
    </p:spTree>
    <p:extLst>
      <p:ext uri="{BB962C8B-B14F-4D97-AF65-F5344CB8AC3E}">
        <p14:creationId xmlns:p14="http://schemas.microsoft.com/office/powerpoint/2010/main" val="347058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7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4" name="Rectangle 9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0E0972-3BCC-41DD-99B6-3C88A7270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2" y="0"/>
            <a:ext cx="12188938" cy="4697835"/>
          </a:xfrm>
        </p:spPr>
        <p:txBody>
          <a:bodyPr anchor="b">
            <a:normAutofit/>
          </a:bodyPr>
          <a:lstStyle/>
          <a:p>
            <a:r>
              <a:rPr lang="fr-FR" sz="3600" dirty="0">
                <a:solidFill>
                  <a:schemeClr val="tx2"/>
                </a:solidFill>
              </a:rPr>
              <a:t>Les différentes causes de la faim</a:t>
            </a:r>
            <a:br>
              <a:rPr lang="fr-FR" sz="3600" dirty="0">
                <a:solidFill>
                  <a:schemeClr val="tx2"/>
                </a:solidFill>
              </a:rPr>
            </a:br>
            <a:br>
              <a:rPr lang="fr-FR" sz="3600" dirty="0">
                <a:solidFill>
                  <a:schemeClr val="tx2"/>
                </a:solidFill>
              </a:rPr>
            </a:br>
            <a:r>
              <a:rPr lang="fr-FR" sz="2000" b="0" dirty="0">
                <a:solidFill>
                  <a:schemeClr val="tx2"/>
                </a:solidFill>
              </a:rPr>
              <a:t>Les causes de la faim sont multiples et variées:</a:t>
            </a:r>
            <a:br>
              <a:rPr lang="fr-FR" sz="2000" b="0" dirty="0">
                <a:solidFill>
                  <a:schemeClr val="tx2"/>
                </a:solidFill>
              </a:rPr>
            </a:br>
            <a:r>
              <a:rPr lang="fr-FR" sz="2000" b="0" dirty="0">
                <a:solidFill>
                  <a:schemeClr val="tx2"/>
                </a:solidFill>
              </a:rPr>
              <a:t>Il y a notamment des causes:</a:t>
            </a:r>
            <a:br>
              <a:rPr lang="fr-FR" sz="2000" b="0" dirty="0">
                <a:solidFill>
                  <a:schemeClr val="tx2"/>
                </a:solidFill>
              </a:rPr>
            </a:br>
            <a:r>
              <a:rPr lang="fr-FR" sz="2000" dirty="0">
                <a:solidFill>
                  <a:srgbClr val="FF0000"/>
                </a:solidFill>
              </a:rPr>
              <a:t>Mauvaises gestion</a:t>
            </a:r>
            <a:br>
              <a:rPr lang="fr-FR" sz="2000" b="0" dirty="0">
                <a:solidFill>
                  <a:srgbClr val="FF0000"/>
                </a:solidFill>
              </a:rPr>
            </a:br>
            <a:r>
              <a:rPr lang="fr-FR" sz="2000" dirty="0">
                <a:solidFill>
                  <a:srgbClr val="FF0000"/>
                </a:solidFill>
              </a:rPr>
              <a:t>Politiques</a:t>
            </a:r>
            <a:r>
              <a:rPr lang="fr-FR" sz="2000" b="0" dirty="0">
                <a:solidFill>
                  <a:srgbClr val="FF0000"/>
                </a:solidFill>
              </a:rPr>
              <a:t>;</a:t>
            </a:r>
            <a:br>
              <a:rPr lang="fr-FR" sz="2000" b="0" dirty="0">
                <a:solidFill>
                  <a:schemeClr val="tx2"/>
                </a:solidFill>
              </a:rPr>
            </a:br>
            <a:r>
              <a:rPr lang="fr-FR" sz="2000" dirty="0">
                <a:solidFill>
                  <a:schemeClr val="tx2"/>
                </a:solidFill>
              </a:rPr>
              <a:t>Climatiques</a:t>
            </a:r>
            <a:r>
              <a:rPr lang="fr-FR" sz="2000" b="0" dirty="0">
                <a:solidFill>
                  <a:schemeClr val="tx2"/>
                </a:solidFill>
              </a:rPr>
              <a:t>;</a:t>
            </a:r>
            <a:br>
              <a:rPr lang="fr-FR" sz="2000" b="0" dirty="0">
                <a:solidFill>
                  <a:schemeClr val="tx2"/>
                </a:solidFill>
              </a:rPr>
            </a:br>
            <a:br>
              <a:rPr lang="fr-FR" sz="3600" b="0" dirty="0">
                <a:solidFill>
                  <a:schemeClr val="tx2"/>
                </a:solidFill>
              </a:rPr>
            </a:br>
            <a:r>
              <a:rPr lang="fr-FR" sz="3600" b="0" dirty="0">
                <a:solidFill>
                  <a:schemeClr val="tx2"/>
                </a:solidFill>
              </a:rPr>
              <a:t> </a:t>
            </a:r>
            <a:br>
              <a:rPr lang="fr-FR" sz="3600" b="0" dirty="0">
                <a:solidFill>
                  <a:schemeClr val="tx2"/>
                </a:solidFill>
              </a:rPr>
            </a:br>
            <a:endParaRPr lang="fr-FR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337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7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4" name="Rectangle 9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B9532-52BC-4041-8CBA-548A9C191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3701" y="447539"/>
            <a:ext cx="5098473" cy="600363"/>
          </a:xfrm>
        </p:spPr>
        <p:txBody>
          <a:bodyPr anchor="b">
            <a:normAutofit/>
          </a:bodyPr>
          <a:lstStyle/>
          <a:p>
            <a:r>
              <a:rPr lang="fr-FR" sz="3200" dirty="0">
                <a:solidFill>
                  <a:schemeClr val="tx2"/>
                </a:solidFill>
              </a:rPr>
              <a:t>La mauvaise gestion</a:t>
            </a:r>
            <a:endParaRPr lang="fr-FR" sz="3200" b="1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2D831A5-45D3-4917-8EDA-B2D84AC7B9AB}"/>
              </a:ext>
            </a:extLst>
          </p:cNvPr>
          <p:cNvSpPr txBox="1">
            <a:spLocks/>
          </p:cNvSpPr>
          <p:nvPr/>
        </p:nvSpPr>
        <p:spPr>
          <a:xfrm>
            <a:off x="1298278" y="1148758"/>
            <a:ext cx="9765185" cy="864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600" b="0" dirty="0">
                <a:solidFill>
                  <a:schemeClr val="tx2"/>
                </a:solidFill>
              </a:rPr>
              <a:t>- Les pertes alimentaires étaient chiffrées à plus </a:t>
            </a:r>
            <a:r>
              <a:rPr lang="fr-FR" sz="1600" dirty="0">
                <a:solidFill>
                  <a:srgbClr val="FF0000"/>
                </a:solidFill>
              </a:rPr>
              <a:t>453 millions de tonnes </a:t>
            </a:r>
            <a:r>
              <a:rPr lang="fr-FR" sz="1600" b="0" dirty="0">
                <a:solidFill>
                  <a:schemeClr val="tx2"/>
                </a:solidFill>
              </a:rPr>
              <a:t>en </a:t>
            </a:r>
            <a:r>
              <a:rPr lang="fr-FR" sz="1600" dirty="0">
                <a:solidFill>
                  <a:schemeClr val="tx2"/>
                </a:solidFill>
              </a:rPr>
              <a:t>2013</a:t>
            </a:r>
            <a:r>
              <a:rPr lang="fr-FR" sz="1600" b="0" dirty="0">
                <a:solidFill>
                  <a:schemeClr val="tx2"/>
                </a:solidFill>
              </a:rPr>
              <a:t>.</a:t>
            </a:r>
          </a:p>
          <a:p>
            <a:pPr algn="l"/>
            <a:r>
              <a:rPr lang="fr-FR" sz="1600" b="0" dirty="0">
                <a:solidFill>
                  <a:schemeClr val="tx2"/>
                </a:solidFill>
              </a:rPr>
              <a:t>- Rien qu’en réduisant la production animale de </a:t>
            </a:r>
            <a:r>
              <a:rPr lang="fr-FR" sz="1600" dirty="0">
                <a:solidFill>
                  <a:schemeClr val="tx2"/>
                </a:solidFill>
              </a:rPr>
              <a:t>10% </a:t>
            </a:r>
            <a:r>
              <a:rPr lang="fr-FR" sz="1600" b="0" dirty="0">
                <a:solidFill>
                  <a:schemeClr val="tx2"/>
                </a:solidFill>
              </a:rPr>
              <a:t>aux </a:t>
            </a:r>
            <a:r>
              <a:rPr lang="fr-FR" sz="1600" dirty="0">
                <a:solidFill>
                  <a:schemeClr val="tx2"/>
                </a:solidFill>
              </a:rPr>
              <a:t>USA</a:t>
            </a:r>
            <a:r>
              <a:rPr lang="fr-FR" sz="1600" b="0" dirty="0">
                <a:solidFill>
                  <a:schemeClr val="tx2"/>
                </a:solidFill>
              </a:rPr>
              <a:t>, le monde pourrait bénéficier de plus de </a:t>
            </a:r>
            <a:r>
              <a:rPr lang="fr-FR" sz="1600" dirty="0">
                <a:solidFill>
                  <a:srgbClr val="FF0000"/>
                </a:solidFill>
              </a:rPr>
              <a:t>14 millions de tonnes </a:t>
            </a:r>
            <a:r>
              <a:rPr lang="fr-FR" sz="1600" b="0" dirty="0">
                <a:solidFill>
                  <a:schemeClr val="tx2"/>
                </a:solidFill>
              </a:rPr>
              <a:t>de céréales supplémentaires pour nourrir les humains.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AD62D4-1315-41C8-9A28-95086A2C6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985" y="2365798"/>
            <a:ext cx="5387245" cy="270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93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7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4" name="Rectangle 9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B9532-52BC-4041-8CBA-548A9C191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8691" y="437472"/>
            <a:ext cx="5098473" cy="600363"/>
          </a:xfrm>
        </p:spPr>
        <p:txBody>
          <a:bodyPr anchor="b">
            <a:normAutofit/>
          </a:bodyPr>
          <a:lstStyle/>
          <a:p>
            <a:r>
              <a:rPr lang="fr-FR" sz="3200" dirty="0">
                <a:solidFill>
                  <a:schemeClr val="tx2"/>
                </a:solidFill>
              </a:rPr>
              <a:t>Les causes politiques</a:t>
            </a:r>
            <a:endParaRPr lang="fr-FR" sz="3200" b="1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2D831A5-45D3-4917-8EDA-B2D84AC7B9AB}"/>
              </a:ext>
            </a:extLst>
          </p:cNvPr>
          <p:cNvSpPr txBox="1">
            <a:spLocks/>
          </p:cNvSpPr>
          <p:nvPr/>
        </p:nvSpPr>
        <p:spPr>
          <a:xfrm>
            <a:off x="126248" y="2075670"/>
            <a:ext cx="5225928" cy="15424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solidFill>
                  <a:schemeClr val="tx2"/>
                </a:solidFill>
              </a:rPr>
              <a:t>Les politiques commerciales</a:t>
            </a:r>
          </a:p>
          <a:p>
            <a:endParaRPr lang="fr-FR" sz="2400" dirty="0">
              <a:solidFill>
                <a:schemeClr val="tx2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1800" b="0" dirty="0">
                <a:solidFill>
                  <a:schemeClr val="tx2"/>
                </a:solidFill>
              </a:rPr>
              <a:t>La libéralisation des échanges:</a:t>
            </a:r>
          </a:p>
          <a:p>
            <a:pPr marL="342900" indent="-342900">
              <a:buFontTx/>
              <a:buChar char="-"/>
            </a:pPr>
            <a:endParaRPr lang="fr-FR" sz="1200" b="0" dirty="0">
              <a:solidFill>
                <a:schemeClr val="tx2"/>
              </a:solidFill>
            </a:endParaRPr>
          </a:p>
          <a:p>
            <a:pPr marL="342900" indent="-342900">
              <a:buFontTx/>
              <a:buChar char="-"/>
            </a:pPr>
            <a:endParaRPr lang="fr-FR" sz="1200" b="0" dirty="0">
              <a:solidFill>
                <a:schemeClr val="tx2"/>
              </a:solidFill>
            </a:endParaRPr>
          </a:p>
          <a:p>
            <a:endParaRPr lang="fr-FR" sz="100" b="0" dirty="0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C0ED8B-6625-4342-A5A2-9D430BB351A8}"/>
              </a:ext>
            </a:extLst>
          </p:cNvPr>
          <p:cNvSpPr/>
          <p:nvPr/>
        </p:nvSpPr>
        <p:spPr>
          <a:xfrm>
            <a:off x="7305963" y="2075670"/>
            <a:ext cx="459801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chemeClr val="tx2"/>
                </a:solidFill>
              </a:rPr>
              <a:t>Les politiques agricoles</a:t>
            </a:r>
          </a:p>
          <a:p>
            <a:endParaRPr lang="fr-FR" sz="2800" b="1" dirty="0">
              <a:solidFill>
                <a:schemeClr val="tx2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dirty="0">
                <a:solidFill>
                  <a:schemeClr val="tx2"/>
                </a:solidFill>
              </a:rPr>
              <a:t>Budget agricole très faible dans les pays pauvres;</a:t>
            </a:r>
          </a:p>
          <a:p>
            <a:pPr marL="342900" indent="-342900">
              <a:buFontTx/>
              <a:buChar char="-"/>
            </a:pPr>
            <a:r>
              <a:rPr lang="fr-FR" dirty="0">
                <a:solidFill>
                  <a:schemeClr val="tx2"/>
                </a:solidFill>
              </a:rPr>
              <a:t>Mal orientation des priorités agricoles</a:t>
            </a:r>
          </a:p>
        </p:txBody>
      </p:sp>
    </p:spTree>
    <p:extLst>
      <p:ext uri="{BB962C8B-B14F-4D97-AF65-F5344CB8AC3E}">
        <p14:creationId xmlns:p14="http://schemas.microsoft.com/office/powerpoint/2010/main" val="2355456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7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4" name="Rectangle 9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7EF5EE-D545-422D-92A3-A9BDC18413BC}"/>
              </a:ext>
            </a:extLst>
          </p:cNvPr>
          <p:cNvSpPr txBox="1">
            <a:spLocks/>
          </p:cNvSpPr>
          <p:nvPr/>
        </p:nvSpPr>
        <p:spPr>
          <a:xfrm>
            <a:off x="0" y="2154511"/>
            <a:ext cx="7264878" cy="21545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B1626BD-4B6E-4FF9-B851-446CEAC7B2E8}"/>
              </a:ext>
            </a:extLst>
          </p:cNvPr>
          <p:cNvSpPr txBox="1">
            <a:spLocks/>
          </p:cNvSpPr>
          <p:nvPr/>
        </p:nvSpPr>
        <p:spPr>
          <a:xfrm>
            <a:off x="3229762" y="286865"/>
            <a:ext cx="5292436" cy="6095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solidFill>
                  <a:schemeClr val="tx2"/>
                </a:solidFill>
              </a:rPr>
              <a:t>Problèmes technologiques ?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B916077-16FB-45A4-8192-67E75976E861}"/>
              </a:ext>
            </a:extLst>
          </p:cNvPr>
          <p:cNvSpPr txBox="1">
            <a:spLocks/>
          </p:cNvSpPr>
          <p:nvPr/>
        </p:nvSpPr>
        <p:spPr>
          <a:xfrm>
            <a:off x="3539116" y="4063229"/>
            <a:ext cx="5107644" cy="16310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b="0" dirty="0">
                <a:solidFill>
                  <a:schemeClr val="tx2"/>
                </a:solidFill>
              </a:rPr>
              <a:t>D’après François </a:t>
            </a:r>
            <a:r>
              <a:rPr lang="fr-FR" sz="1200" b="0" dirty="0" err="1">
                <a:solidFill>
                  <a:schemeClr val="tx2"/>
                </a:solidFill>
              </a:rPr>
              <a:t>Collart</a:t>
            </a:r>
            <a:r>
              <a:rPr lang="fr-FR" sz="1200" b="0" dirty="0">
                <a:solidFill>
                  <a:schemeClr val="tx2"/>
                </a:solidFill>
              </a:rPr>
              <a:t>-Dutilleul, professeur de droit à l’université de Nantes, le monde dispose déjà de toutes la technologie nécessaire pour éradiquer la faim dans le monde.</a:t>
            </a:r>
          </a:p>
          <a:p>
            <a:r>
              <a:rPr lang="fr-FR" sz="1200" b="0" dirty="0">
                <a:solidFill>
                  <a:schemeClr val="tx2"/>
                </a:solidFill>
              </a:rPr>
              <a:t>Ce pendant, le monde fait face à un problème de répartition de la nourriture.</a:t>
            </a:r>
          </a:p>
          <a:p>
            <a:endParaRPr lang="fr-FR" sz="1200" b="0" dirty="0">
              <a:solidFill>
                <a:schemeClr val="tx2"/>
              </a:solidFill>
            </a:endParaRPr>
          </a:p>
          <a:p>
            <a:r>
              <a:rPr lang="fr-FR" sz="1200" b="0" dirty="0">
                <a:solidFill>
                  <a:schemeClr val="tx2"/>
                </a:solidFill>
              </a:rPr>
              <a:t>Source: </a:t>
            </a:r>
            <a:r>
              <a:rPr lang="fr-FR" sz="1200" u="sng" dirty="0">
                <a:solidFill>
                  <a:srgbClr val="002060"/>
                </a:solidFill>
              </a:rPr>
              <a:t>https://www.youtube.com/watch?v=wRNHe2keeLw</a:t>
            </a:r>
            <a:endParaRPr lang="fr-FR" sz="1100" u="sng" dirty="0">
              <a:solidFill>
                <a:srgbClr val="00206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32356B-BF13-419B-9437-AEE3693B6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83" y="1268027"/>
            <a:ext cx="4193497" cy="27956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4A457F-D838-4DA1-A5E4-1B42717FE1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048" y="1268027"/>
            <a:ext cx="3752850" cy="279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51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7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4" name="Rectangle 9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B9532-52BC-4041-8CBA-548A9C191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1408" y="0"/>
            <a:ext cx="5846618" cy="923636"/>
          </a:xfrm>
        </p:spPr>
        <p:txBody>
          <a:bodyPr anchor="b">
            <a:normAutofit/>
          </a:bodyPr>
          <a:lstStyle/>
          <a:p>
            <a:r>
              <a:rPr lang="fr-FR" sz="2400" dirty="0">
                <a:solidFill>
                  <a:schemeClr val="tx2"/>
                </a:solidFill>
              </a:rPr>
              <a:t>Augmenter la production alimentaire pour nourrir tout le monde en 2050 ?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7EF5EE-D545-422D-92A3-A9BDC18413BC}"/>
              </a:ext>
            </a:extLst>
          </p:cNvPr>
          <p:cNvSpPr txBox="1">
            <a:spLocks/>
          </p:cNvSpPr>
          <p:nvPr/>
        </p:nvSpPr>
        <p:spPr>
          <a:xfrm>
            <a:off x="0" y="2154511"/>
            <a:ext cx="7264878" cy="21545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2D831A5-45D3-4917-8EDA-B2D84AC7B9AB}"/>
              </a:ext>
            </a:extLst>
          </p:cNvPr>
          <p:cNvSpPr txBox="1">
            <a:spLocks/>
          </p:cNvSpPr>
          <p:nvPr/>
        </p:nvSpPr>
        <p:spPr>
          <a:xfrm>
            <a:off x="700623" y="3078147"/>
            <a:ext cx="5863631" cy="15660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b="0" dirty="0">
                <a:solidFill>
                  <a:schemeClr val="tx2"/>
                </a:solidFill>
              </a:rPr>
              <a:t>La production alimentaire mondiale en </a:t>
            </a:r>
            <a:r>
              <a:rPr lang="fr-FR" sz="2400" dirty="0">
                <a:solidFill>
                  <a:schemeClr val="tx2"/>
                </a:solidFill>
              </a:rPr>
              <a:t>2013</a:t>
            </a:r>
            <a:r>
              <a:rPr lang="fr-FR" sz="1200" b="0" dirty="0">
                <a:solidFill>
                  <a:schemeClr val="tx2"/>
                </a:solidFill>
              </a:rPr>
              <a:t> pouvait nourrir plus de </a:t>
            </a:r>
            <a:r>
              <a:rPr lang="fr-FR" sz="3200" dirty="0">
                <a:solidFill>
                  <a:srgbClr val="FF0000"/>
                </a:solidFill>
              </a:rPr>
              <a:t>13 milliards</a:t>
            </a:r>
            <a:r>
              <a:rPr lang="fr-FR" sz="1200" dirty="0">
                <a:solidFill>
                  <a:srgbClr val="FF0000"/>
                </a:solidFill>
              </a:rPr>
              <a:t> </a:t>
            </a:r>
            <a:r>
              <a:rPr lang="fr-FR" sz="1200" b="0" dirty="0">
                <a:solidFill>
                  <a:schemeClr val="tx2"/>
                </a:solidFill>
              </a:rPr>
              <a:t>de personnes alors qu’en </a:t>
            </a:r>
            <a:r>
              <a:rPr lang="fr-FR" sz="2400" dirty="0">
                <a:solidFill>
                  <a:schemeClr val="tx2"/>
                </a:solidFill>
              </a:rPr>
              <a:t>2050</a:t>
            </a:r>
            <a:r>
              <a:rPr lang="fr-FR" sz="1200" b="0" dirty="0">
                <a:solidFill>
                  <a:schemeClr val="tx2"/>
                </a:solidFill>
              </a:rPr>
              <a:t> la population mondiale n’atteindre même les </a:t>
            </a:r>
            <a:r>
              <a:rPr lang="fr-FR" sz="2400" dirty="0">
                <a:solidFill>
                  <a:srgbClr val="FF0000"/>
                </a:solidFill>
              </a:rPr>
              <a:t>10 milliards </a:t>
            </a:r>
            <a:r>
              <a:rPr lang="fr-FR" sz="1200" b="0" dirty="0">
                <a:solidFill>
                  <a:schemeClr val="tx2"/>
                </a:solidFill>
              </a:rPr>
              <a:t>d’humains.</a:t>
            </a:r>
            <a:endParaRPr lang="fr-FR" sz="1200" b="0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1F08F-CBED-41C5-9456-019CDD8A5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40" y="988365"/>
            <a:ext cx="6598457" cy="17364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541359-B1CC-46CB-A5D1-6FD0111AB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743" y="988365"/>
            <a:ext cx="5112831" cy="342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05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7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4" name="Rectangle 9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B9532-52BC-4041-8CBA-548A9C191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88938" cy="498763"/>
          </a:xfrm>
        </p:spPr>
        <p:txBody>
          <a:bodyPr anchor="b">
            <a:normAutofit/>
          </a:bodyPr>
          <a:lstStyle/>
          <a:p>
            <a:r>
              <a:rPr lang="fr-FR" sz="2400" dirty="0">
                <a:solidFill>
                  <a:schemeClr val="tx2"/>
                </a:solidFill>
              </a:rPr>
              <a:t>Opérations d’algèbres relationnelles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7EF5EE-D545-422D-92A3-A9BDC18413BC}"/>
              </a:ext>
            </a:extLst>
          </p:cNvPr>
          <p:cNvSpPr txBox="1">
            <a:spLocks/>
          </p:cNvSpPr>
          <p:nvPr/>
        </p:nvSpPr>
        <p:spPr>
          <a:xfrm>
            <a:off x="0" y="2154511"/>
            <a:ext cx="7264878" cy="21545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349DAF-D64C-4AB8-B7A2-775D8D217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475" y="815050"/>
            <a:ext cx="99631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66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7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4" name="Rectangle 9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B9532-52BC-4041-8CBA-548A9C191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62" y="2"/>
            <a:ext cx="12192000" cy="604006"/>
          </a:xfrm>
        </p:spPr>
        <p:txBody>
          <a:bodyPr anchor="b">
            <a:noAutofit/>
          </a:bodyPr>
          <a:lstStyle/>
          <a:p>
            <a:r>
              <a:rPr lang="fr-FR" sz="1800" b="0" dirty="0">
                <a:solidFill>
                  <a:schemeClr val="tx1"/>
                </a:solidFill>
              </a:rPr>
              <a:t>Les 10 pays ayant le plus haut ratio </a:t>
            </a:r>
            <a:r>
              <a:rPr lang="fr-FR" sz="1800" dirty="0">
                <a:solidFill>
                  <a:schemeClr val="tx1"/>
                </a:solidFill>
              </a:rPr>
              <a:t>disponibilité alimentaire/habitant </a:t>
            </a:r>
            <a:r>
              <a:rPr lang="fr-FR" sz="1800" b="0" dirty="0">
                <a:solidFill>
                  <a:schemeClr val="tx1"/>
                </a:solidFill>
              </a:rPr>
              <a:t>en termes de protéines (en kg) par habitant.</a:t>
            </a:r>
            <a:endParaRPr lang="fr-FR" sz="18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7EF5EE-D545-422D-92A3-A9BDC18413BC}"/>
              </a:ext>
            </a:extLst>
          </p:cNvPr>
          <p:cNvSpPr txBox="1">
            <a:spLocks/>
          </p:cNvSpPr>
          <p:nvPr/>
        </p:nvSpPr>
        <p:spPr>
          <a:xfrm>
            <a:off x="0" y="2154511"/>
            <a:ext cx="7264878" cy="21545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2B4F2-59DD-42DA-BE99-EFC812F0E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56" y="542954"/>
            <a:ext cx="11296650" cy="17136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F066B6-A3A6-4B19-8F72-D2DE70075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855" y="2208198"/>
            <a:ext cx="5895975" cy="34856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68F26D-CD10-4BB9-8E41-FDD0294BA0FD}"/>
              </a:ext>
            </a:extLst>
          </p:cNvPr>
          <p:cNvSpPr/>
          <p:nvPr/>
        </p:nvSpPr>
        <p:spPr>
          <a:xfrm>
            <a:off x="-3062" y="3355327"/>
            <a:ext cx="56928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Vérification:</a:t>
            </a:r>
          </a:p>
          <a:p>
            <a:r>
              <a:rPr lang="fr-FR" b="1" dirty="0">
                <a:solidFill>
                  <a:srgbClr val="002060"/>
                </a:solidFill>
              </a:rPr>
              <a:t>https://www.viande.info/comparaison-internationale#:~:text=Ainsi%2C%20la%20disponibilit%C3%A9%20alimentaire%20en,mondiale%20dans%20les%20pays%20d%C3%A9velopp%C3%A9s.</a:t>
            </a:r>
          </a:p>
        </p:txBody>
      </p:sp>
    </p:spTree>
    <p:extLst>
      <p:ext uri="{BB962C8B-B14F-4D97-AF65-F5344CB8AC3E}">
        <p14:creationId xmlns:p14="http://schemas.microsoft.com/office/powerpoint/2010/main" val="3689106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7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4" name="Rectangle 9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B9532-52BC-4041-8CBA-548A9C191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59422"/>
          </a:xfrm>
        </p:spPr>
        <p:txBody>
          <a:bodyPr anchor="b">
            <a:noAutofit/>
          </a:bodyPr>
          <a:lstStyle/>
          <a:p>
            <a:r>
              <a:rPr lang="fr-FR" sz="1800" b="0" dirty="0">
                <a:solidFill>
                  <a:schemeClr val="tx1"/>
                </a:solidFill>
              </a:rPr>
              <a:t>Les 10 pays ayant le plus haut ratio </a:t>
            </a:r>
            <a:r>
              <a:rPr lang="fr-FR" sz="1800" dirty="0">
                <a:solidFill>
                  <a:schemeClr val="tx1"/>
                </a:solidFill>
              </a:rPr>
              <a:t>disponibilité alimentaire/habitant </a:t>
            </a:r>
            <a:r>
              <a:rPr lang="fr-FR" sz="1800" b="0" dirty="0">
                <a:solidFill>
                  <a:schemeClr val="tx1"/>
                </a:solidFill>
              </a:rPr>
              <a:t>en termes de kcal par habitant.</a:t>
            </a:r>
            <a:endParaRPr lang="fr-FR" sz="18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7EF5EE-D545-422D-92A3-A9BDC18413BC}"/>
              </a:ext>
            </a:extLst>
          </p:cNvPr>
          <p:cNvSpPr txBox="1">
            <a:spLocks/>
          </p:cNvSpPr>
          <p:nvPr/>
        </p:nvSpPr>
        <p:spPr>
          <a:xfrm>
            <a:off x="0" y="2154511"/>
            <a:ext cx="7264878" cy="21545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743F70-7E55-49A6-A648-0F7A2A06B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63" y="497683"/>
            <a:ext cx="11791950" cy="16568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143B4F-BFCE-4A13-9B00-5C14E740F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588" y="2154510"/>
            <a:ext cx="6029325" cy="35393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F4494C-3C2C-4734-8E9F-2BC899C9508C}"/>
              </a:ext>
            </a:extLst>
          </p:cNvPr>
          <p:cNvSpPr/>
          <p:nvPr/>
        </p:nvSpPr>
        <p:spPr>
          <a:xfrm>
            <a:off x="105484" y="4449423"/>
            <a:ext cx="57420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Vérification:</a:t>
            </a:r>
          </a:p>
          <a:p>
            <a:r>
              <a:rPr lang="fr-FR" b="1" dirty="0">
                <a:solidFill>
                  <a:srgbClr val="002060"/>
                </a:solidFill>
              </a:rPr>
              <a:t>https://www.senat.fr/rap/r11-504/r11-5043.html</a:t>
            </a:r>
          </a:p>
        </p:txBody>
      </p:sp>
    </p:spTree>
    <p:extLst>
      <p:ext uri="{BB962C8B-B14F-4D97-AF65-F5344CB8AC3E}">
        <p14:creationId xmlns:p14="http://schemas.microsoft.com/office/powerpoint/2010/main" val="14250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7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4" name="Rectangle 9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B9532-52BC-4041-8CBA-548A9C191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37563"/>
          </a:xfrm>
        </p:spPr>
        <p:txBody>
          <a:bodyPr anchor="b">
            <a:noAutofit/>
          </a:bodyPr>
          <a:lstStyle/>
          <a:p>
            <a:r>
              <a:rPr lang="fr-FR" sz="1800" b="0" dirty="0">
                <a:solidFill>
                  <a:schemeClr val="tx1"/>
                </a:solidFill>
              </a:rPr>
              <a:t>Pour l'année 2013, les 10 pays ayant le plus faible ratio </a:t>
            </a:r>
            <a:r>
              <a:rPr lang="fr-FR" sz="1800" dirty="0">
                <a:solidFill>
                  <a:schemeClr val="tx1"/>
                </a:solidFill>
              </a:rPr>
              <a:t>disponibilité alimentaire/habitant</a:t>
            </a:r>
            <a:r>
              <a:rPr lang="fr-FR" sz="1800" b="0" dirty="0">
                <a:solidFill>
                  <a:schemeClr val="tx1"/>
                </a:solidFill>
              </a:rPr>
              <a:t> en termes de protéines (en kg) par habitant.</a:t>
            </a:r>
            <a:endParaRPr lang="fr-FR" sz="18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7EF5EE-D545-422D-92A3-A9BDC18413BC}"/>
              </a:ext>
            </a:extLst>
          </p:cNvPr>
          <p:cNvSpPr txBox="1">
            <a:spLocks/>
          </p:cNvSpPr>
          <p:nvPr/>
        </p:nvSpPr>
        <p:spPr>
          <a:xfrm>
            <a:off x="0" y="2154511"/>
            <a:ext cx="7264878" cy="21545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A2BF28-15E6-4880-9808-5EEFBD047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2" y="609402"/>
            <a:ext cx="12192000" cy="15451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00A97D-2BA4-407B-8F5E-192A9FCA2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500" y="2180155"/>
            <a:ext cx="7000875" cy="351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01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7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4" name="Rectangle 9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B9532-52BC-4041-8CBA-548A9C191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64188"/>
          </a:xfrm>
        </p:spPr>
        <p:txBody>
          <a:bodyPr anchor="b">
            <a:noAutofit/>
          </a:bodyPr>
          <a:lstStyle/>
          <a:p>
            <a:r>
              <a:rPr lang="fr-FR" sz="2400" dirty="0">
                <a:solidFill>
                  <a:schemeClr val="tx1"/>
                </a:solidFill>
              </a:rPr>
              <a:t>La quantité totale (en kg) de produits perdus par pays en 2013.</a:t>
            </a:r>
            <a:br>
              <a:rPr lang="fr-FR" sz="2400" b="0" dirty="0">
                <a:solidFill>
                  <a:schemeClr val="tx1"/>
                </a:solidFill>
              </a:rPr>
            </a:b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7EF5EE-D545-422D-92A3-A9BDC18413BC}"/>
              </a:ext>
            </a:extLst>
          </p:cNvPr>
          <p:cNvSpPr txBox="1">
            <a:spLocks/>
          </p:cNvSpPr>
          <p:nvPr/>
        </p:nvSpPr>
        <p:spPr>
          <a:xfrm>
            <a:off x="0" y="2154511"/>
            <a:ext cx="7264878" cy="21545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E1EBA-F65F-44DF-BA8D-8FEF9BB8D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13" y="1001985"/>
            <a:ext cx="9772650" cy="1152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4C91B4-78CF-4FF4-B66A-A972432AA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013" y="2736466"/>
            <a:ext cx="48958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1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7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4" name="Rectangle 9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B9532-52BC-4041-8CBA-548A9C191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062691" cy="480291"/>
          </a:xfrm>
        </p:spPr>
        <p:txBody>
          <a:bodyPr anchor="b">
            <a:normAutofit/>
          </a:bodyPr>
          <a:lstStyle/>
          <a:p>
            <a:r>
              <a:rPr lang="fr-FR" sz="2400" b="1" dirty="0">
                <a:solidFill>
                  <a:schemeClr val="tx2"/>
                </a:solidFill>
              </a:rPr>
              <a:t>Mise en place de la base de données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82AD497-700F-41B1-A40D-8B752E83F5F4}"/>
              </a:ext>
            </a:extLst>
          </p:cNvPr>
          <p:cNvSpPr txBox="1">
            <a:spLocks/>
          </p:cNvSpPr>
          <p:nvPr/>
        </p:nvSpPr>
        <p:spPr>
          <a:xfrm>
            <a:off x="4592633" y="2818701"/>
            <a:ext cx="3569855" cy="16045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600" dirty="0">
              <a:solidFill>
                <a:srgbClr val="FF0000"/>
              </a:solidFill>
            </a:endParaRPr>
          </a:p>
          <a:p>
            <a:r>
              <a:rPr lang="fr-FR" sz="3600" dirty="0">
                <a:solidFill>
                  <a:srgbClr val="FF0000"/>
                </a:solidFill>
              </a:rPr>
              <a:t> </a:t>
            </a:r>
          </a:p>
          <a:p>
            <a:pPr marL="171450" indent="-171450" algn="l">
              <a:buFontTx/>
              <a:buChar char="-"/>
            </a:pPr>
            <a:r>
              <a:rPr lang="fr-FR" sz="2000" dirty="0">
                <a:solidFill>
                  <a:schemeClr val="tx2"/>
                </a:solidFill>
              </a:rPr>
              <a:t>fr_vegetaux.csv</a:t>
            </a:r>
          </a:p>
          <a:p>
            <a:pPr marL="171450" indent="-171450" algn="l">
              <a:buFontTx/>
              <a:buChar char="-"/>
            </a:pPr>
            <a:r>
              <a:rPr lang="fr-FR" sz="2000" dirty="0">
                <a:solidFill>
                  <a:schemeClr val="tx2"/>
                </a:solidFill>
              </a:rPr>
              <a:t>fr_animaux.csv</a:t>
            </a:r>
            <a:endParaRPr lang="fr-FR" sz="2000" b="0" dirty="0">
              <a:solidFill>
                <a:schemeClr val="tx2"/>
              </a:solidFill>
            </a:endParaRPr>
          </a:p>
          <a:p>
            <a:pPr marL="171450" indent="-171450" algn="l">
              <a:buFontTx/>
              <a:buChar char="-"/>
            </a:pPr>
            <a:r>
              <a:rPr lang="fr-FR" sz="2000" dirty="0">
                <a:solidFill>
                  <a:schemeClr val="tx2"/>
                </a:solidFill>
              </a:rPr>
              <a:t>fr_sousalimentation.csv</a:t>
            </a:r>
          </a:p>
          <a:p>
            <a:pPr marL="171450" indent="-171450" algn="l">
              <a:buFontTx/>
              <a:buChar char="-"/>
            </a:pPr>
            <a:r>
              <a:rPr lang="fr-FR" sz="2000" dirty="0">
                <a:solidFill>
                  <a:schemeClr val="tx2"/>
                </a:solidFill>
              </a:rPr>
              <a:t>fr_cereales.csv</a:t>
            </a:r>
            <a:endParaRPr lang="fr-FR" sz="2000" b="0" dirty="0">
              <a:solidFill>
                <a:schemeClr val="tx2"/>
              </a:solidFill>
            </a:endParaRPr>
          </a:p>
          <a:p>
            <a:pPr marL="171450" indent="-171450" algn="l">
              <a:buFontTx/>
              <a:buChar char="-"/>
            </a:pPr>
            <a:r>
              <a:rPr lang="fr-FR" sz="2000" dirty="0">
                <a:solidFill>
                  <a:schemeClr val="tx2"/>
                </a:solidFill>
              </a:rPr>
              <a:t>fr_population.csv</a:t>
            </a:r>
            <a:endParaRPr lang="fr-FR" sz="2000" b="0" dirty="0">
              <a:solidFill>
                <a:schemeClr val="tx2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B82DB7A-2FC2-4CC2-87E5-A69F980BBEE1}"/>
              </a:ext>
            </a:extLst>
          </p:cNvPr>
          <p:cNvSpPr txBox="1">
            <a:spLocks/>
          </p:cNvSpPr>
          <p:nvPr/>
        </p:nvSpPr>
        <p:spPr>
          <a:xfrm>
            <a:off x="5358987" y="1884540"/>
            <a:ext cx="2603744" cy="6227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rgbClr val="FF0000"/>
                </a:solidFill>
              </a:rPr>
              <a:t>5 fichiers</a:t>
            </a:r>
          </a:p>
        </p:txBody>
      </p:sp>
    </p:spTree>
    <p:extLst>
      <p:ext uri="{BB962C8B-B14F-4D97-AF65-F5344CB8AC3E}">
        <p14:creationId xmlns:p14="http://schemas.microsoft.com/office/powerpoint/2010/main" val="1731446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7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4" name="Rectangle 9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B9532-52BC-4041-8CBA-548A9C191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19217"/>
          </a:xfrm>
        </p:spPr>
        <p:txBody>
          <a:bodyPr anchor="b">
            <a:noAutofit/>
          </a:bodyPr>
          <a:lstStyle/>
          <a:p>
            <a:r>
              <a:rPr lang="fr-FR" sz="1800" dirty="0">
                <a:solidFill>
                  <a:schemeClr val="tx1"/>
                </a:solidFill>
              </a:rPr>
              <a:t>Les 10 pays pour lesquels la proportion de personnes sous-alimentées est la plus forte.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7EF5EE-D545-422D-92A3-A9BDC18413BC}"/>
              </a:ext>
            </a:extLst>
          </p:cNvPr>
          <p:cNvSpPr txBox="1">
            <a:spLocks/>
          </p:cNvSpPr>
          <p:nvPr/>
        </p:nvSpPr>
        <p:spPr>
          <a:xfrm>
            <a:off x="0" y="2154511"/>
            <a:ext cx="7264878" cy="21545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96BC1-01BD-4FF4-86F5-8E10CC870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25" y="377227"/>
            <a:ext cx="11477625" cy="16335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42EEF9-F156-48EF-ADA2-02630DC63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224" y="2010742"/>
            <a:ext cx="6829425" cy="368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72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7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4" name="Rectangle 9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B9532-52BC-4041-8CBA-548A9C191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453006"/>
          </a:xfrm>
        </p:spPr>
        <p:txBody>
          <a:bodyPr anchor="b">
            <a:noAutofit/>
          </a:bodyPr>
          <a:lstStyle/>
          <a:p>
            <a:r>
              <a:rPr lang="fr-FR" sz="1800" b="0" dirty="0">
                <a:solidFill>
                  <a:schemeClr val="tx1"/>
                </a:solidFill>
              </a:rPr>
              <a:t>Les 10 produits pour lesquels le ratio </a:t>
            </a:r>
            <a:r>
              <a:rPr lang="fr-FR" sz="1800" dirty="0">
                <a:solidFill>
                  <a:schemeClr val="tx1"/>
                </a:solidFill>
              </a:rPr>
              <a:t>Autres utilisations/Disponibilité intérieure</a:t>
            </a:r>
            <a:r>
              <a:rPr lang="fr-FR" sz="1800" b="0" dirty="0">
                <a:solidFill>
                  <a:schemeClr val="tx1"/>
                </a:solidFill>
              </a:rPr>
              <a:t> est le plus élevé.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7EF5EE-D545-422D-92A3-A9BDC18413BC}"/>
              </a:ext>
            </a:extLst>
          </p:cNvPr>
          <p:cNvSpPr txBox="1">
            <a:spLocks/>
          </p:cNvSpPr>
          <p:nvPr/>
        </p:nvSpPr>
        <p:spPr>
          <a:xfrm>
            <a:off x="0" y="2154511"/>
            <a:ext cx="7264878" cy="21545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164E52-30E4-48B1-8B6E-4437A239A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0313"/>
            <a:ext cx="12192000" cy="15758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C6E193-4713-49DF-92F1-7C9A427C0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9125" y="2016207"/>
            <a:ext cx="7667625" cy="367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31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7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4" name="Rectangle 9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B9532-52BC-4041-8CBA-548A9C191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2439" y="400414"/>
            <a:ext cx="4673600" cy="738616"/>
          </a:xfrm>
        </p:spPr>
        <p:txBody>
          <a:bodyPr anchor="b">
            <a:noAutofit/>
          </a:bodyPr>
          <a:lstStyle/>
          <a:p>
            <a:r>
              <a:rPr lang="fr-FR" sz="2400" dirty="0">
                <a:solidFill>
                  <a:schemeClr val="tx1"/>
                </a:solidFill>
              </a:rPr>
              <a:t>Autres utilisations possibles pour l’huile de palme</a:t>
            </a:r>
            <a:r>
              <a:rPr lang="fr-FR" sz="2400" b="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7EF5EE-D545-422D-92A3-A9BDC18413BC}"/>
              </a:ext>
            </a:extLst>
          </p:cNvPr>
          <p:cNvSpPr txBox="1">
            <a:spLocks/>
          </p:cNvSpPr>
          <p:nvPr/>
        </p:nvSpPr>
        <p:spPr>
          <a:xfrm>
            <a:off x="0" y="2154511"/>
            <a:ext cx="7264878" cy="21545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F4A10E-48C0-4124-A151-544E0FFAA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813" y="1660070"/>
            <a:ext cx="3749867" cy="21545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25A5C7-5B6A-4F83-B5C4-117C42808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20" y="1660070"/>
            <a:ext cx="4409813" cy="21545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E42693-23FE-4D01-95F5-94D7DA127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005" y="2894906"/>
            <a:ext cx="3073342" cy="2579745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B871E11-B09C-4188-A3EC-24EB4B8B54BA}"/>
              </a:ext>
            </a:extLst>
          </p:cNvPr>
          <p:cNvSpPr/>
          <p:nvPr/>
        </p:nvSpPr>
        <p:spPr>
          <a:xfrm>
            <a:off x="5604083" y="2570883"/>
            <a:ext cx="1535185" cy="2097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Gel douche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F524B1-4872-4D93-83C5-4FFAEE90504F}"/>
              </a:ext>
            </a:extLst>
          </p:cNvPr>
          <p:cNvSpPr/>
          <p:nvPr/>
        </p:nvSpPr>
        <p:spPr>
          <a:xfrm>
            <a:off x="1679633" y="1300666"/>
            <a:ext cx="1535185" cy="2097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Carburant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183903B-B7FE-4E92-AAB1-1344C8B4B53E}"/>
              </a:ext>
            </a:extLst>
          </p:cNvPr>
          <p:cNvSpPr/>
          <p:nvPr/>
        </p:nvSpPr>
        <p:spPr>
          <a:xfrm>
            <a:off x="9307153" y="1300666"/>
            <a:ext cx="1535185" cy="2097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Paracétamol</a:t>
            </a:r>
          </a:p>
        </p:txBody>
      </p:sp>
    </p:spTree>
    <p:extLst>
      <p:ext uri="{BB962C8B-B14F-4D97-AF65-F5344CB8AC3E}">
        <p14:creationId xmlns:p14="http://schemas.microsoft.com/office/powerpoint/2010/main" val="2348238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7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4" name="Rectangle 9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7EF5EE-D545-422D-92A3-A9BDC18413BC}"/>
              </a:ext>
            </a:extLst>
          </p:cNvPr>
          <p:cNvSpPr txBox="1">
            <a:spLocks/>
          </p:cNvSpPr>
          <p:nvPr/>
        </p:nvSpPr>
        <p:spPr>
          <a:xfrm>
            <a:off x="0" y="2154511"/>
            <a:ext cx="7264878" cy="21545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432B6B2-4DDB-452D-9386-D88BB10D0793}"/>
              </a:ext>
            </a:extLst>
          </p:cNvPr>
          <p:cNvSpPr txBox="1">
            <a:spLocks/>
          </p:cNvSpPr>
          <p:nvPr/>
        </p:nvSpPr>
        <p:spPr>
          <a:xfrm>
            <a:off x="3460574" y="168737"/>
            <a:ext cx="5264727" cy="5463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chemeClr val="tx1"/>
                </a:solidFill>
              </a:rPr>
              <a:t>Autres utilisations possibles pour l’huile de coco</a:t>
            </a:r>
            <a:r>
              <a:rPr lang="fr-FR" sz="180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2C1653-6B49-485F-923B-60B63DDC1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352" y="1976437"/>
            <a:ext cx="3027931" cy="3178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325AE8-47EF-4D03-A749-343DF6EE4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322" y="1976437"/>
            <a:ext cx="2905125" cy="3178667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8E18A41-6CB3-406B-AD14-0A8EDE3EEEFF}"/>
              </a:ext>
            </a:extLst>
          </p:cNvPr>
          <p:cNvSpPr/>
          <p:nvPr/>
        </p:nvSpPr>
        <p:spPr>
          <a:xfrm>
            <a:off x="2555593" y="1598033"/>
            <a:ext cx="1907349" cy="2097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Mousse à raser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B6202C-7C09-42B4-878D-6F3908E48AEF}"/>
              </a:ext>
            </a:extLst>
          </p:cNvPr>
          <p:cNvSpPr/>
          <p:nvPr/>
        </p:nvSpPr>
        <p:spPr>
          <a:xfrm>
            <a:off x="9337835" y="1598033"/>
            <a:ext cx="2039540" cy="2097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Soin nourrissant</a:t>
            </a:r>
          </a:p>
        </p:txBody>
      </p:sp>
    </p:spTree>
    <p:extLst>
      <p:ext uri="{BB962C8B-B14F-4D97-AF65-F5344CB8AC3E}">
        <p14:creationId xmlns:p14="http://schemas.microsoft.com/office/powerpoint/2010/main" val="807804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7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4" name="Rectangle 9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5B4A0C7-3D49-41C5-9FAD-16F0513BDE5B}"/>
              </a:ext>
            </a:extLst>
          </p:cNvPr>
          <p:cNvSpPr txBox="1">
            <a:spLocks/>
          </p:cNvSpPr>
          <p:nvPr/>
        </p:nvSpPr>
        <p:spPr>
          <a:xfrm>
            <a:off x="3737665" y="242917"/>
            <a:ext cx="4710545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solidFill>
                  <a:schemeClr val="tx1"/>
                </a:solidFill>
              </a:rPr>
              <a:t>Autres utilisations possibles du manioc</a:t>
            </a:r>
            <a:r>
              <a:rPr lang="fr-FR" sz="240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217F7D-D4A6-4122-97D9-D55C4C7A7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420" y="1550740"/>
            <a:ext cx="2466975" cy="1847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21B561-BAEC-4A80-9601-67ECFBB05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210" y="2281252"/>
            <a:ext cx="2857500" cy="1600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5C8D31-ABC8-418A-B7E6-3A0FDB4868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420" y="3881452"/>
            <a:ext cx="2466975" cy="16004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09C0858-B49A-4656-99E6-E4E73E0903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40" y="2281252"/>
            <a:ext cx="2857500" cy="16002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1BEF0BD-9CEF-47E8-B2ED-EC0800F411D7}"/>
              </a:ext>
            </a:extLst>
          </p:cNvPr>
          <p:cNvSpPr/>
          <p:nvPr/>
        </p:nvSpPr>
        <p:spPr>
          <a:xfrm>
            <a:off x="5243119" y="1300294"/>
            <a:ext cx="1820411" cy="2169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Foufou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EBA3418-0B33-4AE1-98E4-978A27661EE8}"/>
              </a:ext>
            </a:extLst>
          </p:cNvPr>
          <p:cNvSpPr/>
          <p:nvPr/>
        </p:nvSpPr>
        <p:spPr>
          <a:xfrm>
            <a:off x="9050644" y="2049926"/>
            <a:ext cx="1652631" cy="209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Munkoyo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BBC2068-BC0F-4087-B8BD-767330E71EC5}"/>
              </a:ext>
            </a:extLst>
          </p:cNvPr>
          <p:cNvSpPr/>
          <p:nvPr/>
        </p:nvSpPr>
        <p:spPr>
          <a:xfrm>
            <a:off x="5525297" y="3640021"/>
            <a:ext cx="1535185" cy="2097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Cassave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B04A472-CDFD-41B6-AB03-F5D091817D3E}"/>
              </a:ext>
            </a:extLst>
          </p:cNvPr>
          <p:cNvSpPr/>
          <p:nvPr/>
        </p:nvSpPr>
        <p:spPr>
          <a:xfrm>
            <a:off x="1164421" y="1981074"/>
            <a:ext cx="1535185" cy="2097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Attiéké</a:t>
            </a:r>
          </a:p>
        </p:txBody>
      </p:sp>
    </p:spTree>
    <p:extLst>
      <p:ext uri="{BB962C8B-B14F-4D97-AF65-F5344CB8AC3E}">
        <p14:creationId xmlns:p14="http://schemas.microsoft.com/office/powerpoint/2010/main" val="12219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7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4" name="Rectangle 9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B9532-52BC-4041-8CBA-548A9C191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61" y="0"/>
            <a:ext cx="12065752" cy="480291"/>
          </a:xfrm>
        </p:spPr>
        <p:txBody>
          <a:bodyPr anchor="b">
            <a:normAutofit/>
          </a:bodyPr>
          <a:lstStyle/>
          <a:p>
            <a:r>
              <a:rPr lang="fr-FR" sz="2400" b="1" dirty="0">
                <a:solidFill>
                  <a:schemeClr val="tx2"/>
                </a:solidFill>
              </a:rPr>
              <a:t>Mise en place de la base de données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82AD497-700F-41B1-A40D-8B752E83F5F4}"/>
              </a:ext>
            </a:extLst>
          </p:cNvPr>
          <p:cNvSpPr txBox="1">
            <a:spLocks/>
          </p:cNvSpPr>
          <p:nvPr/>
        </p:nvSpPr>
        <p:spPr>
          <a:xfrm>
            <a:off x="0" y="910231"/>
            <a:ext cx="12188937" cy="19250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Tx/>
              <a:buChar char="-"/>
            </a:pPr>
            <a:endParaRPr lang="fr-FR" sz="2000" b="0" dirty="0">
              <a:solidFill>
                <a:schemeClr val="tx2"/>
              </a:solidFill>
            </a:endParaRPr>
          </a:p>
          <a:p>
            <a:r>
              <a:rPr lang="fr-FR" sz="2000" b="0" dirty="0">
                <a:solidFill>
                  <a:schemeClr val="tx2"/>
                </a:solidFill>
              </a:rPr>
              <a:t>La base de données mise en place est nommée </a:t>
            </a:r>
            <a:r>
              <a:rPr lang="fr-FR" sz="2000" dirty="0">
                <a:solidFill>
                  <a:schemeClr val="tx2"/>
                </a:solidFill>
              </a:rPr>
              <a:t>sousalimentation</a:t>
            </a:r>
            <a:r>
              <a:rPr lang="fr-FR" sz="2000" b="0" dirty="0">
                <a:solidFill>
                  <a:schemeClr val="tx2"/>
                </a:solidFill>
              </a:rPr>
              <a:t> et elle comporte 4 tables:</a:t>
            </a:r>
          </a:p>
          <a:p>
            <a:endParaRPr lang="fr-FR" sz="2000" b="0" dirty="0">
              <a:solidFill>
                <a:schemeClr val="tx2"/>
              </a:solidFill>
            </a:endParaRPr>
          </a:p>
          <a:p>
            <a:pPr marL="171450" indent="-171450" algn="l">
              <a:buFontTx/>
              <a:buChar char="-"/>
            </a:pPr>
            <a:r>
              <a:rPr lang="fr-FR" sz="2000" dirty="0">
                <a:solidFill>
                  <a:schemeClr val="tx2"/>
                </a:solidFill>
              </a:rPr>
              <a:t>dispo_alim</a:t>
            </a:r>
            <a:r>
              <a:rPr lang="fr-FR" sz="2000" b="0" dirty="0">
                <a:solidFill>
                  <a:schemeClr val="tx2"/>
                </a:solidFill>
              </a:rPr>
              <a:t>(code_pays, pays, annee, , code_produit, produit, origine, dispo_alim_tonnes, dispo_alim_kcal_p_j, dispo_prot, </a:t>
            </a:r>
            <a:r>
              <a:rPr lang="fr-FR" sz="2000" b="0" dirty="0" err="1">
                <a:solidFill>
                  <a:schemeClr val="tx2"/>
                </a:solidFill>
              </a:rPr>
              <a:t>dispo_mat_gr</a:t>
            </a:r>
            <a:r>
              <a:rPr lang="fr-FR" sz="2000" b="0" dirty="0">
                <a:solidFill>
                  <a:schemeClr val="tx2"/>
                </a:solidFill>
              </a:rPr>
              <a:t>);</a:t>
            </a:r>
          </a:p>
          <a:p>
            <a:pPr marL="171450" indent="-171450" algn="l">
              <a:buFontTx/>
              <a:buChar char="-"/>
            </a:pPr>
            <a:endParaRPr lang="fr-FR" sz="2000" b="0" dirty="0">
              <a:solidFill>
                <a:schemeClr val="tx2"/>
              </a:solidFill>
            </a:endParaRPr>
          </a:p>
          <a:p>
            <a:pPr marL="171450" indent="-171450">
              <a:buFontTx/>
              <a:buChar char="-"/>
            </a:pPr>
            <a:endParaRPr lang="fr-FR" sz="2000" b="0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B6C1E4-6FEC-409D-83E9-8A4FCED3D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35284"/>
            <a:ext cx="12192000" cy="19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24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7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4" name="Rectangle 9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B9532-52BC-4041-8CBA-548A9C191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61" y="0"/>
            <a:ext cx="12065752" cy="480291"/>
          </a:xfrm>
        </p:spPr>
        <p:txBody>
          <a:bodyPr anchor="b">
            <a:normAutofit/>
          </a:bodyPr>
          <a:lstStyle/>
          <a:p>
            <a:r>
              <a:rPr lang="fr-FR" sz="2400" b="1" dirty="0">
                <a:solidFill>
                  <a:schemeClr val="tx2"/>
                </a:solidFill>
              </a:rPr>
              <a:t>Mise en place de la base de données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82AD497-700F-41B1-A40D-8B752E83F5F4}"/>
              </a:ext>
            </a:extLst>
          </p:cNvPr>
          <p:cNvSpPr txBox="1">
            <a:spLocks/>
          </p:cNvSpPr>
          <p:nvPr/>
        </p:nvSpPr>
        <p:spPr>
          <a:xfrm>
            <a:off x="0" y="947956"/>
            <a:ext cx="12188937" cy="771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FR" sz="2000" b="0" dirty="0">
              <a:solidFill>
                <a:schemeClr val="tx2"/>
              </a:solidFill>
            </a:endParaRPr>
          </a:p>
          <a:p>
            <a:pPr marL="171450" indent="-171450" algn="l">
              <a:buFontTx/>
              <a:buChar char="-"/>
            </a:pPr>
            <a:r>
              <a:rPr lang="fr-FR" sz="2000" dirty="0">
                <a:solidFill>
                  <a:schemeClr val="tx2"/>
                </a:solidFill>
              </a:rPr>
              <a:t>equilibre_prod</a:t>
            </a:r>
            <a:r>
              <a:rPr lang="fr-FR" sz="2000" b="0" dirty="0">
                <a:solidFill>
                  <a:schemeClr val="tx2"/>
                </a:solidFill>
              </a:rPr>
              <a:t>(code_pays, pays, annee, code_produit, produit, dispo_int, alim_ani, semences, pertes, transfo, nourriture, </a:t>
            </a:r>
            <a:r>
              <a:rPr lang="fr-FR" sz="2000" b="0" dirty="0" err="1">
                <a:solidFill>
                  <a:schemeClr val="tx2"/>
                </a:solidFill>
              </a:rPr>
              <a:t>autres_utilisations</a:t>
            </a:r>
            <a:r>
              <a:rPr lang="fr-FR" sz="2000" b="0" dirty="0">
                <a:solidFill>
                  <a:schemeClr val="tx2"/>
                </a:solidFill>
              </a:rPr>
              <a:t>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1C7D27-7462-4447-A611-F723318D8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48078"/>
            <a:ext cx="12192000" cy="236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9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7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4" name="Rectangle 9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B9532-52BC-4041-8CBA-548A9C191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61" y="0"/>
            <a:ext cx="12065752" cy="480291"/>
          </a:xfrm>
        </p:spPr>
        <p:txBody>
          <a:bodyPr anchor="b">
            <a:normAutofit/>
          </a:bodyPr>
          <a:lstStyle/>
          <a:p>
            <a:r>
              <a:rPr lang="fr-FR" sz="2400" b="1" dirty="0">
                <a:solidFill>
                  <a:schemeClr val="tx2"/>
                </a:solidFill>
              </a:rPr>
              <a:t>Mise en place de la base de données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82AD497-700F-41B1-A40D-8B752E83F5F4}"/>
              </a:ext>
            </a:extLst>
          </p:cNvPr>
          <p:cNvSpPr txBox="1">
            <a:spLocks/>
          </p:cNvSpPr>
          <p:nvPr/>
        </p:nvSpPr>
        <p:spPr>
          <a:xfrm>
            <a:off x="0" y="947956"/>
            <a:ext cx="12188937" cy="3942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FR" sz="2000" b="0" dirty="0">
              <a:solidFill>
                <a:schemeClr val="tx2"/>
              </a:solidFill>
            </a:endParaRPr>
          </a:p>
          <a:p>
            <a:pPr marL="171450" indent="-171450" algn="l">
              <a:buFontTx/>
              <a:buChar char="-"/>
            </a:pPr>
            <a:r>
              <a:rPr lang="fr-FR" sz="2000" dirty="0">
                <a:solidFill>
                  <a:schemeClr val="tx2"/>
                </a:solidFill>
              </a:rPr>
              <a:t>population</a:t>
            </a:r>
            <a:r>
              <a:rPr lang="fr-FR" sz="2000" b="0" dirty="0">
                <a:solidFill>
                  <a:schemeClr val="tx2"/>
                </a:solidFill>
              </a:rPr>
              <a:t>(code_pays, pays, annee, habitant);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A1F108-9FDF-4A7C-9076-DA8898A2A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513" y="2179763"/>
            <a:ext cx="45148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2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7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4" name="Rectangle 9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B9532-52BC-4041-8CBA-548A9C191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61" y="0"/>
            <a:ext cx="12065752" cy="480291"/>
          </a:xfrm>
        </p:spPr>
        <p:txBody>
          <a:bodyPr anchor="b">
            <a:normAutofit/>
          </a:bodyPr>
          <a:lstStyle/>
          <a:p>
            <a:r>
              <a:rPr lang="fr-FR" sz="2400" b="1" dirty="0">
                <a:solidFill>
                  <a:schemeClr val="tx2"/>
                </a:solidFill>
              </a:rPr>
              <a:t>Mise en place de la base de données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82AD497-700F-41B1-A40D-8B752E83F5F4}"/>
              </a:ext>
            </a:extLst>
          </p:cNvPr>
          <p:cNvSpPr txBox="1">
            <a:spLocks/>
          </p:cNvSpPr>
          <p:nvPr/>
        </p:nvSpPr>
        <p:spPr>
          <a:xfrm>
            <a:off x="0" y="947956"/>
            <a:ext cx="12188937" cy="3607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Tx/>
              <a:buChar char="-"/>
            </a:pPr>
            <a:endParaRPr lang="fr-FR" sz="2000" b="0" dirty="0">
              <a:solidFill>
                <a:schemeClr val="tx2"/>
              </a:solidFill>
            </a:endParaRPr>
          </a:p>
          <a:p>
            <a:pPr algn="l"/>
            <a:endParaRPr lang="fr-FR" sz="2000" b="0" dirty="0">
              <a:solidFill>
                <a:schemeClr val="tx2"/>
              </a:solidFill>
            </a:endParaRPr>
          </a:p>
          <a:p>
            <a:pPr marL="171450" indent="-171450" algn="l">
              <a:buFontTx/>
              <a:buChar char="-"/>
            </a:pPr>
            <a:r>
              <a:rPr lang="fr-FR" sz="2000" dirty="0">
                <a:solidFill>
                  <a:schemeClr val="tx2"/>
                </a:solidFill>
              </a:rPr>
              <a:t>sous_nutrition</a:t>
            </a:r>
            <a:r>
              <a:rPr lang="fr-FR" sz="2000" b="0" dirty="0">
                <a:solidFill>
                  <a:schemeClr val="tx2"/>
                </a:solidFill>
              </a:rPr>
              <a:t>(code_pays, pays, annee, population).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44F09D-6F48-4973-B178-EB7FE7BDD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625" y="2191560"/>
            <a:ext cx="50006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7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4" name="Rectangle 9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F4F257-EB22-4B36-A1B7-7D75F43DBD67}"/>
              </a:ext>
            </a:extLst>
          </p:cNvPr>
          <p:cNvSpPr txBox="1">
            <a:spLocks/>
          </p:cNvSpPr>
          <p:nvPr/>
        </p:nvSpPr>
        <p:spPr>
          <a:xfrm>
            <a:off x="-3061" y="1300294"/>
            <a:ext cx="12191999" cy="3355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chemeClr val="tx2"/>
                </a:solidFill>
              </a:rPr>
              <a:t>Personnes qui décèdent à cause de la faim</a:t>
            </a:r>
          </a:p>
          <a:p>
            <a:endParaRPr lang="fr-FR" sz="4000" dirty="0">
              <a:solidFill>
                <a:schemeClr val="tx2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000" b="0" dirty="0">
                <a:solidFill>
                  <a:schemeClr val="tx2"/>
                </a:solidFill>
              </a:rPr>
              <a:t>Selon </a:t>
            </a:r>
            <a:r>
              <a:rPr lang="fr-FR" sz="2000" dirty="0">
                <a:solidFill>
                  <a:schemeClr val="tx2"/>
                </a:solidFill>
              </a:rPr>
              <a:t>Martin Caparros</a:t>
            </a:r>
            <a:r>
              <a:rPr lang="fr-FR" sz="2000" b="0" dirty="0">
                <a:solidFill>
                  <a:schemeClr val="tx2"/>
                </a:solidFill>
              </a:rPr>
              <a:t>, il y a environ </a:t>
            </a:r>
            <a:r>
              <a:rPr lang="fr-FR" sz="2800" dirty="0">
                <a:solidFill>
                  <a:srgbClr val="FF0000"/>
                </a:solidFill>
              </a:rPr>
              <a:t>9 millions </a:t>
            </a:r>
            <a:r>
              <a:rPr lang="fr-FR" sz="2000" b="0" dirty="0">
                <a:solidFill>
                  <a:schemeClr val="tx2"/>
                </a:solidFill>
              </a:rPr>
              <a:t>de personnes qui meurent de la sous-nutrition chaque année.</a:t>
            </a:r>
            <a:r>
              <a:rPr lang="fr-FR" sz="2000" dirty="0">
                <a:solidFill>
                  <a:schemeClr val="tx2"/>
                </a:solidFill>
              </a:rPr>
              <a:t> </a:t>
            </a: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tx2"/>
              </a:solidFill>
            </a:endParaRPr>
          </a:p>
          <a:p>
            <a:r>
              <a:rPr lang="fr-FR" sz="2000" dirty="0">
                <a:solidFill>
                  <a:schemeClr val="tx2"/>
                </a:solidFill>
              </a:rPr>
              <a:t>Source: </a:t>
            </a:r>
            <a:r>
              <a:rPr lang="fr-FR" sz="2000" u="sng" dirty="0">
                <a:solidFill>
                  <a:srgbClr val="002060"/>
                </a:solidFill>
              </a:rPr>
              <a:t>http://www.buchetchastel.fr/la-faim-martin-caparros-9782283028865</a:t>
            </a:r>
          </a:p>
        </p:txBody>
      </p:sp>
    </p:spTree>
    <p:extLst>
      <p:ext uri="{BB962C8B-B14F-4D97-AF65-F5344CB8AC3E}">
        <p14:creationId xmlns:p14="http://schemas.microsoft.com/office/powerpoint/2010/main" val="280807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7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4" name="Rectangle 9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82AD497-700F-41B1-A40D-8B752E83F5F4}"/>
              </a:ext>
            </a:extLst>
          </p:cNvPr>
          <p:cNvSpPr txBox="1">
            <a:spLocks/>
          </p:cNvSpPr>
          <p:nvPr/>
        </p:nvSpPr>
        <p:spPr>
          <a:xfrm>
            <a:off x="3049" y="1191238"/>
            <a:ext cx="12188951" cy="2894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tx2"/>
                </a:solidFill>
              </a:rPr>
              <a:t>Chiffre de la sous-nutrition dans le monde:</a:t>
            </a:r>
          </a:p>
          <a:p>
            <a:endParaRPr lang="fr-FR" sz="2000" b="0" dirty="0">
              <a:solidFill>
                <a:schemeClr val="tx2"/>
              </a:solidFill>
            </a:endParaRPr>
          </a:p>
          <a:p>
            <a:r>
              <a:rPr lang="fr-FR" sz="2400" b="0" dirty="0">
                <a:solidFill>
                  <a:schemeClr val="tx2"/>
                </a:solidFill>
              </a:rPr>
              <a:t>En 2013, on dénombre pas moins de </a:t>
            </a:r>
            <a:r>
              <a:rPr lang="fr-FR" sz="2400" dirty="0">
                <a:solidFill>
                  <a:srgbClr val="FF0000"/>
                </a:solidFill>
              </a:rPr>
              <a:t>746 millions </a:t>
            </a:r>
            <a:r>
              <a:rPr lang="fr-FR" sz="2400" b="0" dirty="0">
                <a:solidFill>
                  <a:schemeClr val="tx2"/>
                </a:solidFill>
              </a:rPr>
              <a:t>de personnes qui souffrent de la sous-nutrition dans le monde.</a:t>
            </a:r>
          </a:p>
          <a:p>
            <a:endParaRPr lang="fr-FR" sz="1200" b="0" dirty="0">
              <a:solidFill>
                <a:schemeClr val="tx2"/>
              </a:solidFill>
            </a:endParaRPr>
          </a:p>
          <a:p>
            <a:endParaRPr lang="fr-FR" sz="11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585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7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4" name="Rectangle 9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238998-DA32-4861-910F-CAF11EECA7A8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88938" cy="5511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tx2"/>
                </a:solidFill>
              </a:rPr>
              <a:t>Evolution possible au cours des années suivantes</a:t>
            </a:r>
          </a:p>
          <a:p>
            <a:endParaRPr lang="fr-FR" sz="2000" b="0" dirty="0">
              <a:solidFill>
                <a:schemeClr val="tx2"/>
              </a:solidFill>
            </a:endParaRPr>
          </a:p>
          <a:p>
            <a:r>
              <a:rPr lang="fr-FR" sz="2400" b="0" dirty="0">
                <a:solidFill>
                  <a:schemeClr val="tx1"/>
                </a:solidFill>
              </a:rPr>
              <a:t>La sous-nutrition risque de toucher à </a:t>
            </a:r>
            <a:r>
              <a:rPr lang="fr-FR" sz="2400" dirty="0">
                <a:solidFill>
                  <a:srgbClr val="FF0000"/>
                </a:solidFill>
              </a:rPr>
              <a:t>600 millions </a:t>
            </a:r>
            <a:r>
              <a:rPr lang="fr-FR" sz="2400" b="0" dirty="0">
                <a:solidFill>
                  <a:schemeClr val="tx1"/>
                </a:solidFill>
              </a:rPr>
              <a:t>de personnes supplémentaires d’ici à </a:t>
            </a:r>
            <a:r>
              <a:rPr lang="fr-FR" sz="2400" dirty="0">
                <a:solidFill>
                  <a:schemeClr val="tx1"/>
                </a:solidFill>
              </a:rPr>
              <a:t>2080</a:t>
            </a:r>
            <a:r>
              <a:rPr lang="fr-FR" sz="2400" b="0" dirty="0">
                <a:solidFill>
                  <a:schemeClr val="tx1"/>
                </a:solidFill>
              </a:rPr>
              <a:t> si nous maintenons nos émissions actuelles de gaz à effet de serre.</a:t>
            </a:r>
          </a:p>
          <a:p>
            <a:r>
              <a:rPr lang="fr-FR" sz="2400" b="0" dirty="0">
                <a:solidFill>
                  <a:schemeClr val="tx1"/>
                </a:solidFill>
              </a:rPr>
              <a:t>Source: </a:t>
            </a:r>
            <a:r>
              <a:rPr lang="fr-FR" sz="2400" u="sng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https://www.youtube.com/watch?v=0SXf8E9mxkc</a:t>
            </a:r>
            <a:endParaRPr lang="fr-FR" sz="2400" u="sng" dirty="0">
              <a:solidFill>
                <a:srgbClr val="002060"/>
              </a:solidFill>
            </a:endParaRPr>
          </a:p>
          <a:p>
            <a:endParaRPr lang="fr-FR" sz="2400" u="sng" dirty="0">
              <a:solidFill>
                <a:srgbClr val="002060"/>
              </a:solidFill>
              <a:latin typeface="Avenir Next LT Pro (Body)"/>
            </a:endParaRPr>
          </a:p>
          <a:p>
            <a:r>
              <a:rPr lang="fr-FR" sz="2400" b="0" dirty="0">
                <a:solidFill>
                  <a:srgbClr val="030303"/>
                </a:solidFill>
                <a:latin typeface="Avenir Next LT Pro (Body)"/>
              </a:rPr>
              <a:t>D’ici à </a:t>
            </a:r>
            <a:r>
              <a:rPr lang="fr-FR" sz="2400" dirty="0">
                <a:solidFill>
                  <a:srgbClr val="030303"/>
                </a:solidFill>
                <a:latin typeface="Avenir Next LT Pro (Body)"/>
              </a:rPr>
              <a:t>2050</a:t>
            </a:r>
            <a:r>
              <a:rPr lang="fr-FR" sz="2400" b="0" dirty="0">
                <a:solidFill>
                  <a:srgbClr val="030303"/>
                </a:solidFill>
                <a:latin typeface="Avenir Next LT Pro (Body)"/>
              </a:rPr>
              <a:t>, il se pourrait qu’il n’y ait plus de terres cultivables, d’énergie et d’eau pour nourrir les plus de </a:t>
            </a:r>
            <a:r>
              <a:rPr lang="fr-FR" sz="2400" dirty="0">
                <a:solidFill>
                  <a:srgbClr val="FF0000"/>
                </a:solidFill>
                <a:latin typeface="Avenir Next LT Pro (Body)"/>
              </a:rPr>
              <a:t>9 milliards </a:t>
            </a:r>
            <a:r>
              <a:rPr lang="fr-FR" sz="2400" b="0" dirty="0">
                <a:solidFill>
                  <a:srgbClr val="030303"/>
                </a:solidFill>
                <a:latin typeface="Avenir Next LT Pro (Body)"/>
              </a:rPr>
              <a:t>d’humains dans le monde.</a:t>
            </a:r>
          </a:p>
          <a:p>
            <a:endParaRPr lang="fr-FR" sz="2400" dirty="0">
              <a:solidFill>
                <a:srgbClr val="030303"/>
              </a:solidFill>
              <a:latin typeface="Avenir Next LT Pro (Body)"/>
            </a:endParaRPr>
          </a:p>
          <a:p>
            <a:r>
              <a:rPr lang="fr-FR" sz="2400" dirty="0">
                <a:solidFill>
                  <a:srgbClr val="030303"/>
                </a:solidFill>
                <a:latin typeface="Avenir Next LT Pro (Body)"/>
              </a:rPr>
              <a:t>Source: </a:t>
            </a:r>
            <a:r>
              <a:rPr lang="fr-FR" sz="2400" u="sng" dirty="0">
                <a:solidFill>
                  <a:srgbClr val="002060"/>
                </a:solidFill>
                <a:latin typeface="Avenir Next LT Pro (Body)"/>
              </a:rPr>
              <a:t>http://www.slate.fr/monde/86219/guerres-faim-2050-famines</a:t>
            </a:r>
          </a:p>
          <a:p>
            <a:endParaRPr lang="fr-FR" sz="2000" b="0" dirty="0">
              <a:solidFill>
                <a:schemeClr val="tx2"/>
              </a:solidFill>
            </a:endParaRPr>
          </a:p>
          <a:p>
            <a:endParaRPr lang="fr-FR" sz="2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50361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C2B32"/>
      </a:dk2>
      <a:lt2>
        <a:srgbClr val="E2E8E2"/>
      </a:lt2>
      <a:accent1>
        <a:srgbClr val="D838D6"/>
      </a:accent1>
      <a:accent2>
        <a:srgbClr val="8526C6"/>
      </a:accent2>
      <a:accent3>
        <a:srgbClr val="5538D8"/>
      </a:accent3>
      <a:accent4>
        <a:srgbClr val="264CC6"/>
      </a:accent4>
      <a:accent5>
        <a:srgbClr val="38A1D8"/>
      </a:accent5>
      <a:accent6>
        <a:srgbClr val="23B6AC"/>
      </a:accent6>
      <a:hlink>
        <a:srgbClr val="3F7DB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20694</TotalTime>
  <Words>817</Words>
  <Application>Microsoft Office PowerPoint</Application>
  <PresentationFormat>Widescreen</PresentationFormat>
  <Paragraphs>87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Avenir Next LT Pro</vt:lpstr>
      <vt:lpstr>Avenir Next LT Pro (Body)</vt:lpstr>
      <vt:lpstr>AvenirNext LT Pro Medium</vt:lpstr>
      <vt:lpstr>BlockprintVTI</vt:lpstr>
      <vt:lpstr>Etude sur la sous-nutrition dans le monde en 2013</vt:lpstr>
      <vt:lpstr>Mise en place de la base de données </vt:lpstr>
      <vt:lpstr>Mise en place de la base de données </vt:lpstr>
      <vt:lpstr>Mise en place de la base de données </vt:lpstr>
      <vt:lpstr>Mise en place de la base de données </vt:lpstr>
      <vt:lpstr>Mise en place de la base de données </vt:lpstr>
      <vt:lpstr>PowerPoint Presentation</vt:lpstr>
      <vt:lpstr>PowerPoint Presentation</vt:lpstr>
      <vt:lpstr>PowerPoint Presentation</vt:lpstr>
      <vt:lpstr>Les différentes causes de la faim  Les causes de la faim sont multiples et variées: Il y a notamment des causes: Mauvaises gestion Politiques; Climatiques;    </vt:lpstr>
      <vt:lpstr>La mauvaise gestion</vt:lpstr>
      <vt:lpstr>Les causes politiques</vt:lpstr>
      <vt:lpstr>PowerPoint Presentation</vt:lpstr>
      <vt:lpstr>Augmenter la production alimentaire pour nourrir tout le monde en 2050 ?</vt:lpstr>
      <vt:lpstr>Opérations d’algèbres relationnelles</vt:lpstr>
      <vt:lpstr>Les 10 pays ayant le plus haut ratio disponibilité alimentaire/habitant en termes de protéines (en kg) par habitant.</vt:lpstr>
      <vt:lpstr>Les 10 pays ayant le plus haut ratio disponibilité alimentaire/habitant en termes de kcal par habitant.</vt:lpstr>
      <vt:lpstr>Pour l'année 2013, les 10 pays ayant le plus faible ratio disponibilité alimentaire/habitant en termes de protéines (en kg) par habitant.</vt:lpstr>
      <vt:lpstr>La quantité totale (en kg) de produits perdus par pays en 2013. </vt:lpstr>
      <vt:lpstr>Les 10 pays pour lesquels la proportion de personnes sous-alimentées est la plus forte.</vt:lpstr>
      <vt:lpstr>Les 10 produits pour lesquels le ratio Autres utilisations/Disponibilité intérieure est le plus élevé.</vt:lpstr>
      <vt:lpstr>Autres utilisations possibles pour l’huile de palme.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Etude sur la sous-nutrition dans le monde en 2013</dc:title>
  <dc:creator>Cheikhou</dc:creator>
  <cp:lastModifiedBy>Cheikhou</cp:lastModifiedBy>
  <cp:revision>100</cp:revision>
  <dcterms:created xsi:type="dcterms:W3CDTF">2021-03-03T22:04:53Z</dcterms:created>
  <dcterms:modified xsi:type="dcterms:W3CDTF">2021-03-31T18:25:20Z</dcterms:modified>
</cp:coreProperties>
</file>