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9" r:id="rId1"/>
  </p:sldMasterIdLst>
  <p:notesMasterIdLst>
    <p:notesMasterId r:id="rId33"/>
  </p:notesMasterIdLst>
  <p:sldIdLst>
    <p:sldId id="256" r:id="rId2"/>
    <p:sldId id="283" r:id="rId3"/>
    <p:sldId id="273" r:id="rId4"/>
    <p:sldId id="308" r:id="rId5"/>
    <p:sldId id="313" r:id="rId6"/>
    <p:sldId id="314" r:id="rId7"/>
    <p:sldId id="317" r:id="rId8"/>
    <p:sldId id="316" r:id="rId9"/>
    <p:sldId id="322" r:id="rId10"/>
    <p:sldId id="321" r:id="rId11"/>
    <p:sldId id="320" r:id="rId12"/>
    <p:sldId id="323" r:id="rId13"/>
    <p:sldId id="324" r:id="rId14"/>
    <p:sldId id="325" r:id="rId15"/>
    <p:sldId id="326" r:id="rId16"/>
    <p:sldId id="306" r:id="rId17"/>
    <p:sldId id="307" r:id="rId18"/>
    <p:sldId id="312" r:id="rId19"/>
    <p:sldId id="310" r:id="rId20"/>
    <p:sldId id="319" r:id="rId21"/>
    <p:sldId id="311" r:id="rId22"/>
    <p:sldId id="333" r:id="rId23"/>
    <p:sldId id="330" r:id="rId24"/>
    <p:sldId id="329" r:id="rId25"/>
    <p:sldId id="318" r:id="rId26"/>
    <p:sldId id="327" r:id="rId27"/>
    <p:sldId id="328" r:id="rId28"/>
    <p:sldId id="331" r:id="rId29"/>
    <p:sldId id="332" r:id="rId30"/>
    <p:sldId id="266" r:id="rId31"/>
    <p:sldId id="270" r:id="rId3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E9F3"/>
    <a:srgbClr val="88A9D2"/>
    <a:srgbClr val="FFFFFF"/>
    <a:srgbClr val="497DBB"/>
    <a:srgbClr val="CC0000"/>
    <a:srgbClr val="800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2425" autoAdjust="0"/>
    <p:restoredTop sz="75000" autoAdjust="0"/>
  </p:normalViewPr>
  <p:slideViewPr>
    <p:cSldViewPr>
      <p:cViewPr varScale="1">
        <p:scale>
          <a:sx n="81" d="100"/>
          <a:sy n="81" d="100"/>
        </p:scale>
        <p:origin x="-142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526"/>
    </p:cViewPr>
  </p:outlineViewPr>
  <p:notesTextViewPr>
    <p:cViewPr>
      <p:scale>
        <a:sx n="100" d="100"/>
        <a:sy n="100" d="100"/>
      </p:scale>
      <p:origin x="0" y="96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A09A503D-B778-4DB0-8157-F9C3A114EABF}" type="datetimeFigureOut">
              <a:rPr lang="zh-CN" altLang="en-US"/>
              <a:pPr>
                <a:defRPr/>
              </a:pPr>
              <a:t>2013/12/3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89C19CB9-6A6B-4EF8-996A-7562B81AF30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6166911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cma-international.org/publications/standards/Ecma-262.htm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cma-international.org/publications/standards/Ecma-262.htm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性能并不是唯一的考虑因素，在对性能要求并非苛刻的环境中，性能也可让位于：团队编码规范，个人编码习惯，代码可读性，模块可扩展性等因素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C19CB9-6A6B-4EF8-996A-7562B81AF308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中这几类变量的查找关系</a:t>
            </a:r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直接量</a:t>
            </a:r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变量（局部变量，全局变量）</a:t>
            </a:r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数组</a:t>
            </a:r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对象</a:t>
            </a:r>
            <a:endParaRPr lang="zh-CN" altLang="en-US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C19CB9-6A6B-4EF8-996A-7562B81AF308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中这几类变量的查找关系</a:t>
            </a:r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直接量</a:t>
            </a:r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变量（局部变量，全局变量）</a:t>
            </a:r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数组</a:t>
            </a:r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对象</a:t>
            </a:r>
            <a:endParaRPr lang="zh-CN" altLang="en-US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C19CB9-6A6B-4EF8-996A-7562B81AF308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中这几类变量的查找关系</a:t>
            </a:r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直接量</a:t>
            </a:r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变量（局部变量，全局变量）</a:t>
            </a:r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数组</a:t>
            </a:r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对象</a:t>
            </a:r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(function(window){console.log(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window.document.title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)}(window))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 local variables    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foo.bar.c,foo.bar.d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​​</a:t>
            </a: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在一个函数中，你绝不应该对一个对象成员进行超过一次搜索，除非该值可能改变</a:t>
            </a:r>
            <a:endParaRPr lang="en-US" altLang="zh-CN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funciton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hasEitherClass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(element,className1,className2) {</a:t>
            </a:r>
          </a:p>
          <a:p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currentClassName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 </a:t>
            </a:r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element.className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return </a:t>
            </a:r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currentClassName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== className1 || </a:t>
            </a:r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currentClassName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== className2;</a:t>
            </a:r>
          </a:p>
          <a:p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endParaRPr lang="zh-CN" altLang="en-US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C19CB9-6A6B-4EF8-996A-7562B81AF308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中这几类变量的查找关系</a:t>
            </a:r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直接量</a:t>
            </a:r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变量（局部变量，全局变量）</a:t>
            </a:r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数组</a:t>
            </a:r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对象</a:t>
            </a:r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(function(window){console.log(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window.document.title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)}(window))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 local variables    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foo.bar.c,foo.bar.d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​​</a:t>
            </a: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在一个函数中，你绝不应该对一个对象成员进行超过一次搜索，除非该值可能改变</a:t>
            </a:r>
            <a:endParaRPr lang="en-US" altLang="zh-CN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funciton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hasEitherClass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(element,className1,className2) {</a:t>
            </a:r>
          </a:p>
          <a:p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currentClassName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 </a:t>
            </a:r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element.className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return </a:t>
            </a:r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currentClassName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== className1 || </a:t>
            </a:r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currentClassName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== className2;</a:t>
            </a:r>
          </a:p>
          <a:p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endParaRPr lang="zh-CN" altLang="en-US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C19CB9-6A6B-4EF8-996A-7562B81AF308}" type="slidenum">
              <a:rPr lang="zh-CN" altLang="en-US" smtClean="0"/>
              <a:pPr>
                <a:defRPr/>
              </a:pPr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C19CB9-6A6B-4EF8-996A-7562B81AF308}" type="slidenum">
              <a:rPr lang="zh-CN" altLang="en-US" smtClean="0"/>
              <a:pPr>
                <a:defRPr/>
              </a:pPr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C19CB9-6A6B-4EF8-996A-7562B81AF308}" type="slidenum">
              <a:rPr lang="zh-CN" altLang="en-US" smtClean="0"/>
              <a:pPr>
                <a:defRPr/>
              </a:pPr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live </a:t>
            </a:r>
            <a:r>
              <a:rPr lang="en-US" altLang="zh-CN" dirty="0" err="1" smtClean="0"/>
              <a:t>NodeList</a:t>
            </a:r>
            <a:r>
              <a:rPr lang="en-US" altLang="zh-CN" dirty="0" smtClean="0"/>
              <a:t>  static </a:t>
            </a:r>
            <a:r>
              <a:rPr lang="en-US" altLang="zh-CN" dirty="0" err="1" smtClean="0"/>
              <a:t>NodeList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C19CB9-6A6B-4EF8-996A-7562B81AF308}" type="slidenum">
              <a:rPr lang="zh-CN" altLang="en-US" smtClean="0"/>
              <a:pPr>
                <a:defRPr/>
              </a:pPr>
              <a:t>26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7129812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修改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style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尽量用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替代，一个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可以操作很多的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style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设置，每个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style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的设置都会接触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dom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，会去修改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dom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树</a:t>
            </a:r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让动画元素脱离文档流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C19CB9-6A6B-4EF8-996A-7562B81AF308}" type="slidenum">
              <a:rPr lang="zh-CN" altLang="en-US" smtClean="0"/>
              <a:pPr>
                <a:defRPr/>
              </a:pPr>
              <a:t>27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7129812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Tag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css</a:t>
            </a:r>
            <a:r>
              <a:rPr lang="zh-CN" altLang="en-US" dirty="0" smtClean="0"/>
              <a:t>的</a:t>
            </a:r>
            <a:r>
              <a:rPr lang="en-US" altLang="zh-CN" dirty="0" smtClean="0"/>
              <a:t>reflow</a:t>
            </a:r>
            <a:r>
              <a:rPr lang="zh-CN" altLang="en-US" dirty="0" smtClean="0"/>
              <a:t>要比</a:t>
            </a:r>
            <a:r>
              <a:rPr lang="en-US" altLang="zh-CN" dirty="0" smtClean="0"/>
              <a:t>id</a:t>
            </a:r>
            <a:r>
              <a:rPr lang="zh-CN" altLang="en-US" dirty="0" smtClean="0"/>
              <a:t>的</a:t>
            </a:r>
            <a:r>
              <a:rPr lang="en-US" altLang="zh-CN" dirty="0" smtClean="0"/>
              <a:t>reflow</a:t>
            </a:r>
            <a:r>
              <a:rPr lang="zh-CN" altLang="en-US" dirty="0" smtClean="0"/>
              <a:t>慢很多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C19CB9-6A6B-4EF8-996A-7562B81AF308}" type="slidenum">
              <a:rPr lang="zh-CN" altLang="en-US" smtClean="0"/>
              <a:pPr>
                <a:defRPr/>
              </a:pPr>
              <a:t>28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7129812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浏览器从右到左的解析</a:t>
            </a:r>
            <a:r>
              <a:rPr lang="en-US" altLang="zh-CN" dirty="0" err="1" smtClean="0"/>
              <a:t>css</a:t>
            </a:r>
            <a:r>
              <a:rPr lang="zh-CN" altLang="en-US" dirty="0" smtClean="0"/>
              <a:t>选择器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C19CB9-6A6B-4EF8-996A-7562B81AF308}" type="slidenum">
              <a:rPr lang="zh-CN" altLang="en-US" smtClean="0"/>
              <a:pPr>
                <a:defRPr/>
              </a:pPr>
              <a:t>29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712981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在编写</a:t>
            </a:r>
            <a:r>
              <a:rPr lang="en-US" altLang="zh-CN" dirty="0" err="1" smtClean="0"/>
              <a:t>javascript</a:t>
            </a:r>
            <a:r>
              <a:rPr lang="zh-CN" altLang="en-US" dirty="0" smtClean="0"/>
              <a:t>时会碰到哪些性能上的问题，怎么样去避免这些问题，这些问题也是在不经意间就下去的代码，养成好的习惯编程习惯，会从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的源头说起，尽量把点说得清晰点，</a:t>
            </a:r>
            <a:r>
              <a:rPr lang="en-US" altLang="zh-CN" dirty="0" smtClean="0"/>
              <a:t>Dom</a:t>
            </a:r>
            <a:r>
              <a:rPr lang="en-US" altLang="zh-CN" baseline="0" dirty="0" smtClean="0"/>
              <a:t> script</a:t>
            </a:r>
            <a:r>
              <a:rPr lang="zh-CN" altLang="en-US" baseline="0" dirty="0" smtClean="0"/>
              <a:t>碰到的问题相对小一点，我们在实际的开发中都是一个页面一个页面开发，几百个节点的操作算是大的，实现的逻辑中不太容易碰到明显的性能问题</a:t>
            </a:r>
            <a:endParaRPr lang="en-US" altLang="zh-CN" baseline="0" dirty="0" smtClean="0"/>
          </a:p>
          <a:p>
            <a:r>
              <a:rPr lang="en-US" altLang="zh-CN" baseline="0" smtClean="0"/>
              <a:t>CSS</a:t>
            </a:r>
            <a:r>
              <a:rPr lang="zh-CN" altLang="en-US" baseline="0" smtClean="0"/>
              <a:t>在</a:t>
            </a:r>
            <a:r>
              <a:rPr lang="zh-CN" altLang="en-US" baseline="0" dirty="0" smtClean="0"/>
              <a:t>实际的开发中也用得很注意了，一些问题都是反复强调过，大家也是避免去用一起</a:t>
            </a:r>
            <a:r>
              <a:rPr lang="en-US" altLang="zh-CN" baseline="0" dirty="0" err="1" smtClean="0"/>
              <a:t>expresion</a:t>
            </a:r>
            <a:r>
              <a:rPr lang="zh-CN" altLang="en-US" baseline="0" dirty="0" smtClean="0"/>
              <a:t>或滤镜等，随着</a:t>
            </a:r>
            <a:r>
              <a:rPr lang="en-US" altLang="zh-CN" baseline="0" dirty="0" smtClean="0"/>
              <a:t>h5</a:t>
            </a:r>
            <a:r>
              <a:rPr lang="zh-CN" altLang="en-US" baseline="0" dirty="0" smtClean="0"/>
              <a:t>的壮大，尽量把</a:t>
            </a:r>
            <a:r>
              <a:rPr lang="en-US" altLang="zh-CN" baseline="0" dirty="0" err="1" smtClean="0"/>
              <a:t>css</a:t>
            </a:r>
            <a:r>
              <a:rPr lang="zh-CN" altLang="en-US" baseline="0" dirty="0" smtClean="0"/>
              <a:t>能实现的功能交给</a:t>
            </a:r>
            <a:r>
              <a:rPr lang="en-US" altLang="zh-CN" baseline="0" dirty="0" err="1" smtClean="0"/>
              <a:t>css</a:t>
            </a:r>
            <a:r>
              <a:rPr lang="zh-CN" altLang="en-US" baseline="0" dirty="0" smtClean="0"/>
              <a:t>做，</a:t>
            </a:r>
            <a:r>
              <a:rPr lang="en-US" altLang="zh-CN" baseline="0" dirty="0" err="1" smtClean="0"/>
              <a:t>css</a:t>
            </a:r>
            <a:r>
              <a:rPr lang="zh-CN" altLang="en-US" baseline="0" dirty="0" smtClean="0"/>
              <a:t>的实现都是用</a:t>
            </a:r>
            <a:r>
              <a:rPr lang="en-US" altLang="zh-CN" baseline="0" dirty="0" err="1" smtClean="0"/>
              <a:t>c++</a:t>
            </a:r>
            <a:r>
              <a:rPr lang="zh-CN" altLang="en-US" baseline="0" dirty="0" smtClean="0"/>
              <a:t>实现，性能和效率上都要大大超过</a:t>
            </a:r>
            <a:r>
              <a:rPr lang="en-US" altLang="zh-CN" baseline="0" dirty="0" err="1" smtClean="0"/>
              <a:t>js</a:t>
            </a:r>
            <a:endParaRPr lang="en-US" altLang="zh-CN" dirty="0" smtClean="0"/>
          </a:p>
        </p:txBody>
      </p:sp>
      <p:sp>
        <p:nvSpPr>
          <p:cNvPr id="1741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6F99216-029C-4C04-A5FC-0BCBB98201CD}" type="slidenum">
              <a:rPr lang="zh-CN" altLang="en-US" smtClean="0">
                <a:ea typeface="宋体" charset="-122"/>
              </a:rPr>
              <a:pPr/>
              <a:t>2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每一个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JavaScript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函数都是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Function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对象的一个实例。而该对象拥有可编程访问的属性和不能通过代码访问的内部属性（仅供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JavaScript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引擎存取）。内部属性中的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Scope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包含的一个函数被创建的作用域中对象的集合称为函数的作用域链。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执行函数时会创建一个运行期上下文（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execution context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）的内部对象，每个运行期上下文对象都有自己的作用域链用于标识符解析。正是解析标识符时在作用域链中的搜索过程影响了性能。</a:t>
            </a:r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局部变量和全局变量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不使用</a:t>
            </a:r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Eval</a:t>
            </a:r>
            <a:endParaRPr lang="en-US" altLang="zh-CN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减少对象查找</a:t>
            </a:r>
          </a:p>
          <a:p>
            <a:endParaRPr lang="zh-CN" altLang="en-US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C19CB9-6A6B-4EF8-996A-7562B81AF308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C19CB9-6A6B-4EF8-996A-7562B81AF308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配上实例</a:t>
            </a:r>
            <a:r>
              <a:rPr lang="zh-CN" altLang="en-US" baseline="0" dirty="0" smtClean="0"/>
              <a:t> </a:t>
            </a:r>
            <a:r>
              <a:rPr lang="en-US" altLang="zh-CN" baseline="0" dirty="0" err="1" smtClean="0"/>
              <a:t>defered</a:t>
            </a:r>
            <a:r>
              <a:rPr lang="en-US" altLang="zh-CN" baseline="0" dirty="0" smtClean="0"/>
              <a:t> script</a:t>
            </a:r>
          </a:p>
          <a:p>
            <a:r>
              <a:rPr lang="en-US" altLang="zh-CN" baseline="0" dirty="0" err="1" smtClean="0"/>
              <a:t>Asynchronizd</a:t>
            </a:r>
            <a:r>
              <a:rPr lang="en-US" altLang="zh-CN" baseline="0" dirty="0" smtClean="0"/>
              <a:t> script</a:t>
            </a:r>
          </a:p>
          <a:p>
            <a:r>
              <a:rPr lang="en-US" altLang="zh-CN" baseline="0" dirty="0" smtClean="0"/>
              <a:t>Dynamic script element</a:t>
            </a:r>
          </a:p>
          <a:p>
            <a:r>
              <a:rPr lang="en-US" altLang="zh-CN" baseline="0" dirty="0" err="1" smtClean="0"/>
              <a:t>Xmlhttprequest</a:t>
            </a:r>
            <a:r>
              <a:rPr lang="en-US" altLang="zh-CN" baseline="0" dirty="0" smtClean="0"/>
              <a:t> script injection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C19CB9-6A6B-4EF8-996A-7562B81AF308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C19CB9-6A6B-4EF8-996A-7562B81AF308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5862195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local variables, named arguments, the arguments collection, and this</a:t>
            </a:r>
            <a:endParaRPr lang="zh-CN" altLang="en-US" dirty="0"/>
          </a:p>
        </p:txBody>
      </p:sp>
      <p:sp>
        <p:nvSpPr>
          <p:cNvPr id="614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99D60B91-E10F-4662-BC53-951FB8B1E689}" type="slidenum">
              <a:rPr lang="zh-CN" altLang="en-US"/>
              <a:pPr eaLnBrk="1" hangingPunct="1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作用域</a:t>
            </a:r>
            <a:endParaRPr lang="en-US" altLang="zh-CN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执行环境</a:t>
            </a:r>
            <a:endParaRPr lang="en-US" altLang="zh-CN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作用域链</a:t>
            </a:r>
            <a:endParaRPr lang="en-US" altLang="zh-CN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活动对象</a:t>
            </a:r>
            <a:endParaRPr lang="en-US" altLang="zh-CN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C19CB9-6A6B-4EF8-996A-7562B81AF308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每一个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JavaScript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函数都是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Function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对象的一个实例。而该对象拥有可编程访问的属性和不能通过代码访问的内部属性（仅供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JavaScript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引擎存取）。内部属性中的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Scope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包含的一个函数被创建的作用域中对象的集合称为函数的作用域链。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执行函数时会创建一个运行期上下文（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execution context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）的内部对象，每个运行期上下文对象都有自己的作用域链用于标识符解析。正是解析标识符时在作用域链中的搜索过程影响了性能。</a:t>
            </a:r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局部变量和全局变量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不使用</a:t>
            </a:r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Eval</a:t>
            </a:r>
            <a:endParaRPr lang="en-US" altLang="zh-CN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隐藏的 </a:t>
            </a:r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eval</a:t>
            </a:r>
            <a:endParaRPr lang="en-US" altLang="zh-CN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eval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的变量作用域是当前作用域，污染你的局部变量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</a:t>
            </a:r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Funcation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的作用域是全局，且不调用并不会污染变量</a:t>
            </a:r>
            <a:endParaRPr lang="en-US" altLang="zh-CN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减少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对象查找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使用直接量</a:t>
            </a:r>
            <a:endParaRPr lang="zh-CN" altLang="en-US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C19CB9-6A6B-4EF8-996A-7562B81AF308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A43C91-EA29-49D9-A025-71E21725E12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E66667-78EF-4E97-8F9B-C4D4C1BD20F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4B37D1-7FAD-4D14-B8DA-3C8C6FD1A44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272E3F-82CD-4A1D-ACE9-EC35E4656A3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A6D091-C95A-4526-B2DD-ECB7F7B205B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3AE528-FA43-4712-85AB-BE4FF636356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80EECB-BF5E-4E0D-B2FA-B7059407A80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501E5D-AD33-4C7E-ACDD-A0F504CF422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9B5ED8-7C9C-46FD-AE98-ABF95E64702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8545C4-7376-402C-8C05-018101AAD09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79FCEF-6E05-43A1-88C7-85A682C0E54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4B1036B-1C8A-49DA-8612-8041A00DF7C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微软雅黑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微软雅黑" pitchFamily="34" charset="-122"/>
          <a:cs typeface="微软雅黑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微软雅黑" pitchFamily="34" charset="-122"/>
          <a:cs typeface="微软雅黑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微软雅黑" pitchFamily="34" charset="-122"/>
          <a:cs typeface="微软雅黑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微软雅黑" pitchFamily="34" charset="-122"/>
          <a:cs typeface="微软雅黑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微软雅黑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微软雅黑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微软雅黑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微软雅黑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微软雅黑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130425"/>
            <a:ext cx="8991600" cy="14700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5400" b="1" dirty="0" smtClean="0">
                <a:solidFill>
                  <a:srgbClr val="00A0E9"/>
                </a:solidFill>
                <a:effectLst>
                  <a:outerShdw blurRad="50800" dist="25400" dir="5400000" algn="t" rotWithShape="0">
                    <a:prstClr val="black">
                      <a:alpha val="40000"/>
                    </a:prstClr>
                  </a:outerShdw>
                </a:effectLst>
                <a:cs typeface="Arial" pitchFamily="34" charset="0"/>
              </a:rPr>
              <a:t>High Performance </a:t>
            </a:r>
            <a:r>
              <a:rPr lang="en-US" altLang="zh-CN" sz="5400" b="1" dirty="0" err="1" smtClean="0">
                <a:solidFill>
                  <a:srgbClr val="00A0E9"/>
                </a:solidFill>
                <a:effectLst>
                  <a:outerShdw blurRad="50800" dist="25400" dir="5400000" algn="t" rotWithShape="0">
                    <a:prstClr val="black">
                      <a:alpha val="40000"/>
                    </a:prstClr>
                  </a:outerShdw>
                </a:effectLst>
                <a:cs typeface="Arial" pitchFamily="34" charset="0"/>
              </a:rPr>
              <a:t>Javascript</a:t>
            </a:r>
            <a:r>
              <a:rPr lang="en-US" altLang="zh-CN" sz="5400" b="1" dirty="0" smtClean="0">
                <a:solidFill>
                  <a:srgbClr val="00A0E9"/>
                </a:solidFill>
                <a:effectLst>
                  <a:outerShdw blurRad="50800" dist="25400" dir="5400000" algn="t" rotWithShape="0">
                    <a:prstClr val="black">
                      <a:alpha val="40000"/>
                    </a:prstClr>
                  </a:outerShdw>
                </a:effectLst>
                <a:cs typeface="Arial" pitchFamily="34" charset="0"/>
              </a:rPr>
              <a:t> </a:t>
            </a:r>
            <a:r>
              <a:rPr lang="en-US" altLang="zh-CN" sz="5400" b="1" dirty="0" err="1" smtClean="0">
                <a:solidFill>
                  <a:srgbClr val="00A0E9"/>
                </a:solidFill>
                <a:effectLst>
                  <a:outerShdw blurRad="50800" dist="25400" dir="5400000" algn="t" rotWithShape="0">
                    <a:prstClr val="black">
                      <a:alpha val="40000"/>
                    </a:prstClr>
                  </a:outerShdw>
                </a:effectLst>
                <a:cs typeface="Arial" pitchFamily="34" charset="0"/>
              </a:rPr>
              <a:t>Programm</a:t>
            </a:r>
            <a:endParaRPr lang="en-US" altLang="zh-CN" sz="5400" b="1" dirty="0" smtClean="0">
              <a:solidFill>
                <a:srgbClr val="00A0E9"/>
              </a:solidFill>
              <a:effectLst>
                <a:outerShdw blurRad="50800" dist="25400" dir="5400000" algn="t" rotWithShape="0">
                  <a:prstClr val="black">
                    <a:alpha val="40000"/>
                  </a:prstClr>
                </a:outerShdw>
              </a:effectLst>
              <a:cs typeface="Arial" pitchFamily="34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b="1" dirty="0" smtClean="0">
                <a:cs typeface="+mn-cs"/>
              </a:rPr>
              <a:t>yuqijun@corp.netease.com</a:t>
            </a: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>
                <a:solidFill>
                  <a:srgbClr val="00B0F0"/>
                </a:solidFill>
              </a:rPr>
              <a:t>Data Access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945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Prototype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Scope</a:t>
            </a:r>
            <a:endParaRPr lang="zh-CN" alt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268242558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>
                <a:solidFill>
                  <a:srgbClr val="00B0F0"/>
                </a:solidFill>
              </a:rPr>
              <a:t>Prototype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800" b="0" dirty="0" smtClean="0"/>
              <a:t>types of members</a:t>
            </a:r>
          </a:p>
          <a:p>
            <a:pPr lvl="1">
              <a:defRPr/>
            </a:pPr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instance members</a:t>
            </a:r>
          </a:p>
          <a:p>
            <a:pPr lvl="1">
              <a:defRPr/>
            </a:pPr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prototype members</a:t>
            </a:r>
          </a:p>
          <a:p>
            <a:pPr>
              <a:defRPr/>
            </a:pPr>
            <a:r>
              <a:rPr lang="en-US" altLang="zh-CN" sz="2800" b="0" dirty="0" err="1" smtClean="0"/>
              <a:t>hasOwnProperty</a:t>
            </a:r>
            <a:endParaRPr lang="zh-CN" altLang="en-US" sz="2800" b="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35995" y="2348880"/>
            <a:ext cx="4912469" cy="10801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01926" y="3789040"/>
            <a:ext cx="4774530" cy="237626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="" xmlns:p14="http://schemas.microsoft.com/office/powerpoint/2010/main" val="426560663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>
                <a:solidFill>
                  <a:srgbClr val="00B0F0"/>
                </a:solidFill>
              </a:rPr>
              <a:t>Scope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800" b="0" dirty="0" smtClean="0"/>
              <a:t>function is represented as an object</a:t>
            </a:r>
          </a:p>
          <a:p>
            <a:pPr>
              <a:defRPr/>
            </a:pPr>
            <a:r>
              <a:rPr lang="en-US" altLang="zh-CN" sz="2800" b="0" dirty="0" smtClean="0"/>
              <a:t>internal [[Scope]] property</a:t>
            </a:r>
          </a:p>
          <a:p>
            <a:pPr lvl="1">
              <a:defRPr/>
            </a:pP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contains a collection of objects representing the scope in which the function was created (scope chain)</a:t>
            </a:r>
          </a:p>
          <a:p>
            <a:pPr lvl="1">
              <a:defRPr/>
            </a:pP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determines the data that a function can access</a:t>
            </a:r>
          </a:p>
          <a:p>
            <a:pPr lvl="1">
              <a:defRPr/>
            </a:pP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each object in the function’s scope chain is called a variable object (key-value pairs)</a:t>
            </a:r>
          </a:p>
          <a:p>
            <a:pPr lvl="1">
              <a:defRPr/>
            </a:pP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when a function is created, its scope chain is populated with objects representing the data that is accessible in the scope in which the function was created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9455666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>
                <a:solidFill>
                  <a:srgbClr val="00B0F0"/>
                </a:solidFill>
              </a:rPr>
              <a:t>Scope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pic>
        <p:nvPicPr>
          <p:cNvPr id="4" name="内容占位符 3" descr="图像 8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699792" y="1916832"/>
            <a:ext cx="3456385" cy="1078496"/>
          </a:xfr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5696" y="3933056"/>
            <a:ext cx="5544616" cy="172819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3" descr="C:\Users\genify\AppData\Local\Microsoft\Windows\Temporary Internet Files\Content.IE5\TRAG10JW\MC900434411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2565400"/>
            <a:ext cx="895350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18724250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>
                <a:solidFill>
                  <a:srgbClr val="00B0F0"/>
                </a:solidFill>
              </a:rPr>
              <a:t>Scope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800" b="0" dirty="0" smtClean="0"/>
              <a:t>execution context</a:t>
            </a:r>
          </a:p>
          <a:p>
            <a:pPr lvl="1">
              <a:defRPr/>
            </a:pP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defines the environment in which a function is being executed</a:t>
            </a:r>
          </a:p>
          <a:p>
            <a:pPr lvl="1">
              <a:defRPr/>
            </a:pP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each execution context is unique to one particular execution of the function</a:t>
            </a:r>
          </a:p>
          <a:p>
            <a:pPr lvl="1">
              <a:defRPr/>
            </a:pP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be destroyed once the function has been completely executed</a:t>
            </a:r>
          </a:p>
          <a:p>
            <a:pPr>
              <a:defRPr/>
            </a:pPr>
            <a:r>
              <a:rPr lang="en-US" altLang="zh-CN" sz="2800" b="0" dirty="0" smtClean="0"/>
              <a:t>scope chain in execution context</a:t>
            </a:r>
          </a:p>
          <a:p>
            <a:pPr lvl="1">
              <a:defRPr/>
            </a:pPr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be initialized with the objects contained in the executing function’s [[Scope]] property</a:t>
            </a:r>
          </a:p>
          <a:p>
            <a:pPr lvl="1">
              <a:defRPr/>
            </a:pPr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 activation object is pushed to the front of the scope chain</a:t>
            </a:r>
          </a:p>
          <a:p>
            <a:pPr lvl="1">
              <a:defRPr/>
            </a:pPr>
            <a:endParaRPr lang="en-US" altLang="zh-CN" sz="1800" dirty="0" smtClean="0"/>
          </a:p>
        </p:txBody>
      </p:sp>
    </p:spTree>
    <p:extLst>
      <p:ext uri="{BB962C8B-B14F-4D97-AF65-F5344CB8AC3E}">
        <p14:creationId xmlns="" xmlns:p14="http://schemas.microsoft.com/office/powerpoint/2010/main" val="241647828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>
                <a:solidFill>
                  <a:srgbClr val="00B0F0"/>
                </a:solidFill>
              </a:rPr>
              <a:t>Scope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pic>
        <p:nvPicPr>
          <p:cNvPr id="4" name="内容占位符 3" descr="图像 10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08175" y="1773238"/>
            <a:ext cx="4176713" cy="588962"/>
          </a:xfrm>
        </p:spPr>
      </p:pic>
      <p:pic>
        <p:nvPicPr>
          <p:cNvPr id="5" name="Picture 3" descr="C:\Users\genify\AppData\Local\Microsoft\Windows\Temporary Internet Files\Content.IE5\TRAG10JW\MC900434411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1557338"/>
            <a:ext cx="790575" cy="89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91680" y="2708920"/>
            <a:ext cx="5463984" cy="345638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="" xmlns:p14="http://schemas.microsoft.com/office/powerpoint/2010/main" val="129960225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b="1" dirty="0" err="1" smtClean="0">
                <a:solidFill>
                  <a:srgbClr val="00B0F0"/>
                </a:solidFill>
              </a:rPr>
              <a:t>Javascript</a:t>
            </a:r>
            <a:r>
              <a:rPr lang="zh-CN" altLang="en-US" b="1" dirty="0" smtClean="0">
                <a:solidFill>
                  <a:srgbClr val="00B0F0"/>
                </a:solidFill>
              </a:rPr>
              <a:t>－</a:t>
            </a:r>
            <a:r>
              <a:rPr lang="en-US" altLang="zh-CN" b="1" dirty="0" smtClean="0">
                <a:solidFill>
                  <a:srgbClr val="00B0F0"/>
                </a:solidFill>
              </a:rPr>
              <a:t>Function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Scope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Excution</a:t>
            </a:r>
            <a:r>
              <a:rPr lang="en-US" altLang="zh-CN" dirty="0" smtClean="0"/>
              <a:t> context</a:t>
            </a:r>
          </a:p>
          <a:p>
            <a:endParaRPr lang="en-US" altLang="zh-CN" dirty="0"/>
          </a:p>
          <a:p>
            <a:r>
              <a:rPr lang="en-US" altLang="zh-CN" dirty="0"/>
              <a:t>Scope chain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Activation </a:t>
            </a:r>
            <a:r>
              <a:rPr lang="en-US" altLang="zh-CN" dirty="0"/>
              <a:t>object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41358191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b="1" dirty="0" err="1" smtClean="0">
                <a:solidFill>
                  <a:srgbClr val="00B0F0"/>
                </a:solidFill>
              </a:rPr>
              <a:t>Javascript</a:t>
            </a:r>
            <a:r>
              <a:rPr lang="zh-CN" altLang="en-US" b="1" dirty="0" smtClean="0">
                <a:solidFill>
                  <a:srgbClr val="00B0F0"/>
                </a:solidFill>
              </a:rPr>
              <a:t>－</a:t>
            </a:r>
            <a:r>
              <a:rPr lang="en-US" altLang="zh-CN" b="1" dirty="0" smtClean="0">
                <a:solidFill>
                  <a:srgbClr val="00B0F0"/>
                </a:solidFill>
              </a:rPr>
              <a:t>Scope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Eval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new Function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With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2307171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b="1" dirty="0" err="1" smtClean="0">
                <a:solidFill>
                  <a:srgbClr val="00B0F0"/>
                </a:solidFill>
              </a:rPr>
              <a:t>Javascript</a:t>
            </a:r>
            <a:r>
              <a:rPr lang="zh-CN" altLang="en-US" b="1" dirty="0" smtClean="0">
                <a:solidFill>
                  <a:srgbClr val="00B0F0"/>
                </a:solidFill>
              </a:rPr>
              <a:t>－</a:t>
            </a:r>
            <a:r>
              <a:rPr lang="en-US" altLang="zh-CN" b="1" dirty="0" smtClean="0">
                <a:solidFill>
                  <a:srgbClr val="00B0F0"/>
                </a:solidFill>
              </a:rPr>
              <a:t>Identifier</a:t>
            </a:r>
            <a:endParaRPr lang="en-US" altLang="zh-CN" b="1" dirty="0">
              <a:solidFill>
                <a:srgbClr val="00B0F0"/>
              </a:solidFill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Literal</a:t>
            </a:r>
          </a:p>
          <a:p>
            <a:endParaRPr lang="en-US" altLang="zh-CN" dirty="0"/>
          </a:p>
          <a:p>
            <a:r>
              <a:rPr lang="en-US" altLang="zh-CN" dirty="0" smtClean="0"/>
              <a:t>Variable</a:t>
            </a:r>
          </a:p>
          <a:p>
            <a:endParaRPr lang="en-US" altLang="zh-CN" dirty="0"/>
          </a:p>
          <a:p>
            <a:r>
              <a:rPr lang="en-US" altLang="zh-CN" dirty="0" smtClean="0"/>
              <a:t>Array</a:t>
            </a:r>
          </a:p>
          <a:p>
            <a:endParaRPr lang="en-US" altLang="zh-CN" dirty="0"/>
          </a:p>
          <a:p>
            <a:r>
              <a:rPr lang="en-US" altLang="zh-CN" dirty="0" smtClean="0"/>
              <a:t>Object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97232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b="1" dirty="0" err="1" smtClean="0">
                <a:solidFill>
                  <a:srgbClr val="00B0F0"/>
                </a:solidFill>
              </a:rPr>
              <a:t>Javascript</a:t>
            </a:r>
            <a:r>
              <a:rPr lang="zh-CN" altLang="en-US" b="1" dirty="0" smtClean="0">
                <a:solidFill>
                  <a:srgbClr val="00B0F0"/>
                </a:solidFill>
              </a:rPr>
              <a:t>－</a:t>
            </a:r>
            <a:r>
              <a:rPr lang="en-US" altLang="zh-CN" b="1" dirty="0" smtClean="0">
                <a:solidFill>
                  <a:srgbClr val="00B0F0"/>
                </a:solidFill>
              </a:rPr>
              <a:t>Condition</a:t>
            </a:r>
            <a:endParaRPr lang="en-US" altLang="zh-CN" b="1" dirty="0">
              <a:solidFill>
                <a:srgbClr val="00B0F0"/>
              </a:solidFill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If-else</a:t>
            </a:r>
          </a:p>
          <a:p>
            <a:endParaRPr lang="en-US" altLang="zh-CN" dirty="0"/>
          </a:p>
          <a:p>
            <a:r>
              <a:rPr lang="en-US" altLang="zh-CN" dirty="0" smtClean="0"/>
              <a:t>switch</a:t>
            </a:r>
          </a:p>
          <a:p>
            <a:endParaRPr lang="en-US" altLang="zh-CN" dirty="0"/>
          </a:p>
          <a:p>
            <a:r>
              <a:rPr lang="en-US" altLang="zh-CN" dirty="0" smtClean="0"/>
              <a:t>? : operator</a:t>
            </a:r>
          </a:p>
          <a:p>
            <a:endParaRPr lang="en-US" altLang="zh-CN" dirty="0"/>
          </a:p>
          <a:p>
            <a:r>
              <a:rPr lang="en-US" altLang="zh-CN" dirty="0" smtClean="0"/>
              <a:t>Array</a:t>
            </a:r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69641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b="1" dirty="0" smtClean="0">
                <a:solidFill>
                  <a:srgbClr val="00B0F0"/>
                </a:solidFill>
              </a:rPr>
              <a:t>Content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err="1" smtClean="0"/>
              <a:t>Javascript</a:t>
            </a:r>
            <a:endParaRPr lang="en-US" altLang="zh-CN" b="1" dirty="0" smtClean="0"/>
          </a:p>
          <a:p>
            <a:endParaRPr lang="en-US" altLang="zh-CN" b="1" dirty="0" smtClean="0"/>
          </a:p>
          <a:p>
            <a:r>
              <a:rPr lang="en-US" altLang="zh-CN" b="1" dirty="0" smtClean="0"/>
              <a:t>DOM Scripting</a:t>
            </a:r>
          </a:p>
          <a:p>
            <a:endParaRPr lang="en-US" altLang="zh-CN" b="1" dirty="0" smtClean="0"/>
          </a:p>
          <a:p>
            <a:r>
              <a:rPr lang="en-US" altLang="zh-CN" b="1" dirty="0" smtClean="0"/>
              <a:t>CSS</a:t>
            </a:r>
          </a:p>
          <a:p>
            <a:endParaRPr lang="en-US" altLang="zh-CN" b="1" dirty="0" smtClean="0"/>
          </a:p>
          <a:p>
            <a:endParaRPr lang="zh-CN" altLang="en-US" b="1" dirty="0" smtClean="0"/>
          </a:p>
        </p:txBody>
      </p:sp>
      <p:sp>
        <p:nvSpPr>
          <p:cNvPr id="16386" name="Rectangle 3"/>
          <p:cNvSpPr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lang="zh-CN" altLang="en-US" sz="2000">
              <a:ea typeface="微软雅黑"/>
              <a:cs typeface="微软雅黑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b="1" dirty="0" err="1">
                <a:solidFill>
                  <a:srgbClr val="00B0F0"/>
                </a:solidFill>
              </a:rPr>
              <a:t>Javascript</a:t>
            </a:r>
            <a:r>
              <a:rPr lang="zh-CN" altLang="en-US" b="1" dirty="0">
                <a:solidFill>
                  <a:srgbClr val="00B0F0"/>
                </a:solidFill>
              </a:rPr>
              <a:t>－</a:t>
            </a:r>
            <a:r>
              <a:rPr lang="en-US" altLang="zh-CN" b="1" dirty="0" smtClean="0">
                <a:solidFill>
                  <a:srgbClr val="00B0F0"/>
                </a:solidFill>
              </a:rPr>
              <a:t>Conditions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pic>
        <p:nvPicPr>
          <p:cNvPr id="4" name="内容占位符 3" descr="图像 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83568" y="1601425"/>
            <a:ext cx="2448272" cy="449187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1880" y="1628799"/>
            <a:ext cx="2416651" cy="446449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28184" y="1628800"/>
            <a:ext cx="2664296" cy="2449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96856" y="1412776"/>
            <a:ext cx="6171488" cy="482453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="" xmlns:p14="http://schemas.microsoft.com/office/powerpoint/2010/main" val="318157769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b="1" dirty="0" err="1" smtClean="0">
                <a:solidFill>
                  <a:srgbClr val="00B0F0"/>
                </a:solidFill>
              </a:rPr>
              <a:t>Javascript</a:t>
            </a:r>
            <a:r>
              <a:rPr lang="zh-CN" altLang="en-US" b="1" dirty="0" smtClean="0">
                <a:solidFill>
                  <a:srgbClr val="00B0F0"/>
                </a:solidFill>
              </a:rPr>
              <a:t>－</a:t>
            </a:r>
            <a:r>
              <a:rPr lang="en-US" altLang="zh-CN" b="1" dirty="0" smtClean="0">
                <a:solidFill>
                  <a:srgbClr val="00B0F0"/>
                </a:solidFill>
              </a:rPr>
              <a:t>Practice</a:t>
            </a:r>
            <a:endParaRPr lang="en-US" altLang="zh-CN" b="1" dirty="0">
              <a:solidFill>
                <a:srgbClr val="00B0F0"/>
              </a:solidFill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String covert</a:t>
            </a:r>
            <a:endParaRPr lang="en-US" altLang="zh-CN" dirty="0"/>
          </a:p>
          <a:p>
            <a:pPr lvl="1"/>
            <a:r>
              <a:rPr lang="en-US" altLang="zh-CN" sz="2000" dirty="0"/>
              <a:t>‘’+value&gt;String(value</a:t>
            </a:r>
            <a:r>
              <a:rPr lang="en-US" altLang="zh-CN" sz="2000" dirty="0" smtClean="0"/>
              <a:t>)&gt;</a:t>
            </a:r>
            <a:r>
              <a:rPr lang="en-US" altLang="zh-CN" sz="2000" dirty="0" err="1" smtClean="0"/>
              <a:t>value.toSting</a:t>
            </a:r>
            <a:r>
              <a:rPr lang="en-US" altLang="zh-CN" sz="2000" dirty="0" smtClean="0"/>
              <a:t>()&gt;new String</a:t>
            </a:r>
          </a:p>
          <a:p>
            <a:r>
              <a:rPr lang="en-US" altLang="zh-CN" dirty="0"/>
              <a:t>Deep access</a:t>
            </a:r>
          </a:p>
          <a:p>
            <a:pPr lvl="1"/>
            <a:r>
              <a:rPr lang="en-US" altLang="zh-CN" sz="2000" dirty="0" err="1" smtClean="0"/>
              <a:t>elm.style.width</a:t>
            </a:r>
            <a:r>
              <a:rPr lang="en-US" altLang="zh-CN" sz="2000" dirty="0" smtClean="0"/>
              <a:t> </a:t>
            </a:r>
            <a:r>
              <a:rPr lang="en-US" altLang="zh-CN" sz="2000" dirty="0" err="1"/>
              <a:t>window.location.href.toString</a:t>
            </a:r>
            <a:r>
              <a:rPr lang="en-US" altLang="zh-CN" sz="2000" dirty="0" smtClean="0"/>
              <a:t>()</a:t>
            </a:r>
          </a:p>
          <a:p>
            <a:r>
              <a:rPr lang="en-US" altLang="zh-CN" dirty="0"/>
              <a:t>String </a:t>
            </a:r>
            <a:r>
              <a:rPr lang="en-US" altLang="zh-CN" dirty="0" err="1"/>
              <a:t>concate</a:t>
            </a:r>
            <a:endParaRPr lang="en-US" altLang="zh-CN" dirty="0"/>
          </a:p>
          <a:p>
            <a:pPr lvl="1"/>
            <a:r>
              <a:rPr lang="en-US" altLang="zh-CN" sz="2000" dirty="0" smtClean="0"/>
              <a:t>+ join </a:t>
            </a:r>
            <a:r>
              <a:rPr lang="en-US" altLang="zh-CN" sz="2000" dirty="0" err="1" smtClean="0"/>
              <a:t>concat</a:t>
            </a:r>
            <a:endParaRPr lang="en-US" altLang="zh-CN" sz="2000" dirty="0" smtClean="0"/>
          </a:p>
          <a:p>
            <a:r>
              <a:rPr lang="en-US" altLang="zh-CN" dirty="0" smtClean="0"/>
              <a:t>Loops</a:t>
            </a:r>
          </a:p>
          <a:p>
            <a:pPr lvl="1"/>
            <a:r>
              <a:rPr lang="en-US" altLang="zh-CN" sz="2000" dirty="0"/>
              <a:t>For while for in do while</a:t>
            </a:r>
          </a:p>
          <a:p>
            <a:endParaRPr lang="en-US" altLang="zh-CN" sz="2400" dirty="0"/>
          </a:p>
          <a:p>
            <a:endParaRPr lang="en-US" altLang="zh-CN" sz="2400" dirty="0" smtClean="0"/>
          </a:p>
        </p:txBody>
      </p:sp>
    </p:spTree>
    <p:extLst>
      <p:ext uri="{BB962C8B-B14F-4D97-AF65-F5344CB8AC3E}">
        <p14:creationId xmlns="" xmlns:p14="http://schemas.microsoft.com/office/powerpoint/2010/main" val="39110522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b="1" dirty="0" err="1" smtClean="0">
                <a:solidFill>
                  <a:srgbClr val="00B0F0"/>
                </a:solidFill>
              </a:rPr>
              <a:t>Javascript</a:t>
            </a:r>
            <a:r>
              <a:rPr lang="zh-CN" altLang="en-US" b="1" dirty="0" smtClean="0">
                <a:solidFill>
                  <a:srgbClr val="00B0F0"/>
                </a:solidFill>
              </a:rPr>
              <a:t>－</a:t>
            </a:r>
            <a:r>
              <a:rPr lang="en-US" altLang="zh-CN" b="1" dirty="0" smtClean="0">
                <a:solidFill>
                  <a:srgbClr val="00B0F0"/>
                </a:solidFill>
              </a:rPr>
              <a:t>Practice</a:t>
            </a:r>
            <a:endParaRPr lang="en-US" altLang="zh-CN" b="1" dirty="0">
              <a:solidFill>
                <a:srgbClr val="00B0F0"/>
              </a:solidFill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String covert</a:t>
            </a:r>
            <a:endParaRPr lang="en-US" altLang="zh-CN" dirty="0"/>
          </a:p>
          <a:p>
            <a:pPr lvl="1"/>
            <a:r>
              <a:rPr lang="en-US" altLang="zh-CN" sz="2000" dirty="0"/>
              <a:t>‘’+value&gt;String(value</a:t>
            </a:r>
            <a:r>
              <a:rPr lang="en-US" altLang="zh-CN" sz="2000" dirty="0" smtClean="0"/>
              <a:t>)&gt;</a:t>
            </a:r>
            <a:r>
              <a:rPr lang="en-US" altLang="zh-CN" sz="2000" dirty="0" err="1" smtClean="0"/>
              <a:t>value.toSting</a:t>
            </a:r>
            <a:r>
              <a:rPr lang="en-US" altLang="zh-CN" sz="2000" dirty="0" smtClean="0"/>
              <a:t>()&gt;new String</a:t>
            </a:r>
          </a:p>
          <a:p>
            <a:r>
              <a:rPr lang="en-US" altLang="zh-CN" dirty="0"/>
              <a:t>Deep access</a:t>
            </a:r>
          </a:p>
          <a:p>
            <a:pPr lvl="1"/>
            <a:r>
              <a:rPr lang="en-US" altLang="zh-CN" sz="2000" dirty="0" err="1" smtClean="0"/>
              <a:t>elm.style.width</a:t>
            </a:r>
            <a:r>
              <a:rPr lang="en-US" altLang="zh-CN" sz="2000" dirty="0" smtClean="0"/>
              <a:t> </a:t>
            </a:r>
            <a:r>
              <a:rPr lang="en-US" altLang="zh-CN" sz="2000" dirty="0" err="1"/>
              <a:t>window.location.href.toString</a:t>
            </a:r>
            <a:r>
              <a:rPr lang="en-US" altLang="zh-CN" sz="2000" dirty="0" smtClean="0"/>
              <a:t>()</a:t>
            </a:r>
          </a:p>
          <a:p>
            <a:r>
              <a:rPr lang="en-US" altLang="zh-CN" dirty="0"/>
              <a:t>String </a:t>
            </a:r>
            <a:r>
              <a:rPr lang="en-US" altLang="zh-CN" dirty="0" err="1"/>
              <a:t>concate</a:t>
            </a:r>
            <a:endParaRPr lang="en-US" altLang="zh-CN" dirty="0"/>
          </a:p>
          <a:p>
            <a:pPr lvl="1"/>
            <a:r>
              <a:rPr lang="en-US" altLang="zh-CN" sz="2000" dirty="0" smtClean="0"/>
              <a:t>+ join </a:t>
            </a:r>
            <a:r>
              <a:rPr lang="en-US" altLang="zh-CN" sz="2000" dirty="0" err="1" smtClean="0"/>
              <a:t>concat</a:t>
            </a:r>
            <a:endParaRPr lang="en-US" altLang="zh-CN" sz="2000" dirty="0" smtClean="0"/>
          </a:p>
          <a:p>
            <a:r>
              <a:rPr lang="en-US" altLang="zh-CN" dirty="0" smtClean="0"/>
              <a:t>Loops</a:t>
            </a:r>
          </a:p>
          <a:p>
            <a:pPr lvl="1"/>
            <a:r>
              <a:rPr lang="en-US" altLang="zh-CN" sz="2000" dirty="0"/>
              <a:t>For while for in do while</a:t>
            </a:r>
          </a:p>
          <a:p>
            <a:endParaRPr lang="en-US" altLang="zh-CN" sz="2400" dirty="0"/>
          </a:p>
          <a:p>
            <a:endParaRPr lang="en-US" altLang="zh-CN" sz="2400" dirty="0" smtClean="0"/>
          </a:p>
        </p:txBody>
      </p:sp>
    </p:spTree>
    <p:extLst>
      <p:ext uri="{BB962C8B-B14F-4D97-AF65-F5344CB8AC3E}">
        <p14:creationId xmlns="" xmlns:p14="http://schemas.microsoft.com/office/powerpoint/2010/main" val="39110522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b="1" dirty="0" err="1" smtClean="0">
                <a:solidFill>
                  <a:srgbClr val="00B0F0"/>
                </a:solidFill>
              </a:rPr>
              <a:t>Hight</a:t>
            </a:r>
            <a:r>
              <a:rPr lang="en-US" altLang="zh-CN" b="1" dirty="0" smtClean="0">
                <a:solidFill>
                  <a:srgbClr val="00B0F0"/>
                </a:solidFill>
              </a:rPr>
              <a:t> </a:t>
            </a:r>
            <a:r>
              <a:rPr lang="en-US" altLang="zh-CN" b="1" dirty="0" smtClean="0">
                <a:solidFill>
                  <a:srgbClr val="00B0F0"/>
                </a:solidFill>
              </a:rPr>
              <a:t>Practice</a:t>
            </a:r>
            <a:endParaRPr lang="en-US" altLang="zh-CN" b="1" dirty="0">
              <a:solidFill>
                <a:srgbClr val="00B0F0"/>
              </a:solidFill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/>
              <a:t>Frequent Event</a:t>
            </a:r>
          </a:p>
          <a:p>
            <a:r>
              <a:rPr lang="en-US" altLang="zh-CN" sz="2400" dirty="0" smtClean="0"/>
              <a:t>Use </a:t>
            </a:r>
            <a:r>
              <a:rPr lang="en-US" altLang="zh-CN" sz="2400" dirty="0" smtClean="0"/>
              <a:t>Timeout </a:t>
            </a:r>
          </a:p>
          <a:p>
            <a:pPr lvl="1"/>
            <a:r>
              <a:rPr lang="en-US" altLang="zh-CN" sz="2000" dirty="0"/>
              <a:t>Resize</a:t>
            </a:r>
          </a:p>
          <a:p>
            <a:pPr lvl="1"/>
            <a:r>
              <a:rPr lang="en-US" altLang="zh-CN" sz="2000" dirty="0"/>
              <a:t>Scroll</a:t>
            </a:r>
          </a:p>
          <a:p>
            <a:pPr lvl="1"/>
            <a:r>
              <a:rPr lang="en-US" altLang="zh-CN" sz="2000" dirty="0" smtClean="0"/>
              <a:t>Move</a:t>
            </a:r>
          </a:p>
          <a:p>
            <a:pPr lvl="1"/>
            <a:endParaRPr lang="en-US" altLang="zh-CN" sz="2000" dirty="0"/>
          </a:p>
          <a:p>
            <a:endParaRPr lang="en-US" altLang="zh-CN" sz="2400" dirty="0" smtClean="0"/>
          </a:p>
          <a:p>
            <a:endParaRPr lang="en-US" altLang="zh-CN" sz="24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600200"/>
            <a:ext cx="584835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9780828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b="1" dirty="0">
                <a:solidFill>
                  <a:srgbClr val="00B0F0"/>
                </a:solidFill>
              </a:rPr>
              <a:t>Event </a:t>
            </a:r>
            <a:r>
              <a:rPr lang="en-US" altLang="zh-CN" b="1" dirty="0" smtClean="0">
                <a:solidFill>
                  <a:srgbClr val="00B0F0"/>
                </a:solidFill>
              </a:rPr>
              <a:t>Delegation</a:t>
            </a:r>
            <a:endParaRPr lang="en-US" altLang="zh-CN" b="1" dirty="0">
              <a:solidFill>
                <a:srgbClr val="00B0F0"/>
              </a:solidFill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Fewer functions to manage</a:t>
            </a:r>
            <a:r>
              <a:rPr lang="en-US" altLang="zh-CN" sz="2400" dirty="0" smtClean="0"/>
              <a:t>.</a:t>
            </a:r>
          </a:p>
          <a:p>
            <a:endParaRPr lang="en-US" altLang="zh-CN" sz="2400" dirty="0" smtClean="0"/>
          </a:p>
          <a:p>
            <a:r>
              <a:rPr lang="en-US" altLang="zh-CN" sz="2400" dirty="0"/>
              <a:t>Takes up less memory</a:t>
            </a:r>
            <a:r>
              <a:rPr lang="en-US" altLang="zh-CN" sz="2400" dirty="0" smtClean="0"/>
              <a:t>.</a:t>
            </a:r>
          </a:p>
          <a:p>
            <a:endParaRPr lang="en-US" altLang="zh-CN" sz="2400" dirty="0" smtClean="0"/>
          </a:p>
          <a:p>
            <a:r>
              <a:rPr lang="en-US" altLang="zh-CN" sz="2400" dirty="0"/>
              <a:t>Fewer ties between your code and the DOM</a:t>
            </a:r>
            <a:r>
              <a:rPr lang="en-US" altLang="zh-CN" sz="2400" dirty="0" smtClean="0"/>
              <a:t>.</a:t>
            </a:r>
          </a:p>
          <a:p>
            <a:endParaRPr lang="en-US" altLang="zh-CN" sz="2400" dirty="0" smtClean="0"/>
          </a:p>
          <a:p>
            <a:r>
              <a:rPr lang="en-US" altLang="zh-CN" sz="2400" dirty="0"/>
              <a:t>Don’t need to worry about removing event handlers when changing the DOM via </a:t>
            </a:r>
            <a:r>
              <a:rPr lang="en-US" altLang="zh-CN" sz="2400" dirty="0" err="1"/>
              <a:t>innerHTML</a:t>
            </a:r>
            <a:r>
              <a:rPr lang="en-US" altLang="zh-CN" sz="2400" dirty="0"/>
              <a:t>.</a:t>
            </a:r>
          </a:p>
          <a:p>
            <a:endParaRPr lang="en-US" altLang="zh-CN" sz="2400" dirty="0" smtClean="0"/>
          </a:p>
        </p:txBody>
      </p:sp>
    </p:spTree>
    <p:extLst>
      <p:ext uri="{BB962C8B-B14F-4D97-AF65-F5344CB8AC3E}">
        <p14:creationId xmlns="" xmlns:p14="http://schemas.microsoft.com/office/powerpoint/2010/main" val="19111619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>
                <a:solidFill>
                  <a:srgbClr val="00B0F0"/>
                </a:solidFill>
              </a:rPr>
              <a:t>Don’t Repeat Work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pic>
        <p:nvPicPr>
          <p:cNvPr id="4" name="内容占位符 3" descr="图像 3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93135" y="1916832"/>
            <a:ext cx="7263241" cy="17281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14899" y="2492896"/>
            <a:ext cx="7120023" cy="302433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35696" y="4624745"/>
            <a:ext cx="6984776" cy="132453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="" xmlns:p14="http://schemas.microsoft.com/office/powerpoint/2010/main" val="236108930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Too much DOM </a:t>
            </a:r>
            <a:r>
              <a:rPr lang="en-US" altLang="zh-CN" dirty="0" smtClean="0"/>
              <a:t>interaction</a:t>
            </a:r>
          </a:p>
          <a:p>
            <a:r>
              <a:rPr lang="en-US" altLang="zh-CN" dirty="0" smtClean="0"/>
              <a:t>HTML Collections</a:t>
            </a:r>
          </a:p>
          <a:p>
            <a:pPr lvl="1"/>
            <a:r>
              <a:rPr lang="en-US" altLang="zh-CN" dirty="0" err="1" smtClean="0"/>
              <a:t>getElementsByTagName</a:t>
            </a:r>
            <a:r>
              <a:rPr lang="en-US" altLang="zh-CN" dirty="0" smtClean="0"/>
              <a:t>,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dirty="0" err="1"/>
              <a:t>document.links</a:t>
            </a:r>
            <a:endParaRPr lang="en-US" altLang="zh-CN" dirty="0"/>
          </a:p>
          <a:p>
            <a:pPr lvl="1"/>
            <a:r>
              <a:rPr lang="en-US" altLang="zh-CN" dirty="0" err="1" smtClean="0"/>
              <a:t>querySelectorAll</a:t>
            </a:r>
            <a:endParaRPr lang="en-US" altLang="zh-CN" dirty="0" smtClean="0"/>
          </a:p>
          <a:p>
            <a:r>
              <a:rPr lang="en-US" altLang="zh-CN" dirty="0" smtClean="0"/>
              <a:t>Offline DOM Operation</a:t>
            </a:r>
          </a:p>
          <a:p>
            <a:pPr lvl="1"/>
            <a:r>
              <a:rPr lang="en-US" altLang="zh-CN" dirty="0" smtClean="0"/>
              <a:t>Display none</a:t>
            </a:r>
          </a:p>
          <a:p>
            <a:pPr lvl="1"/>
            <a:r>
              <a:rPr lang="en-US" altLang="zh-CN" dirty="0" smtClean="0"/>
              <a:t>fragment</a:t>
            </a:r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 smtClean="0">
                <a:solidFill>
                  <a:srgbClr val="00B0F0"/>
                </a:solidFill>
              </a:rPr>
              <a:t>DOM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00562" y="2143116"/>
            <a:ext cx="4229100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31370762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Minus DOM nodes</a:t>
            </a:r>
          </a:p>
          <a:p>
            <a:r>
              <a:rPr lang="en-US" altLang="zh-CN" dirty="0" err="1" smtClean="0"/>
              <a:t>CreateElement</a:t>
            </a:r>
            <a:r>
              <a:rPr lang="en-US" altLang="zh-CN" dirty="0" smtClean="0"/>
              <a:t> and </a:t>
            </a:r>
            <a:r>
              <a:rPr lang="en-US" dirty="0" err="1" smtClean="0"/>
              <a:t>cloneNode</a:t>
            </a:r>
            <a:endParaRPr lang="en-US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smtClean="0"/>
              <a:t>fragment</a:t>
            </a:r>
            <a:r>
              <a:rPr lang="zh-CN" altLang="en-US" dirty="0" smtClean="0"/>
              <a:t>优化多次</a:t>
            </a:r>
            <a:r>
              <a:rPr lang="en-US" altLang="zh-CN" dirty="0" smtClean="0"/>
              <a:t>append</a:t>
            </a:r>
          </a:p>
          <a:p>
            <a:r>
              <a:rPr lang="zh-CN" altLang="en-US" dirty="0" smtClean="0"/>
              <a:t>使用一次</a:t>
            </a:r>
            <a:r>
              <a:rPr lang="en-US" dirty="0" err="1" smtClean="0"/>
              <a:t>innerHTML</a:t>
            </a:r>
            <a:r>
              <a:rPr lang="zh-CN" altLang="en-US" dirty="0" smtClean="0"/>
              <a:t>赋值代替构建</a:t>
            </a:r>
            <a:r>
              <a:rPr lang="en-US" dirty="0" err="1" smtClean="0"/>
              <a:t>dom</a:t>
            </a:r>
            <a:r>
              <a:rPr lang="zh-CN" altLang="en-US" dirty="0" smtClean="0"/>
              <a:t>元素</a:t>
            </a:r>
            <a:endParaRPr lang="en-US" altLang="zh-CN" dirty="0" smtClean="0"/>
          </a:p>
          <a:p>
            <a:pPr lvl="1">
              <a:buNone/>
            </a:pPr>
            <a:r>
              <a:rPr lang="zh-CN" altLang="en-US" dirty="0" smtClean="0"/>
              <a:t>空</a:t>
            </a:r>
            <a:r>
              <a:rPr lang="zh-CN" altLang="en-US" dirty="0" smtClean="0"/>
              <a:t>链接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img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script</a:t>
            </a:r>
          </a:p>
          <a:p>
            <a:pPr lvl="1"/>
            <a:r>
              <a:rPr lang="en-US" altLang="zh-CN" dirty="0" smtClean="0"/>
              <a:t>link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 smtClean="0">
                <a:solidFill>
                  <a:srgbClr val="00B0F0"/>
                </a:solidFill>
              </a:rPr>
              <a:t>DOM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6580056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ID, e.g. #header</a:t>
            </a:r>
          </a:p>
          <a:p>
            <a:r>
              <a:rPr lang="en-US" sz="2800" dirty="0" smtClean="0"/>
              <a:t>Class, e.g. .promo</a:t>
            </a:r>
          </a:p>
          <a:p>
            <a:r>
              <a:rPr lang="en-US" sz="2800" dirty="0" smtClean="0"/>
              <a:t>Type, e.g. div</a:t>
            </a:r>
          </a:p>
          <a:p>
            <a:r>
              <a:rPr lang="en-US" sz="2800" dirty="0" smtClean="0"/>
              <a:t>Adjacent sibling, e.g. h2 + p</a:t>
            </a:r>
          </a:p>
          <a:p>
            <a:r>
              <a:rPr lang="en-US" sz="2800" dirty="0" smtClean="0"/>
              <a:t>Child, e.g. </a:t>
            </a:r>
            <a:r>
              <a:rPr lang="en-US" sz="2800" dirty="0" err="1" smtClean="0"/>
              <a:t>li</a:t>
            </a:r>
            <a:r>
              <a:rPr lang="en-US" sz="2800" dirty="0" smtClean="0"/>
              <a:t> &gt; </a:t>
            </a:r>
            <a:r>
              <a:rPr lang="en-US" sz="2800" dirty="0" err="1" smtClean="0"/>
              <a:t>ul</a:t>
            </a:r>
            <a:endParaRPr lang="en-US" sz="2800" dirty="0" smtClean="0"/>
          </a:p>
          <a:p>
            <a:r>
              <a:rPr lang="en-US" sz="2800" dirty="0" smtClean="0"/>
              <a:t>Descendant, e.g. </a:t>
            </a:r>
            <a:r>
              <a:rPr lang="en-US" sz="2800" dirty="0" err="1" smtClean="0"/>
              <a:t>ul</a:t>
            </a:r>
            <a:r>
              <a:rPr lang="en-US" sz="2800" dirty="0" smtClean="0"/>
              <a:t> a</a:t>
            </a:r>
          </a:p>
          <a:p>
            <a:r>
              <a:rPr lang="en-US" sz="2800" dirty="0" smtClean="0"/>
              <a:t>Universal, i.e. *</a:t>
            </a:r>
          </a:p>
          <a:p>
            <a:r>
              <a:rPr lang="en-US" sz="2800" dirty="0" smtClean="0"/>
              <a:t>Attribute, e.g. [type="text"]</a:t>
            </a:r>
          </a:p>
          <a:p>
            <a:r>
              <a:rPr lang="en-US" sz="2800" dirty="0" smtClean="0"/>
              <a:t>Pseudo-classes/-elements, e.g. a:hover</a:t>
            </a:r>
            <a:endParaRPr lang="en-US" sz="28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 smtClean="0">
                <a:solidFill>
                  <a:srgbClr val="00B0F0"/>
                </a:solidFill>
              </a:rPr>
              <a:t>CSS</a:t>
            </a:r>
            <a:r>
              <a:rPr lang="zh-CN" altLang="en-US" b="1" dirty="0" smtClean="0">
                <a:solidFill>
                  <a:srgbClr val="00B0F0"/>
                </a:solidFill>
              </a:rPr>
              <a:t>－</a:t>
            </a:r>
            <a:r>
              <a:rPr lang="en-US" altLang="zh-CN" b="1" dirty="0" smtClean="0">
                <a:solidFill>
                  <a:srgbClr val="00B0F0"/>
                </a:solidFill>
              </a:rPr>
              <a:t>efficient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6580056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CSS and Style</a:t>
            </a:r>
          </a:p>
          <a:p>
            <a:r>
              <a:rPr lang="en-US" b="1" dirty="0" smtClean="0"/>
              <a:t>Change </a:t>
            </a:r>
            <a:r>
              <a:rPr lang="en-US" b="1" dirty="0" smtClean="0"/>
              <a:t>CSS classes not </a:t>
            </a:r>
            <a:r>
              <a:rPr lang="en-US" b="1" dirty="0" smtClean="0"/>
              <a:t>styles</a:t>
            </a:r>
          </a:p>
          <a:p>
            <a:r>
              <a:rPr lang="en-US" b="1" dirty="0" smtClean="0"/>
              <a:t>Avoid </a:t>
            </a:r>
            <a:r>
              <a:rPr lang="en-US" b="1" dirty="0" smtClean="0"/>
              <a:t>tag </a:t>
            </a:r>
            <a:r>
              <a:rPr lang="en-US" b="1" dirty="0" err="1" smtClean="0"/>
              <a:t>selecor</a:t>
            </a:r>
            <a:r>
              <a:rPr lang="en-US" b="1" dirty="0" smtClean="0"/>
              <a:t> </a:t>
            </a:r>
            <a:r>
              <a:rPr lang="en-US" b="1" dirty="0" smtClean="0"/>
              <a:t>rules</a:t>
            </a:r>
          </a:p>
          <a:p>
            <a:r>
              <a:rPr lang="en-US" b="1" dirty="0" smtClean="0"/>
              <a:t>Avoid </a:t>
            </a:r>
            <a:r>
              <a:rPr lang="en-US" b="1" dirty="0" smtClean="0"/>
              <a:t>universal rules</a:t>
            </a:r>
          </a:p>
          <a:p>
            <a:r>
              <a:rPr lang="en-US" b="1" dirty="0" smtClean="0"/>
              <a:t>Don’t qualify ID rules with tag names or classes</a:t>
            </a:r>
            <a:endParaRPr lang="en-US" b="1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 smtClean="0">
                <a:solidFill>
                  <a:srgbClr val="00B0F0"/>
                </a:solidFill>
              </a:rPr>
              <a:t>CSS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86446" y="2071678"/>
            <a:ext cx="260032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86446" y="3071810"/>
            <a:ext cx="2085975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86446" y="4071942"/>
            <a:ext cx="252412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76580056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b="1" dirty="0" err="1" smtClean="0">
                <a:solidFill>
                  <a:srgbClr val="00B0F0"/>
                </a:solidFill>
              </a:rPr>
              <a:t>Javascript</a:t>
            </a:r>
            <a:endParaRPr lang="en-US" altLang="zh-CN" b="1" dirty="0" smtClean="0">
              <a:solidFill>
                <a:srgbClr val="00B0F0"/>
              </a:solidFill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Loading and Execution</a:t>
            </a:r>
          </a:p>
          <a:p>
            <a:r>
              <a:rPr lang="en-US" altLang="zh-CN" b="1" dirty="0"/>
              <a:t>Data Access</a:t>
            </a:r>
          </a:p>
          <a:p>
            <a:r>
              <a:rPr lang="en-US" altLang="zh-CN" b="1" dirty="0" smtClean="0"/>
              <a:t>Function</a:t>
            </a:r>
          </a:p>
          <a:p>
            <a:r>
              <a:rPr lang="en-US" altLang="zh-CN" b="1" dirty="0" smtClean="0"/>
              <a:t>Scope</a:t>
            </a:r>
          </a:p>
          <a:p>
            <a:r>
              <a:rPr lang="en-US" altLang="zh-CN" b="1" dirty="0" smtClean="0"/>
              <a:t>Identifier</a:t>
            </a:r>
          </a:p>
          <a:p>
            <a:endParaRPr lang="en-US" altLang="zh-CN" dirty="0" smtClean="0"/>
          </a:p>
          <a:p>
            <a:endParaRPr lang="en-US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57200" y="2057400"/>
            <a:ext cx="8229600" cy="1736725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B0F0"/>
                </a:solidFill>
              </a:rPr>
              <a:t>Q&amp;A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57200" y="2057400"/>
            <a:ext cx="8229600" cy="1736725"/>
          </a:xfrm>
        </p:spPr>
        <p:txBody>
          <a:bodyPr/>
          <a:lstStyle/>
          <a:p>
            <a:pPr eaLnBrk="1" hangingPunct="1"/>
            <a:r>
              <a:rPr lang="en-US" altLang="zh-CN" b="1" smtClean="0">
                <a:solidFill>
                  <a:srgbClr val="00B0F0"/>
                </a:solidFill>
              </a:rPr>
              <a:t>Thanks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b="1" dirty="0" err="1" smtClean="0">
                <a:solidFill>
                  <a:srgbClr val="00B0F0"/>
                </a:solidFill>
              </a:rPr>
              <a:t>Javascript</a:t>
            </a:r>
            <a:r>
              <a:rPr lang="zh-CN" altLang="en-US" b="1" dirty="0" smtClean="0">
                <a:solidFill>
                  <a:srgbClr val="00B0F0"/>
                </a:solidFill>
              </a:rPr>
              <a:t>－</a:t>
            </a:r>
            <a:r>
              <a:rPr lang="en-US" altLang="zh-CN" b="1" dirty="0" smtClean="0">
                <a:solidFill>
                  <a:srgbClr val="00B0F0"/>
                </a:solidFill>
              </a:rPr>
              <a:t>L&amp;E</a:t>
            </a:r>
            <a:endParaRPr lang="en-US" altLang="zh-CN" b="1" dirty="0">
              <a:solidFill>
                <a:srgbClr val="00B0F0"/>
              </a:solidFill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Script </a:t>
            </a:r>
            <a:r>
              <a:rPr lang="en-US" altLang="zh-CN" dirty="0" smtClean="0"/>
              <a:t>Positioning</a:t>
            </a:r>
          </a:p>
          <a:p>
            <a:endParaRPr lang="en-US" altLang="zh-CN" dirty="0"/>
          </a:p>
          <a:p>
            <a:r>
              <a:rPr lang="en-US" altLang="zh-CN" dirty="0"/>
              <a:t>Grouping Scripts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/>
              <a:t>Nonblocking</a:t>
            </a:r>
            <a:r>
              <a:rPr lang="en-US" altLang="zh-CN" dirty="0"/>
              <a:t> </a:t>
            </a:r>
            <a:r>
              <a:rPr lang="en-US" altLang="zh-CN" dirty="0" smtClean="0"/>
              <a:t>Scripts</a:t>
            </a:r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24468804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>
                <a:solidFill>
                  <a:srgbClr val="00B0F0"/>
                </a:solidFill>
              </a:rPr>
              <a:t>Script Position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pic>
        <p:nvPicPr>
          <p:cNvPr id="4" name="内容占位符 3" descr="图像 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95983" y="2132856"/>
            <a:ext cx="7764449" cy="29627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="" xmlns:p14="http://schemas.microsoft.com/office/powerpoint/2010/main" val="390168478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>
                <a:solidFill>
                  <a:srgbClr val="00B0F0"/>
                </a:solidFill>
              </a:rPr>
              <a:t>Script Position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Blocking</a:t>
            </a:r>
          </a:p>
          <a:p>
            <a:endParaRPr lang="en-US" altLang="zh-CN" dirty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en-US" altLang="zh-CN" dirty="0"/>
              <a:t>delay </a:t>
            </a:r>
            <a:r>
              <a:rPr lang="en-US" altLang="zh-CN" dirty="0" smtClean="0"/>
              <a:t>width </a:t>
            </a:r>
            <a:r>
              <a:rPr lang="en-US" altLang="zh-CN" dirty="0"/>
              <a:t>blank white page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put scripts at the bottom</a:t>
            </a:r>
            <a:endParaRPr lang="zh-CN" altLang="en-US" dirty="0">
              <a:solidFill>
                <a:srgbClr val="FF0000"/>
              </a:solidFill>
            </a:endParaRPr>
          </a:p>
          <a:p>
            <a:endParaRPr lang="zh-CN" altLang="en-US" sz="2800" b="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276872"/>
            <a:ext cx="6696744" cy="265836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="" xmlns:p14="http://schemas.microsoft.com/office/powerpoint/2010/main" val="88215546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>
                <a:solidFill>
                  <a:srgbClr val="00B0F0"/>
                </a:solidFill>
              </a:rPr>
              <a:t>Grouping Scripts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525963"/>
          </a:xfrm>
        </p:spPr>
        <p:txBody>
          <a:bodyPr/>
          <a:lstStyle/>
          <a:p>
            <a:r>
              <a:rPr lang="en-US" altLang="zh-CN" b="0" dirty="0" smtClean="0"/>
              <a:t>script tag blocks the page from rendering</a:t>
            </a:r>
          </a:p>
          <a:p>
            <a:r>
              <a:rPr lang="en-US" altLang="zh-CN" dirty="0" smtClean="0"/>
              <a:t>delay parsing html while executing script</a:t>
            </a:r>
            <a:endParaRPr lang="en-US" altLang="zh-CN" dirty="0"/>
          </a:p>
          <a:p>
            <a:r>
              <a:rPr lang="en-US" altLang="zh-CN" b="0" dirty="0" smtClean="0"/>
              <a:t>HTTP request brings with it additional performance overhead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concatenate script files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4759001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 err="1">
                <a:solidFill>
                  <a:srgbClr val="00B0F0"/>
                </a:solidFill>
              </a:rPr>
              <a:t>Nonblocking</a:t>
            </a:r>
            <a:r>
              <a:rPr lang="en-US" altLang="zh-CN" b="1" dirty="0">
                <a:solidFill>
                  <a:srgbClr val="00B0F0"/>
                </a:solidFill>
              </a:rPr>
              <a:t> Scripts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Deferred Scripts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Asynchronized</a:t>
            </a:r>
            <a:r>
              <a:rPr lang="en-US" altLang="zh-CN" dirty="0" smtClean="0"/>
              <a:t> Scripts</a:t>
            </a:r>
          </a:p>
          <a:p>
            <a:endParaRPr lang="zh-CN" altLang="en-US" dirty="0" smtClean="0"/>
          </a:p>
          <a:p>
            <a:pPr lvl="1"/>
            <a:r>
              <a:rPr lang="en-US" altLang="zh-CN" dirty="0" smtClean="0"/>
              <a:t>Dynamic Script Element</a:t>
            </a:r>
          </a:p>
          <a:p>
            <a:endParaRPr lang="en-US" altLang="zh-CN" dirty="0" smtClean="0"/>
          </a:p>
          <a:p>
            <a:pPr lvl="1"/>
            <a:r>
              <a:rPr lang="en-US" altLang="zh-CN" dirty="0" err="1" smtClean="0"/>
              <a:t>XMLHttpRequest</a:t>
            </a:r>
            <a:r>
              <a:rPr lang="en-US" altLang="zh-CN" dirty="0" smtClean="0"/>
              <a:t> Script Injection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81219" y="3214686"/>
            <a:ext cx="719137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47875" y="1785926"/>
            <a:ext cx="709612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57300" y="3819525"/>
            <a:ext cx="7886700" cy="303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51729162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>
                <a:solidFill>
                  <a:srgbClr val="00B0F0"/>
                </a:solidFill>
              </a:rPr>
              <a:t>Data Access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b="0" dirty="0" smtClean="0"/>
              <a:t>where data is stored can greatly affect how quickly it can be accessed later</a:t>
            </a:r>
          </a:p>
          <a:p>
            <a:pPr>
              <a:defRPr/>
            </a:pPr>
            <a:r>
              <a:rPr lang="en-US" altLang="zh-CN" b="0" dirty="0" smtClean="0"/>
              <a:t>places from which data can be accessed</a:t>
            </a:r>
          </a:p>
          <a:p>
            <a:pPr lvl="1">
              <a:defRPr/>
            </a:pPr>
            <a:r>
              <a:rPr lang="en-US" altLang="zh-CN" sz="3200" dirty="0"/>
              <a:t>Literal values</a:t>
            </a:r>
          </a:p>
          <a:p>
            <a:pPr lvl="1">
              <a:defRPr/>
            </a:pPr>
            <a:r>
              <a:rPr lang="en-US" altLang="zh-CN" sz="3200" dirty="0"/>
              <a:t>Variables</a:t>
            </a:r>
          </a:p>
          <a:p>
            <a:pPr lvl="1">
              <a:defRPr/>
            </a:pPr>
            <a:r>
              <a:rPr lang="en-US" altLang="zh-CN" sz="3200" dirty="0"/>
              <a:t>Array items</a:t>
            </a:r>
          </a:p>
          <a:p>
            <a:pPr lvl="1">
              <a:defRPr/>
            </a:pPr>
            <a:r>
              <a:rPr lang="en-US" altLang="zh-CN" sz="3200" dirty="0"/>
              <a:t>Object members</a:t>
            </a:r>
            <a:endParaRPr lang="zh-CN" altLang="en-US" sz="32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400" y="1524000"/>
            <a:ext cx="5976664" cy="422980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="" xmlns:p14="http://schemas.microsoft.com/office/powerpoint/2010/main" val="397367045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培训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培训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alpha val="0"/>
          </a:schemeClr>
        </a:solidFill>
        <a:ln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tx1">
              <a:lumMod val="50000"/>
              <a:lumOff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前端技术组培训主题(2007版)</Template>
  <TotalTime>9108</TotalTime>
  <Words>1172</Words>
  <Application>Microsoft Office PowerPoint</Application>
  <PresentationFormat>全屏显示(4:3)</PresentationFormat>
  <Paragraphs>270</Paragraphs>
  <Slides>31</Slides>
  <Notes>19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2" baseType="lpstr">
      <vt:lpstr>培训模板</vt:lpstr>
      <vt:lpstr>High Performance Javascript Programm</vt:lpstr>
      <vt:lpstr>Content</vt:lpstr>
      <vt:lpstr>Javascript</vt:lpstr>
      <vt:lpstr>Javascript－L&amp;E</vt:lpstr>
      <vt:lpstr>Script Position</vt:lpstr>
      <vt:lpstr>Script Position</vt:lpstr>
      <vt:lpstr>Grouping Scripts</vt:lpstr>
      <vt:lpstr>Nonblocking Scripts</vt:lpstr>
      <vt:lpstr>Data Access</vt:lpstr>
      <vt:lpstr>Data Access</vt:lpstr>
      <vt:lpstr>Prototype</vt:lpstr>
      <vt:lpstr>Scope</vt:lpstr>
      <vt:lpstr>Scope</vt:lpstr>
      <vt:lpstr>Scope</vt:lpstr>
      <vt:lpstr>Scope</vt:lpstr>
      <vt:lpstr>Javascript－Function</vt:lpstr>
      <vt:lpstr>Javascript－Scope</vt:lpstr>
      <vt:lpstr>Javascript－Identifier</vt:lpstr>
      <vt:lpstr>Javascript－Condition</vt:lpstr>
      <vt:lpstr>Javascript－Conditions</vt:lpstr>
      <vt:lpstr>Javascript－Practice</vt:lpstr>
      <vt:lpstr>Javascript－Practice</vt:lpstr>
      <vt:lpstr>Hight Practice</vt:lpstr>
      <vt:lpstr>Event Delegation</vt:lpstr>
      <vt:lpstr>Don’t Repeat Work</vt:lpstr>
      <vt:lpstr>DOM</vt:lpstr>
      <vt:lpstr>DOM</vt:lpstr>
      <vt:lpstr>CSS－efficient</vt:lpstr>
      <vt:lpstr>CSS</vt:lpstr>
      <vt:lpstr>Q&amp;A</vt:lpstr>
      <vt:lpstr>Thanks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yuqijun</cp:lastModifiedBy>
  <cp:revision>688</cp:revision>
  <cp:lastPrinted>1601-01-01T00:00:00Z</cp:lastPrinted>
  <dcterms:created xsi:type="dcterms:W3CDTF">1601-01-01T00:00:00Z</dcterms:created>
  <dcterms:modified xsi:type="dcterms:W3CDTF">2013-12-03T07:51:51Z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