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2" r:id="rId2"/>
    <p:sldId id="391" r:id="rId3"/>
    <p:sldId id="402" r:id="rId4"/>
    <p:sldId id="401" r:id="rId5"/>
    <p:sldId id="404" r:id="rId6"/>
    <p:sldId id="406" r:id="rId7"/>
    <p:sldId id="411" r:id="rId8"/>
    <p:sldId id="407" r:id="rId9"/>
    <p:sldId id="409" r:id="rId10"/>
    <p:sldId id="408" r:id="rId11"/>
    <p:sldId id="410" r:id="rId12"/>
    <p:sldId id="400" r:id="rId13"/>
  </p:sldIdLst>
  <p:sldSz cx="12192000" cy="6858000"/>
  <p:notesSz cx="6858000" cy="9144000"/>
  <p:embeddedFontLst>
    <p:embeddedFont>
      <p:font typeface="굴림체" panose="020B0609000101010101" pitchFamily="49" charset="-127"/>
      <p:regular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56C"/>
    <a:srgbClr val="85BED6"/>
    <a:srgbClr val="8697AD"/>
    <a:srgbClr val="57699A"/>
    <a:srgbClr val="372818"/>
    <a:srgbClr val="3453AA"/>
    <a:srgbClr val="6AA7C2"/>
    <a:srgbClr val="FFFFFF"/>
    <a:srgbClr val="8CB2BE"/>
    <a:srgbClr val="0C4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5" autoAdjust="0"/>
    <p:restoredTop sz="96391" autoAdjust="0"/>
  </p:normalViewPr>
  <p:slideViewPr>
    <p:cSldViewPr>
      <p:cViewPr varScale="1">
        <p:scale>
          <a:sx n="78" d="100"/>
          <a:sy n="78" d="100"/>
        </p:scale>
        <p:origin x="1013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2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639616" y="5356742"/>
            <a:ext cx="6912770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2639616" y="3429001"/>
            <a:ext cx="6912768" cy="201622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b="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 rot="16200000">
            <a:off x="-1483214" y="1547658"/>
            <a:ext cx="6823768" cy="3762684"/>
          </a:xfrm>
          <a:custGeom>
            <a:avLst/>
            <a:gdLst>
              <a:gd name="connsiteX0" fmla="*/ 0 w 6823768"/>
              <a:gd name="connsiteY0" fmla="*/ 5222369 h 5222369"/>
              <a:gd name="connsiteX1" fmla="*/ 3411884 w 6823768"/>
              <a:gd name="connsiteY1" fmla="*/ 0 h 5222369"/>
              <a:gd name="connsiteX2" fmla="*/ 6823768 w 6823768"/>
              <a:gd name="connsiteY2" fmla="*/ 5222369 h 5222369"/>
              <a:gd name="connsiteX3" fmla="*/ 0 w 6823768"/>
              <a:gd name="connsiteY3" fmla="*/ 5222369 h 5222369"/>
              <a:gd name="connsiteX0" fmla="*/ 0 w 6823768"/>
              <a:gd name="connsiteY0" fmla="*/ 3762684 h 3762684"/>
              <a:gd name="connsiteX1" fmla="*/ 3420273 w 6823768"/>
              <a:gd name="connsiteY1" fmla="*/ 0 h 3762684"/>
              <a:gd name="connsiteX2" fmla="*/ 6823768 w 6823768"/>
              <a:gd name="connsiteY2" fmla="*/ 3762684 h 3762684"/>
              <a:gd name="connsiteX3" fmla="*/ 0 w 6823768"/>
              <a:gd name="connsiteY3" fmla="*/ 3762684 h 376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768" h="3762684">
                <a:moveTo>
                  <a:pt x="0" y="3762684"/>
                </a:moveTo>
                <a:lnTo>
                  <a:pt x="3420273" y="0"/>
                </a:lnTo>
                <a:lnTo>
                  <a:pt x="6823768" y="3762684"/>
                </a:lnTo>
                <a:lnTo>
                  <a:pt x="0" y="3762684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66763" y="476250"/>
            <a:ext cx="8641605" cy="830263"/>
          </a:xfrm>
        </p:spPr>
        <p:txBody>
          <a:bodyPr vert="horz" lIns="99569" tIns="49785" rIns="99569" bIns="49785" rtlCol="0" anchor="ctr">
            <a:normAutofit/>
          </a:bodyPr>
          <a:lstStyle>
            <a:lvl1pPr marL="0" indent="0" algn="l">
              <a:buNone/>
              <a:defRPr lang="en-US" altLang="ko-KR" sz="4000" b="1" baseline="0" dirty="0" smtClean="0">
                <a:solidFill>
                  <a:schemeClr val="accent6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228600" lvl="0" indent="-228600" defTabSz="995690" latinLnBrk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9" name="텍스트 개체 틀 40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1916832"/>
            <a:ext cx="10575925" cy="4608512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0" indent="0">
              <a:buNone/>
              <a:defRPr lang="en-US" altLang="en-US" sz="2000" i="1" baseline="0" dirty="0">
                <a:latin typeface="+mj-lt"/>
                <a:ea typeface="맑은 고딕" pitchFamily="50" charset="-127"/>
              </a:defRPr>
            </a:lvl1pPr>
          </a:lstStyle>
          <a:p>
            <a:pPr lvl="0"/>
            <a:r>
              <a:rPr lang="en-US" altLang="ko-KR"/>
              <a:t>Replace </a:t>
            </a:r>
            <a:r>
              <a:rPr lang="en-US" altLang="ko-KR" dirty="0"/>
              <a:t>with your own text</a:t>
            </a:r>
            <a:endParaRPr lang="ko-KR" altLang="en-US" dirty="0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9336360" y="0"/>
            <a:ext cx="2855640" cy="1556792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9336360" y="792088"/>
            <a:ext cx="2855640" cy="15567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679" b="11011"/>
          <a:stretch/>
        </p:blipFill>
        <p:spPr>
          <a:xfrm>
            <a:off x="0" y="0"/>
            <a:ext cx="12192000" cy="156503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Half Frame 6"/>
          <p:cNvSpPr/>
          <p:nvPr userDrawn="1"/>
        </p:nvSpPr>
        <p:spPr>
          <a:xfrm rot="18900000">
            <a:off x="527677" y="4701437"/>
            <a:ext cx="1623960" cy="1623960"/>
          </a:xfrm>
          <a:prstGeom prst="half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직사각형 7"/>
          <p:cNvSpPr/>
          <p:nvPr userDrawn="1"/>
        </p:nvSpPr>
        <p:spPr>
          <a:xfrm>
            <a:off x="0" y="1565030"/>
            <a:ext cx="12192000" cy="78837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66763" y="476250"/>
            <a:ext cx="8641605" cy="830263"/>
          </a:xfrm>
        </p:spPr>
        <p:txBody>
          <a:bodyPr vert="horz" lIns="99569" tIns="49785" rIns="99569" bIns="49785" rtlCol="0" anchor="ctr">
            <a:normAutofit/>
          </a:bodyPr>
          <a:lstStyle>
            <a:lvl1pPr marL="0" indent="0" algn="l">
              <a:buNone/>
              <a:defRPr lang="en-US" altLang="ko-KR" sz="4000" b="1" baseline="0" dirty="0" smtClean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228600" lvl="0" indent="-228600" defTabSz="995690" latinLnBrk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4" name="텍스트 개체 틀 40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1916832"/>
            <a:ext cx="10575925" cy="4608512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0" indent="0">
              <a:buNone/>
              <a:defRPr lang="en-US" altLang="en-US" sz="2000" i="1" baseline="0" dirty="0">
                <a:latin typeface="+mj-lt"/>
                <a:ea typeface="맑은 고딕" pitchFamily="50" charset="-127"/>
              </a:defRPr>
            </a:lvl1pPr>
          </a:lstStyle>
          <a:p>
            <a:pPr lvl="0"/>
            <a:r>
              <a:rPr lang="en-US" altLang="ko-KR"/>
              <a:t>Replace </a:t>
            </a:r>
            <a:r>
              <a:rPr lang="en-US" altLang="ko-KR" dirty="0"/>
              <a:t>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7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9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7" r:id="rId3"/>
    <p:sldLayoutId id="2147483673" r:id="rId4"/>
    <p:sldLayoutId id="2147483674" r:id="rId5"/>
    <p:sldLayoutId id="2147483676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Order of Execution in Salesforce</a:t>
            </a:r>
          </a:p>
          <a:p>
            <a:pPr lvl="0" algn="ctr">
              <a:spcBef>
                <a:spcPct val="20000"/>
              </a:spcBef>
            </a:pP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with Interview Questions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66763" y="4786322"/>
            <a:ext cx="10575925" cy="173902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endParaRPr lang="en-US" altLang="ko-KR" sz="2000" i="1" dirty="0">
              <a:solidFill>
                <a:prstClr val="black"/>
              </a:solidFill>
              <a:latin typeface="Calibri"/>
              <a:ea typeface="맑은 고딕" pitchFamily="50" charset="-127"/>
            </a:endParaRPr>
          </a:p>
          <a:p>
            <a:pPr lvl="0">
              <a:spcBef>
                <a:spcPct val="20000"/>
              </a:spcBef>
            </a:pPr>
            <a:endParaRPr lang="ko-KR" altLang="en-US" sz="2000" i="1" dirty="0">
              <a:solidFill>
                <a:prstClr val="black"/>
              </a:solidFill>
              <a:latin typeface="Calibri"/>
              <a:ea typeface="맑은 고딕" pitchFamily="50" charset="-127"/>
            </a:endParaRP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9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Can we access related records data in trigger context records?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No, have to use SOQL query to get related fields data.</a:t>
            </a: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D853E-B651-8875-4922-179E10B33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3" y="1242128"/>
            <a:ext cx="11276331" cy="22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charRg st="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What will happen with auto number if transaction gets rollback in salesforce?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Auto numbers also get removed and will not be reused. </a:t>
            </a: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Always generate unique</a:t>
            </a: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93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142853"/>
            <a:ext cx="9893783" cy="76586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endParaRPr lang="en-US" altLang="ko-KR" sz="3800" dirty="0">
              <a:solidFill>
                <a:schemeClr val="accent1">
                  <a:lumMod val="50000"/>
                </a:schemeClr>
              </a:solidFill>
              <a:latin typeface="Calibri"/>
              <a:ea typeface="맑은 고딕" pitchFamily="50" charset="-127"/>
              <a:cs typeface="+mj-cs"/>
            </a:endParaRP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124744"/>
            <a:ext cx="10604539" cy="54006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3935760" y="1333320"/>
            <a:ext cx="4536504" cy="453992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What is Order of Execution?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340768"/>
            <a:ext cx="10604539" cy="518457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A step-by-step process that determines how different process / tools will get execute when we perform DML operation. </a:t>
            </a: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It ensures that everything is done in a specific order and nothing is missed.</a:t>
            </a: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F1617B-59E3-8E33-8B90-0953C818D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823295"/>
            <a:ext cx="3718383" cy="21200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A5F0E6-0471-9FBC-21CF-8855E8918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2" y="5087317"/>
            <a:ext cx="10409522" cy="10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Order of Execution Steps?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340768"/>
            <a:ext cx="10604539" cy="518457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ED77F-29D7-C391-E88E-7FAA803A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3" y="1144565"/>
            <a:ext cx="9893065" cy="13412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CA96594-9D4B-5827-6D79-555CDA3334ED}"/>
              </a:ext>
            </a:extLst>
          </p:cNvPr>
          <p:cNvGrpSpPr/>
          <p:nvPr/>
        </p:nvGrpSpPr>
        <p:grpSpPr>
          <a:xfrm>
            <a:off x="1415479" y="2485801"/>
            <a:ext cx="9543999" cy="421187"/>
            <a:chOff x="400830" y="60543"/>
            <a:chExt cx="6823115" cy="2656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ED93044-8B50-7C06-6C80-CF3172BBAC69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9EE455C-92E0-CBE5-EB93-30C660FC5C4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1. Load Original Record from Database / Initialize Record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A928B5-8ED9-F906-A4DB-3F8D933FFB43}"/>
              </a:ext>
            </a:extLst>
          </p:cNvPr>
          <p:cNvGrpSpPr/>
          <p:nvPr/>
        </p:nvGrpSpPr>
        <p:grpSpPr>
          <a:xfrm>
            <a:off x="1415480" y="2996952"/>
            <a:ext cx="4536504" cy="421187"/>
            <a:chOff x="400830" y="60543"/>
            <a:chExt cx="6823115" cy="2656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4AA05A3-1FBF-3262-D723-B13A1C082935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66BA2F7F-EF98-8CCB-5C9C-CDC9D45EC5AD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2</a:t>
              </a:r>
              <a:r>
                <a:rPr lang="en-US" sz="1800" kern="1200" baseline="0" dirty="0">
                  <a:latin typeface="Calibri" panose="020F0502020204030204" pitchFamily="34" charset="0"/>
                </a:rPr>
                <a:t>. Load new values to record form request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DF31F4B-80A1-C0D0-D5AB-EBBAA3A73EFB}"/>
              </a:ext>
            </a:extLst>
          </p:cNvPr>
          <p:cNvSpPr/>
          <p:nvPr/>
        </p:nvSpPr>
        <p:spPr>
          <a:xfrm>
            <a:off x="5989137" y="3078847"/>
            <a:ext cx="394895" cy="278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74565-3E08-B497-F26D-44E87A669A26}"/>
              </a:ext>
            </a:extLst>
          </p:cNvPr>
          <p:cNvGrpSpPr/>
          <p:nvPr/>
        </p:nvGrpSpPr>
        <p:grpSpPr>
          <a:xfrm>
            <a:off x="6431597" y="2986804"/>
            <a:ext cx="4536504" cy="421187"/>
            <a:chOff x="400830" y="60543"/>
            <a:chExt cx="6823115" cy="26568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3072F3-4840-AA2E-6EA9-7B74C60AC81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1D79CB5F-F6D5-A461-0DDA-E133B8869560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Layout Specific Rules / Run System / Custom Validations</a:t>
              </a:r>
              <a:endParaRPr lang="en-IN" sz="14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1B9421-ABAD-73AC-6C62-698CA450C30D}"/>
              </a:ext>
            </a:extLst>
          </p:cNvPr>
          <p:cNvGrpSpPr/>
          <p:nvPr/>
        </p:nvGrpSpPr>
        <p:grpSpPr>
          <a:xfrm>
            <a:off x="1397338" y="3515106"/>
            <a:ext cx="4554645" cy="421187"/>
            <a:chOff x="400830" y="60543"/>
            <a:chExt cx="6823115" cy="2656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E322A59-F506-A67C-3105-58463E64578C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2EA024F3-4D35-B644-A049-C1330804E960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3. Execute Before Record Trigger Flow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BA229-5425-B880-C7AD-5DA734C6265B}"/>
              </a:ext>
            </a:extLst>
          </p:cNvPr>
          <p:cNvGrpSpPr/>
          <p:nvPr/>
        </p:nvGrpSpPr>
        <p:grpSpPr>
          <a:xfrm>
            <a:off x="6423996" y="3487925"/>
            <a:ext cx="4544105" cy="421187"/>
            <a:chOff x="400830" y="60543"/>
            <a:chExt cx="6823115" cy="26568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2B2FCD8-CC45-02E1-C87B-1B34D4D81E7D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A54F75C4-05CB-0001-CE4C-B1CE6A9298FB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4. </a:t>
              </a:r>
              <a:r>
                <a:rPr lang="en-US" dirty="0">
                  <a:latin typeface="Calibri" panose="020F0502020204030204" pitchFamily="34" charset="0"/>
                </a:rPr>
                <a:t>Execute all Before Triggers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BA7F71-D0D7-A2FA-02E3-7514C9C06D36}"/>
              </a:ext>
            </a:extLst>
          </p:cNvPr>
          <p:cNvGrpSpPr/>
          <p:nvPr/>
        </p:nvGrpSpPr>
        <p:grpSpPr>
          <a:xfrm>
            <a:off x="1415479" y="4026736"/>
            <a:ext cx="4536504" cy="421187"/>
            <a:chOff x="400830" y="60543"/>
            <a:chExt cx="6823115" cy="2656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EA351D3-78AF-778C-8BC4-D8601072F6F2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D80E4898-E212-FDEE-77CA-F5D6F22366B0}"/>
                </a:ext>
              </a:extLst>
            </p:cNvPr>
            <p:cNvSpPr txBox="1"/>
            <p:nvPr/>
          </p:nvSpPr>
          <p:spPr>
            <a:xfrm>
              <a:off x="413799" y="73512"/>
              <a:ext cx="6797178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5. Run System / Custom Validations again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5BE4-B2C2-405B-C6A6-757733847851}"/>
              </a:ext>
            </a:extLst>
          </p:cNvPr>
          <p:cNvGrpSpPr/>
          <p:nvPr/>
        </p:nvGrpSpPr>
        <p:grpSpPr>
          <a:xfrm>
            <a:off x="6431597" y="4023917"/>
            <a:ext cx="4527867" cy="421187"/>
            <a:chOff x="400830" y="60543"/>
            <a:chExt cx="6823115" cy="26568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457D83D-AA4B-7F39-25A3-09F5E988490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26E1736A-4972-F34D-08AA-35895EA72110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6</a:t>
              </a:r>
              <a:r>
                <a:rPr lang="en-US" sz="1800" kern="1200" baseline="0" dirty="0">
                  <a:latin typeface="Calibri" panose="020F0502020204030204" pitchFamily="34" charset="0"/>
                </a:rPr>
                <a:t>. </a:t>
              </a:r>
              <a:r>
                <a:rPr lang="en-US" dirty="0">
                  <a:latin typeface="Calibri" panose="020F0502020204030204" pitchFamily="34" charset="0"/>
                </a:rPr>
                <a:t>Execute Duplicate Rules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88048BF-A35C-774F-106F-DA2399F30F56}"/>
              </a:ext>
            </a:extLst>
          </p:cNvPr>
          <p:cNvGrpSpPr/>
          <p:nvPr/>
        </p:nvGrpSpPr>
        <p:grpSpPr>
          <a:xfrm>
            <a:off x="1433620" y="4533532"/>
            <a:ext cx="4536504" cy="421187"/>
            <a:chOff x="400830" y="60543"/>
            <a:chExt cx="6823115" cy="2656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D148AEE-34C6-CF2C-B635-08E954B59039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C767C92E-4102-4FD8-AFF3-8A95FD1BD197}"/>
                </a:ext>
              </a:extLst>
            </p:cNvPr>
            <p:cNvSpPr txBox="1"/>
            <p:nvPr/>
          </p:nvSpPr>
          <p:spPr>
            <a:xfrm>
              <a:off x="413799" y="73512"/>
              <a:ext cx="6797178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7. Save record to Database, Not commit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6AC3E4-176A-6421-7934-2723738EF1B4}"/>
              </a:ext>
            </a:extLst>
          </p:cNvPr>
          <p:cNvGrpSpPr/>
          <p:nvPr/>
        </p:nvGrpSpPr>
        <p:grpSpPr>
          <a:xfrm>
            <a:off x="6431597" y="4542039"/>
            <a:ext cx="4536504" cy="421187"/>
            <a:chOff x="400830" y="60543"/>
            <a:chExt cx="6823115" cy="26568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F828DA-95AD-DCDF-E748-14085181B0E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: Rounded Corners 4">
              <a:extLst>
                <a:ext uri="{FF2B5EF4-FFF2-40B4-BE49-F238E27FC236}">
                  <a16:creationId xmlns:a16="http://schemas.microsoft.com/office/drawing/2014/main" id="{6BF48BDE-089D-8814-0495-394287481F5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8. </a:t>
              </a:r>
              <a:r>
                <a:rPr lang="en-US" dirty="0">
                  <a:latin typeface="Calibri" panose="020F0502020204030204" pitchFamily="34" charset="0"/>
                </a:rPr>
                <a:t>Execute all after triggers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C14DA1-CF26-43E0-EF80-A687171D0EA6}"/>
              </a:ext>
            </a:extLst>
          </p:cNvPr>
          <p:cNvGrpSpPr/>
          <p:nvPr/>
        </p:nvGrpSpPr>
        <p:grpSpPr>
          <a:xfrm>
            <a:off x="1418453" y="5056041"/>
            <a:ext cx="4536504" cy="421187"/>
            <a:chOff x="400830" y="60543"/>
            <a:chExt cx="6823115" cy="26568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2B80E2B-C57E-6F7A-F33D-57627DF9B03C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: Rounded Corners 4">
              <a:extLst>
                <a:ext uri="{FF2B5EF4-FFF2-40B4-BE49-F238E27FC236}">
                  <a16:creationId xmlns:a16="http://schemas.microsoft.com/office/drawing/2014/main" id="{AC6B9201-36BF-EB7B-C094-A0924228E0D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9. Execute Assignment Rules 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8697D3E-735B-F08A-E7AA-26AC3E2B5503}"/>
              </a:ext>
            </a:extLst>
          </p:cNvPr>
          <p:cNvGrpSpPr/>
          <p:nvPr/>
        </p:nvGrpSpPr>
        <p:grpSpPr>
          <a:xfrm>
            <a:off x="6440203" y="5058963"/>
            <a:ext cx="4536504" cy="421187"/>
            <a:chOff x="400830" y="60543"/>
            <a:chExt cx="6823115" cy="26568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B9E30FC-E72F-5236-5D50-3CEFBD8E43C8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angle: Rounded Corners 4">
              <a:extLst>
                <a:ext uri="{FF2B5EF4-FFF2-40B4-BE49-F238E27FC236}">
                  <a16:creationId xmlns:a16="http://schemas.microsoft.com/office/drawing/2014/main" id="{FBD49481-ED82-ED23-93BA-D43A60E66FE8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10. </a:t>
              </a:r>
              <a:r>
                <a:rPr lang="en-US" dirty="0">
                  <a:latin typeface="Calibri" panose="020F0502020204030204" pitchFamily="34" charset="0"/>
                </a:rPr>
                <a:t>Execute Auto Response Rules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4DAED81D-FFCE-ADE6-9095-27DFE1537FA9}"/>
              </a:ext>
            </a:extLst>
          </p:cNvPr>
          <p:cNvGrpSpPr/>
          <p:nvPr/>
        </p:nvGrpSpPr>
        <p:grpSpPr>
          <a:xfrm>
            <a:off x="1424102" y="5574395"/>
            <a:ext cx="4536504" cy="421187"/>
            <a:chOff x="400830" y="60543"/>
            <a:chExt cx="6823115" cy="265680"/>
          </a:xfrm>
        </p:grpSpPr>
        <p:sp>
          <p:nvSpPr>
            <p:cNvPr id="2049" name="Rectangle: Rounded Corners 2048">
              <a:extLst>
                <a:ext uri="{FF2B5EF4-FFF2-40B4-BE49-F238E27FC236}">
                  <a16:creationId xmlns:a16="http://schemas.microsoft.com/office/drawing/2014/main" id="{D084A09A-5309-986C-35F6-50461044DF7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1" name="Rectangle: Rounded Corners 4">
              <a:extLst>
                <a:ext uri="{FF2B5EF4-FFF2-40B4-BE49-F238E27FC236}">
                  <a16:creationId xmlns:a16="http://schemas.microsoft.com/office/drawing/2014/main" id="{EB9176DE-6905-B537-E0FB-5B3F2E25A40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11. Execute Workflow Rules 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AFE92215-704D-32BC-B207-556AD73DF5BB}"/>
              </a:ext>
            </a:extLst>
          </p:cNvPr>
          <p:cNvGrpSpPr/>
          <p:nvPr/>
        </p:nvGrpSpPr>
        <p:grpSpPr>
          <a:xfrm>
            <a:off x="6445852" y="5577317"/>
            <a:ext cx="4536504" cy="421187"/>
            <a:chOff x="400830" y="60543"/>
            <a:chExt cx="6823115" cy="265680"/>
          </a:xfrm>
        </p:grpSpPr>
        <p:sp>
          <p:nvSpPr>
            <p:cNvPr id="2053" name="Rectangle: Rounded Corners 2052">
              <a:extLst>
                <a:ext uri="{FF2B5EF4-FFF2-40B4-BE49-F238E27FC236}">
                  <a16:creationId xmlns:a16="http://schemas.microsoft.com/office/drawing/2014/main" id="{28DBAA95-C4C5-40A1-647B-6361B9EB2D3C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4" name="Rectangle: Rounded Corners 4">
              <a:extLst>
                <a:ext uri="{FF2B5EF4-FFF2-40B4-BE49-F238E27FC236}">
                  <a16:creationId xmlns:a16="http://schemas.microsoft.com/office/drawing/2014/main" id="{2625F132-AC27-ADE0-961E-C8BC3C3A7E82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>
                  <a:latin typeface="Calibri" panose="020F0502020204030204" pitchFamily="34" charset="0"/>
                </a:rPr>
                <a:t>Field Update =&gt; Run System Validation / Triggers Again</a:t>
              </a:r>
              <a:endParaRPr lang="en-IN" sz="1400" kern="1200" baseline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055" name="Arrow: Right 2054">
            <a:extLst>
              <a:ext uri="{FF2B5EF4-FFF2-40B4-BE49-F238E27FC236}">
                <a16:creationId xmlns:a16="http://schemas.microsoft.com/office/drawing/2014/main" id="{EECE36B3-FB18-99B5-6FFC-9592E7FF677D}"/>
              </a:ext>
            </a:extLst>
          </p:cNvPr>
          <p:cNvSpPr/>
          <p:nvPr/>
        </p:nvSpPr>
        <p:spPr>
          <a:xfrm>
            <a:off x="6005781" y="5645915"/>
            <a:ext cx="394895" cy="278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0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Order of Execution Steps?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340768"/>
            <a:ext cx="10604539" cy="518457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ED77F-29D7-C391-E88E-7FAA803A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3" y="1144565"/>
            <a:ext cx="9893065" cy="13412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CA96594-9D4B-5827-6D79-555CDA3334ED}"/>
              </a:ext>
            </a:extLst>
          </p:cNvPr>
          <p:cNvGrpSpPr/>
          <p:nvPr/>
        </p:nvGrpSpPr>
        <p:grpSpPr>
          <a:xfrm>
            <a:off x="1415479" y="2485801"/>
            <a:ext cx="9622635" cy="421187"/>
            <a:chOff x="400830" y="60543"/>
            <a:chExt cx="6823115" cy="2656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ED93044-8B50-7C06-6C80-CF3172BBAC69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9EE455C-92E0-CBE5-EB93-30C660FC5C4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12. Execute Escalation Rules 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A928B5-8ED9-F906-A4DB-3F8D933FFB43}"/>
              </a:ext>
            </a:extLst>
          </p:cNvPr>
          <p:cNvGrpSpPr/>
          <p:nvPr/>
        </p:nvGrpSpPr>
        <p:grpSpPr>
          <a:xfrm>
            <a:off x="1415480" y="2996952"/>
            <a:ext cx="4536504" cy="421187"/>
            <a:chOff x="400830" y="60543"/>
            <a:chExt cx="6823115" cy="2656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4AA05A3-1FBF-3262-D723-B13A1C082935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66BA2F7F-EF98-8CCB-5C9C-CDC9D45EC5AD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13</a:t>
              </a:r>
              <a:r>
                <a:rPr lang="en-US" sz="1800" kern="1200" baseline="0" dirty="0">
                  <a:latin typeface="Calibri" panose="020F0502020204030204" pitchFamily="34" charset="0"/>
                </a:rPr>
                <a:t>. Execute Flow Automations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DF31F4B-80A1-C0D0-D5AB-EBBAA3A73EFB}"/>
              </a:ext>
            </a:extLst>
          </p:cNvPr>
          <p:cNvSpPr/>
          <p:nvPr/>
        </p:nvSpPr>
        <p:spPr>
          <a:xfrm>
            <a:off x="5989137" y="3078847"/>
            <a:ext cx="394895" cy="278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74565-3E08-B497-F26D-44E87A669A26}"/>
              </a:ext>
            </a:extLst>
          </p:cNvPr>
          <p:cNvGrpSpPr/>
          <p:nvPr/>
        </p:nvGrpSpPr>
        <p:grpSpPr>
          <a:xfrm>
            <a:off x="6431597" y="2986804"/>
            <a:ext cx="4536504" cy="421187"/>
            <a:chOff x="400830" y="60543"/>
            <a:chExt cx="6823115" cy="26568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3072F3-4840-AA2E-6EA9-7B74C60AC81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1D79CB5F-F6D5-A461-0DDA-E133B8869560}"/>
                </a:ext>
              </a:extLst>
            </p:cNvPr>
            <p:cNvSpPr txBox="1"/>
            <p:nvPr/>
          </p:nvSpPr>
          <p:spPr>
            <a:xfrm>
              <a:off x="413799" y="73512"/>
              <a:ext cx="6797178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>
                  <a:latin typeface="Calibri" panose="020F0502020204030204" pitchFamily="34" charset="0"/>
                </a:rPr>
                <a:t>Processes / Flows launched by Processes/Workflow Rule</a:t>
              </a:r>
              <a:endParaRPr lang="en-IN" sz="14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1B9421-ABAD-73AC-6C62-698CA450C30D}"/>
              </a:ext>
            </a:extLst>
          </p:cNvPr>
          <p:cNvGrpSpPr/>
          <p:nvPr/>
        </p:nvGrpSpPr>
        <p:grpSpPr>
          <a:xfrm>
            <a:off x="1397338" y="3515106"/>
            <a:ext cx="4554645" cy="421187"/>
            <a:chOff x="400830" y="60543"/>
            <a:chExt cx="6823115" cy="2656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E322A59-F506-A67C-3105-58463E64578C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2EA024F3-4D35-B644-A049-C1330804E960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14. Execute After Record Trigger Flow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BA229-5425-B880-C7AD-5DA734C6265B}"/>
              </a:ext>
            </a:extLst>
          </p:cNvPr>
          <p:cNvGrpSpPr/>
          <p:nvPr/>
        </p:nvGrpSpPr>
        <p:grpSpPr>
          <a:xfrm>
            <a:off x="6423996" y="3487925"/>
            <a:ext cx="4544105" cy="421187"/>
            <a:chOff x="400830" y="60543"/>
            <a:chExt cx="6823115" cy="26568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2B2FCD8-CC45-02E1-C87B-1B34D4D81E7D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A54F75C4-05CB-0001-CE4C-B1CE6A9298FB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15</a:t>
              </a:r>
              <a:r>
                <a:rPr lang="en-US" sz="1800" kern="1200" baseline="0" dirty="0">
                  <a:latin typeface="Calibri" panose="020F0502020204030204" pitchFamily="34" charset="0"/>
                </a:rPr>
                <a:t>. </a:t>
              </a:r>
              <a:r>
                <a:rPr lang="en-US" dirty="0">
                  <a:latin typeface="Calibri" panose="020F0502020204030204" pitchFamily="34" charset="0"/>
                </a:rPr>
                <a:t>Executes Entitlement Rules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BA7F71-D0D7-A2FA-02E3-7514C9C06D36}"/>
              </a:ext>
            </a:extLst>
          </p:cNvPr>
          <p:cNvGrpSpPr/>
          <p:nvPr/>
        </p:nvGrpSpPr>
        <p:grpSpPr>
          <a:xfrm>
            <a:off x="1415479" y="4026736"/>
            <a:ext cx="4536504" cy="421187"/>
            <a:chOff x="400830" y="60543"/>
            <a:chExt cx="6823115" cy="2656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EA351D3-78AF-778C-8BC4-D8601072F6F2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D80E4898-E212-FDEE-77CA-F5D6F22366B0}"/>
                </a:ext>
              </a:extLst>
            </p:cNvPr>
            <p:cNvSpPr txBox="1"/>
            <p:nvPr/>
          </p:nvSpPr>
          <p:spPr>
            <a:xfrm>
              <a:off x="413799" y="73512"/>
              <a:ext cx="6797178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16. Perform roll-up summary calculations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5BE4-B2C2-405B-C6A6-757733847851}"/>
              </a:ext>
            </a:extLst>
          </p:cNvPr>
          <p:cNvGrpSpPr/>
          <p:nvPr/>
        </p:nvGrpSpPr>
        <p:grpSpPr>
          <a:xfrm>
            <a:off x="6431597" y="4023917"/>
            <a:ext cx="4527867" cy="421187"/>
            <a:chOff x="400830" y="60543"/>
            <a:chExt cx="6823115" cy="26568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457D83D-AA4B-7F39-25A3-09F5E988490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26E1736A-4972-F34D-08AA-35895EA72110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>
                  <a:latin typeface="Calibri" panose="020F0502020204030204" pitchFamily="34" charset="0"/>
                </a:rPr>
                <a:t>Update rollup field in parent record</a:t>
              </a:r>
              <a:endParaRPr lang="en-IN" sz="14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88048BF-A35C-774F-106F-DA2399F30F56}"/>
              </a:ext>
            </a:extLst>
          </p:cNvPr>
          <p:cNvGrpSpPr/>
          <p:nvPr/>
        </p:nvGrpSpPr>
        <p:grpSpPr>
          <a:xfrm>
            <a:off x="1433620" y="4533532"/>
            <a:ext cx="4536504" cy="421187"/>
            <a:chOff x="400830" y="60543"/>
            <a:chExt cx="6823115" cy="2656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D148AEE-34C6-CF2C-B635-08E954B59039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C767C92E-4102-4FD8-AFF3-8A95FD1BD197}"/>
                </a:ext>
              </a:extLst>
            </p:cNvPr>
            <p:cNvSpPr txBox="1"/>
            <p:nvPr/>
          </p:nvSpPr>
          <p:spPr>
            <a:xfrm>
              <a:off x="413799" y="73512"/>
              <a:ext cx="6797178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17. Rollup for grandparent if any field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6AC3E4-176A-6421-7934-2723738EF1B4}"/>
              </a:ext>
            </a:extLst>
          </p:cNvPr>
          <p:cNvGrpSpPr/>
          <p:nvPr/>
        </p:nvGrpSpPr>
        <p:grpSpPr>
          <a:xfrm>
            <a:off x="6431597" y="4542039"/>
            <a:ext cx="4536504" cy="421187"/>
            <a:chOff x="400830" y="60543"/>
            <a:chExt cx="6823115" cy="26568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F828DA-95AD-DCDF-E748-14085181B0E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: Rounded Corners 4">
              <a:extLst>
                <a:ext uri="{FF2B5EF4-FFF2-40B4-BE49-F238E27FC236}">
                  <a16:creationId xmlns:a16="http://schemas.microsoft.com/office/drawing/2014/main" id="{6BF48BDE-089D-8814-0495-394287481F5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>
                  <a:latin typeface="Calibri" panose="020F0502020204030204" pitchFamily="34" charset="0"/>
                </a:rPr>
                <a:t>18. </a:t>
              </a:r>
              <a:r>
                <a:rPr lang="en-US" dirty="0">
                  <a:latin typeface="Calibri" panose="020F0502020204030204" pitchFamily="34" charset="0"/>
                </a:rPr>
                <a:t>Execute Criteria Based Sharing 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C14DA1-CF26-43E0-EF80-A687171D0EA6}"/>
              </a:ext>
            </a:extLst>
          </p:cNvPr>
          <p:cNvGrpSpPr/>
          <p:nvPr/>
        </p:nvGrpSpPr>
        <p:grpSpPr>
          <a:xfrm>
            <a:off x="1418452" y="5056041"/>
            <a:ext cx="9541011" cy="421187"/>
            <a:chOff x="400830" y="60543"/>
            <a:chExt cx="6823115" cy="26568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2B80E2B-C57E-6F7A-F33D-57627DF9B03C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: Rounded Corners 4">
              <a:extLst>
                <a:ext uri="{FF2B5EF4-FFF2-40B4-BE49-F238E27FC236}">
                  <a16:creationId xmlns:a16="http://schemas.microsoft.com/office/drawing/2014/main" id="{AC6B9201-36BF-EB7B-C094-A0924228E0D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19. Commit to Database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4DAED81D-FFCE-ADE6-9095-27DFE1537FA9}"/>
              </a:ext>
            </a:extLst>
          </p:cNvPr>
          <p:cNvGrpSpPr/>
          <p:nvPr/>
        </p:nvGrpSpPr>
        <p:grpSpPr>
          <a:xfrm>
            <a:off x="1424102" y="5574395"/>
            <a:ext cx="4536504" cy="421187"/>
            <a:chOff x="400830" y="60543"/>
            <a:chExt cx="6823115" cy="265680"/>
          </a:xfrm>
        </p:grpSpPr>
        <p:sp>
          <p:nvSpPr>
            <p:cNvPr id="2049" name="Rectangle: Rounded Corners 2048">
              <a:extLst>
                <a:ext uri="{FF2B5EF4-FFF2-40B4-BE49-F238E27FC236}">
                  <a16:creationId xmlns:a16="http://schemas.microsoft.com/office/drawing/2014/main" id="{D084A09A-5309-986C-35F6-50461044DF76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1" name="Rectangle: Rounded Corners 4">
              <a:extLst>
                <a:ext uri="{FF2B5EF4-FFF2-40B4-BE49-F238E27FC236}">
                  <a16:creationId xmlns:a16="http://schemas.microsoft.com/office/drawing/2014/main" id="{EB9176DE-6905-B537-E0FB-5B3F2E25A40F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latin typeface="Calibri" panose="020F0502020204030204" pitchFamily="34" charset="0"/>
                </a:rPr>
                <a:t>20. Execute Post Commit Logics  </a:t>
              </a:r>
              <a:endParaRPr lang="en-IN" sz="1800" kern="1200" baseline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AFE92215-704D-32BC-B207-556AD73DF5BB}"/>
              </a:ext>
            </a:extLst>
          </p:cNvPr>
          <p:cNvGrpSpPr/>
          <p:nvPr/>
        </p:nvGrpSpPr>
        <p:grpSpPr>
          <a:xfrm>
            <a:off x="6445852" y="5577317"/>
            <a:ext cx="4536504" cy="421187"/>
            <a:chOff x="400830" y="60543"/>
            <a:chExt cx="6823115" cy="265680"/>
          </a:xfrm>
        </p:grpSpPr>
        <p:sp>
          <p:nvSpPr>
            <p:cNvPr id="2053" name="Rectangle: Rounded Corners 2052">
              <a:extLst>
                <a:ext uri="{FF2B5EF4-FFF2-40B4-BE49-F238E27FC236}">
                  <a16:creationId xmlns:a16="http://schemas.microsoft.com/office/drawing/2014/main" id="{28DBAA95-C4C5-40A1-647B-6361B9EB2D3C}"/>
                </a:ext>
              </a:extLst>
            </p:cNvPr>
            <p:cNvSpPr/>
            <p:nvPr/>
          </p:nvSpPr>
          <p:spPr>
            <a:xfrm>
              <a:off x="400830" y="60543"/>
              <a:ext cx="6823115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4" name="Rectangle: Rounded Corners 4">
              <a:extLst>
                <a:ext uri="{FF2B5EF4-FFF2-40B4-BE49-F238E27FC236}">
                  <a16:creationId xmlns:a16="http://schemas.microsoft.com/office/drawing/2014/main" id="{2625F132-AC27-ADE0-961E-C8BC3C3A7E82}"/>
                </a:ext>
              </a:extLst>
            </p:cNvPr>
            <p:cNvSpPr txBox="1"/>
            <p:nvPr/>
          </p:nvSpPr>
          <p:spPr>
            <a:xfrm>
              <a:off x="413799" y="73512"/>
              <a:ext cx="6797177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313" tIns="0" rIns="212313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>
                  <a:latin typeface="Calibri" panose="020F0502020204030204" pitchFamily="34" charset="0"/>
                </a:rPr>
                <a:t>Sending mail / Enque</a:t>
              </a:r>
              <a:r>
                <a:rPr lang="en-US" sz="1400" dirty="0">
                  <a:latin typeface="Calibri" panose="020F0502020204030204" pitchFamily="34" charset="0"/>
                </a:rPr>
                <a:t>ued Async Jobs / Async Flow</a:t>
              </a:r>
              <a:endParaRPr lang="en-IN" sz="1400" kern="1200" baseline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055" name="Arrow: Right 2054">
            <a:extLst>
              <a:ext uri="{FF2B5EF4-FFF2-40B4-BE49-F238E27FC236}">
                <a16:creationId xmlns:a16="http://schemas.microsoft.com/office/drawing/2014/main" id="{EECE36B3-FB18-99B5-6FFC-9592E7FF677D}"/>
              </a:ext>
            </a:extLst>
          </p:cNvPr>
          <p:cNvSpPr/>
          <p:nvPr/>
        </p:nvSpPr>
        <p:spPr>
          <a:xfrm>
            <a:off x="6005781" y="5645915"/>
            <a:ext cx="394895" cy="278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6" name="Arrow: Right 2055">
            <a:extLst>
              <a:ext uri="{FF2B5EF4-FFF2-40B4-BE49-F238E27FC236}">
                <a16:creationId xmlns:a16="http://schemas.microsoft.com/office/drawing/2014/main" id="{E9EAB07E-0E6E-449E-1EC2-0D7714386D9C}"/>
              </a:ext>
            </a:extLst>
          </p:cNvPr>
          <p:cNvSpPr/>
          <p:nvPr/>
        </p:nvSpPr>
        <p:spPr>
          <a:xfrm>
            <a:off x="5990207" y="4112764"/>
            <a:ext cx="394895" cy="278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055" grpId="0" animBg="1"/>
      <p:bldP spid="2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What will happen if we update value of same field in before trigger and in before flow,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Which value will get saved?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Whatever is assigned in before trigger</a:t>
            </a: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2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Can we update field value in after record triggered flow for triggering record?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Calibri"/>
              <a:ea typeface="맑은 고딕" pitchFamily="50" charset="-127"/>
              <a:cs typeface="+mj-cs"/>
            </a:endParaRP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Yes</a:t>
            </a: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What will be the output of following code snippet?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B0083-F420-C871-7EF2-30A2E1FE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8" y="908720"/>
            <a:ext cx="6580702" cy="309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5D7E-6B5B-D2F9-1265-F6E60BE11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4" y="4057089"/>
            <a:ext cx="7540821" cy="248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5B75D-D52F-C248-276F-944888053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2343473"/>
            <a:ext cx="3681844" cy="18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Does changes to rollup summary fields value cause triggers to fire?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Calibri"/>
              <a:ea typeface="맑은 고딕" pitchFamily="50" charset="-127"/>
              <a:cs typeface="+mj-cs"/>
            </a:endParaRP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Yes</a:t>
            </a: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78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666712" y="332656"/>
            <a:ext cx="9858443" cy="86409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Calibri"/>
                <a:ea typeface="맑은 고딕" pitchFamily="50" charset="-127"/>
                <a:cs typeface="+mj-cs"/>
              </a:rPr>
              <a:t>What will be trigger context if trigger get called again due to workflow rule field update?</a:t>
            </a: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738149" y="1523944"/>
            <a:ext cx="10604539" cy="5001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altLang="ko-KR" sz="2800" i="1" dirty="0">
              <a:solidFill>
                <a:schemeClr val="bg2">
                  <a:lumMod val="25000"/>
                </a:schemeClr>
              </a:solidFill>
              <a:latin typeface="Calibri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latin typeface="Calibri"/>
                <a:ea typeface="맑은 고딕" pitchFamily="50" charset="-127"/>
              </a:rPr>
              <a:t>Update</a:t>
            </a:r>
          </a:p>
        </p:txBody>
      </p:sp>
      <p:pic>
        <p:nvPicPr>
          <p:cNvPr id="2050" name="Picture 2" descr="C:\Users\admin\Downloads\Bl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79" y="-285776"/>
            <a:ext cx="1809721" cy="180972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408C01-A5BB-5442-4BC0-D69C01E1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49" y="1340768"/>
            <a:ext cx="99825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200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3258AC"/>
      </a:accent1>
      <a:accent2>
        <a:srgbClr val="838DBF"/>
      </a:accent2>
      <a:accent3>
        <a:srgbClr val="709FBC"/>
      </a:accent3>
      <a:accent4>
        <a:srgbClr val="6BA9B5"/>
      </a:accent4>
      <a:accent5>
        <a:srgbClr val="3F7081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34379</TotalTime>
  <Words>368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맑은 고딕</vt:lpstr>
      <vt:lpstr>Calibri Light</vt:lpstr>
      <vt:lpstr>Arial</vt:lpstr>
      <vt:lpstr>굴림체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Ashok Kumawat</cp:lastModifiedBy>
  <cp:revision>127</cp:revision>
  <dcterms:created xsi:type="dcterms:W3CDTF">2010-02-01T08:03:16Z</dcterms:created>
  <dcterms:modified xsi:type="dcterms:W3CDTF">2023-06-13T08:48:03Z</dcterms:modified>
  <cp:category>www.slidemembers.com</cp:category>
</cp:coreProperties>
</file>