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bold.fntdata"/><Relationship Id="rId10" Type="http://schemas.openxmlformats.org/officeDocument/2006/relationships/slide" Target="slides/slide5.xml"/><Relationship Id="rId32" Type="http://schemas.openxmlformats.org/officeDocument/2006/relationships/font" Target="fonts/Ubuntu-regular.fntdata"/><Relationship Id="rId13" Type="http://schemas.openxmlformats.org/officeDocument/2006/relationships/slide" Target="slides/slide8.xml"/><Relationship Id="rId35" Type="http://schemas.openxmlformats.org/officeDocument/2006/relationships/font" Target="fonts/Ubuntu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69de0c0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69de0c0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69de0c0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69de0c0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69de0c0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69de0c0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pueda usar este, usar este, más eficiente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69de0c09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69de0c09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69de0c09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69de0c0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 menos eficiente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69de0c09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69de0c09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69de0c09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69de0c09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f69de0c09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f69de0c09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69de0c09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69de0c09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69de0c09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69de0c09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69de0c0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69de0c0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4ac5d56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24ac5d56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f69de0c09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f69de0c09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4ac5d56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24ac5d56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24ac5d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24ac5d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24ac5d56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24ac5d56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24ac5d56a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24ac5d56a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5383a1c4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b5383a1c4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6c301a4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6c301a4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69de0c0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69de0c0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69de0c0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69de0c0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resistencias de terminación para que no se produzcan reflexiones en el bus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69de0c0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69de0c0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Distancias medias (1200m)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económico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69de0c0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69de0c0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69de0c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69de0c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0500" y="1282877"/>
            <a:ext cx="8222100" cy="14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Diseño y Desarrollo de una Red MODBUS RTU basada en Arduino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73800" y="2721675"/>
            <a:ext cx="65964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DHI 2019~20  ::  Alonso Rodriguez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Diagrama de Estados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4831801" cy="21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5">
            <a:alphaModFix/>
          </a:blip>
          <a:srcRect b="0" l="1565" r="0" t="4242"/>
          <a:stretch/>
        </p:blipFill>
        <p:spPr>
          <a:xfrm>
            <a:off x="4763625" y="2604925"/>
            <a:ext cx="4210125" cy="20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63650" y="3142450"/>
            <a:ext cx="14661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Transmisión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636800" y="2075200"/>
            <a:ext cx="14661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Recepción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750" y="787650"/>
            <a:ext cx="6726475" cy="41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Transmisión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RTU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00" y="3094500"/>
            <a:ext cx="6617225" cy="1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6713369" cy="1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RTU (II)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" y="1412275"/>
            <a:ext cx="8134225" cy="1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50" y="3081675"/>
            <a:ext cx="7298006" cy="1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755200" y="1017800"/>
            <a:ext cx="6435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Trama 1                             Trama 2                                  Trama 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436525" y="2764250"/>
            <a:ext cx="6435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s">
                <a:latin typeface="Ubuntu"/>
                <a:ea typeface="Ubuntu"/>
                <a:cs typeface="Ubuntu"/>
                <a:sym typeface="Ubuntu"/>
              </a:rPr>
              <a:t>Trama Correcta                        Trama Errónea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ASCII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66350"/>
            <a:ext cx="6632400" cy="7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13" y="1214675"/>
            <a:ext cx="6761550" cy="19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ASCII vs RTU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1253775" y="2227350"/>
            <a:ext cx="39048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s" sz="3000">
                <a:latin typeface="Ubuntu"/>
                <a:ea typeface="Ubuntu"/>
                <a:cs typeface="Ubuntu"/>
                <a:sym typeface="Ubuntu"/>
              </a:rPr>
              <a:t>RTU: 11 bits      vs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5090950" y="2227350"/>
            <a:ext cx="2764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Ubuntu"/>
                <a:ea typeface="Ubuntu"/>
                <a:cs typeface="Ubuntu"/>
                <a:sym typeface="Ubuntu"/>
              </a:rPr>
              <a:t>ASCII</a:t>
            </a:r>
            <a:r>
              <a:rPr lang="es" sz="3000">
                <a:latin typeface="Ubuntu"/>
                <a:ea typeface="Ubuntu"/>
                <a:cs typeface="Ubuntu"/>
                <a:sym typeface="Ubuntu"/>
              </a:rPr>
              <a:t>: 10 bits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ASCII vs RTU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253775" y="2227350"/>
            <a:ext cx="39048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s" sz="3000">
                <a:latin typeface="Ubuntu"/>
                <a:ea typeface="Ubuntu"/>
                <a:cs typeface="Ubuntu"/>
                <a:sym typeface="Ubuntu"/>
              </a:rPr>
              <a:t>RTU: 11 bits      vs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5090950" y="2227350"/>
            <a:ext cx="2764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latin typeface="Ubuntu"/>
                <a:ea typeface="Ubuntu"/>
                <a:cs typeface="Ubuntu"/>
                <a:sym typeface="Ubuntu"/>
              </a:rPr>
              <a:t>ASCII: 10 bits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163" y="1190100"/>
            <a:ext cx="2862175" cy="28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Formato de Trama - ASCII vs RTU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700" y="1153675"/>
            <a:ext cx="6713369" cy="1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613" y="2806225"/>
            <a:ext cx="6761550" cy="19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726525" y="1734250"/>
            <a:ext cx="14661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RTU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50325" y="3537925"/>
            <a:ext cx="14661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ASCII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Arduino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Hardware y Software Libre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Bajo coste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Versatilidad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Amplia comunidad</a:t>
            </a:r>
            <a:br>
              <a:rPr lang="es" sz="1600">
                <a:latin typeface="Ubuntu"/>
                <a:ea typeface="Ubuntu"/>
                <a:cs typeface="Ubuntu"/>
                <a:sym typeface="Ubuntu"/>
              </a:rPr>
            </a:b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Algunos modelos no destacan por su elevada eficiencia energética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Ubuntu"/>
              <a:buChar char="●"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etc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Material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298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Arduino UNO Rev3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Módulo Multiprotocol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Módulo MODBUS/RS-485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Sensor PIR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Servo Motor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Protoboard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Cables jumper para protoboard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Diodo LED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Potenciómetro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Librería 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ArduinoRS485-MODBUS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78040">
            <a:off x="5070848" y="165948"/>
            <a:ext cx="2111451" cy="211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4">
            <a:alphaModFix/>
          </a:blip>
          <a:srcRect b="25700" l="7168" r="9184" t="0"/>
          <a:stretch/>
        </p:blipFill>
        <p:spPr>
          <a:xfrm rot="-497306">
            <a:off x="6394625" y="2164075"/>
            <a:ext cx="2405175" cy="16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Introducción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9875"/>
            <a:ext cx="84798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Objetivo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Intercomunicar diferentes sensores y actuadores de diversa naturaleza, fabricantes, protocolos…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En definitiva: Abstraerlos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Obstáculo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No todos los sensores y actuadores utilizan el mismo protocolo de transmisión de la información, y no se pueden acoplar en una red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Solución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Acoplar un arduino para que actúe como “traductor”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Sensor PIR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s">
                <a:latin typeface="Ubuntu"/>
                <a:ea typeface="Ubuntu"/>
                <a:cs typeface="Ubuntu"/>
                <a:sym typeface="Ubuntu"/>
              </a:rPr>
              <a:t>assive InfraRed sensor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5" y="170200"/>
            <a:ext cx="3830325" cy="35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338" y="1845250"/>
            <a:ext cx="1948175" cy="29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78040">
            <a:off x="844273" y="2245798"/>
            <a:ext cx="2111451" cy="2111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Primer escenario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38" y="972925"/>
            <a:ext cx="6997525" cy="3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410000"/>
            <a:ext cx="2970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Flujo de tramas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850" y="265975"/>
            <a:ext cx="1757624" cy="125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4"/>
          <p:cNvCxnSpPr/>
          <p:nvPr/>
        </p:nvCxnSpPr>
        <p:spPr>
          <a:xfrm>
            <a:off x="3977650" y="15240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6651">
            <a:off x="4079250" y="1638176"/>
            <a:ext cx="3637311" cy="37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2638">
            <a:off x="4079238" y="2466649"/>
            <a:ext cx="3637305" cy="37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99465">
            <a:off x="4079250" y="3286109"/>
            <a:ext cx="3637310" cy="3715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4"/>
          <p:cNvCxnSpPr/>
          <p:nvPr/>
        </p:nvCxnSpPr>
        <p:spPr>
          <a:xfrm>
            <a:off x="4003050" y="1971050"/>
            <a:ext cx="37695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4"/>
          <p:cNvCxnSpPr/>
          <p:nvPr/>
        </p:nvCxnSpPr>
        <p:spPr>
          <a:xfrm flipH="1">
            <a:off x="4074175" y="2839725"/>
            <a:ext cx="37287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4"/>
          <p:cNvCxnSpPr/>
          <p:nvPr/>
        </p:nvCxnSpPr>
        <p:spPr>
          <a:xfrm>
            <a:off x="4064000" y="3644288"/>
            <a:ext cx="36855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5782">
            <a:off x="4118600" y="4133759"/>
            <a:ext cx="3637306" cy="37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939338" y="265975"/>
            <a:ext cx="1757624" cy="125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4"/>
          <p:cNvCxnSpPr/>
          <p:nvPr/>
        </p:nvCxnSpPr>
        <p:spPr>
          <a:xfrm flipH="1">
            <a:off x="4032275" y="4518850"/>
            <a:ext cx="37287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4"/>
          <p:cNvCxnSpPr/>
          <p:nvPr/>
        </p:nvCxnSpPr>
        <p:spPr>
          <a:xfrm>
            <a:off x="7818150" y="15240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3666700" y="722288"/>
            <a:ext cx="8673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MASTER</a:t>
            </a:r>
            <a:endParaRPr b="1"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7465800" y="677138"/>
            <a:ext cx="7047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SLAVE</a:t>
            </a:r>
            <a:endParaRPr b="1"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Segundo escenario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" y="943488"/>
            <a:ext cx="9096897" cy="3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Conclusiones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11700" y="1229875"/>
            <a:ext cx="85206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Mucha teoría de MODBUS, esquemas claros y concisos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Teoría &gt; Práctica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Teoría + Tutorial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Nuevos conceptos que desconocía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Base robusta para los proyectos expuestos en otras sesiones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Expansibilidad</a:t>
            </a:r>
            <a:r>
              <a:rPr lang="es">
                <a:latin typeface="Ubuntu"/>
                <a:ea typeface="Ubuntu"/>
                <a:cs typeface="Ubuntu"/>
                <a:sym typeface="Ubuntu"/>
              </a:rPr>
              <a:t> del bus para mayor modularidad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r>
              <a:rPr lang="es">
                <a:latin typeface="Ubuntu"/>
                <a:ea typeface="Ubuntu"/>
                <a:cs typeface="Ubuntu"/>
                <a:sym typeface="Ubuntu"/>
              </a:rPr>
              <a:t> -&gt; Desoldar resistencia de 120Ω en los transceptores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r>
              <a:rPr lang="es">
                <a:latin typeface="Ubuntu"/>
                <a:ea typeface="Ubuntu"/>
                <a:cs typeface="Ubuntu"/>
                <a:sym typeface="Ubuntu"/>
              </a:rPr>
              <a:t>     intermedios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Crítica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229875"/>
            <a:ext cx="85206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Teoría &gt; Práctica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Eficiencia energética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Esquemáticos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0" y="1295250"/>
            <a:ext cx="91440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?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Introducción: Tecnologías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MODBUS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Público y gratuito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Fácil de implementar, y no requiere mucho desarrollo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Maneja bloques de datos sin restricciones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Sencillo y fiable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380363" y="1304900"/>
            <a:ext cx="2572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Descripción del problema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38" y="1304900"/>
            <a:ext cx="2632500" cy="3416400"/>
            <a:chOff x="6212550" y="1304875"/>
            <a:chExt cx="2632500" cy="3416400"/>
          </a:xfrm>
        </p:grpSpPr>
        <p:sp>
          <p:nvSpPr>
            <p:cNvPr id="105" name="Google Shape;105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6212550" y="1304875"/>
            <a:ext cx="2632500" cy="3416400"/>
            <a:chOff x="3320450" y="1304875"/>
            <a:chExt cx="2632500" cy="3416400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281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Arduino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888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HW/SW Libre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Bajo coste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Versatilidad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Amplia comunidad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94288" y="185032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Estándar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Transmisión diferencial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latin typeface="Ubuntu"/>
                <a:ea typeface="Ubuntu"/>
                <a:cs typeface="Ubuntu"/>
                <a:sym typeface="Ubuntu"/>
              </a:rPr>
              <a:t>Ampliamente conocido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419363" y="13048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RS485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RS485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100" y="1125375"/>
            <a:ext cx="4894299" cy="268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229875"/>
            <a:ext cx="38424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Transmisión diferencial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PtP, PtMP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256+ dispositivos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Comunicación mediante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r>
              <a:rPr lang="es">
                <a:latin typeface="Ubuntu"/>
                <a:ea typeface="Ubuntu"/>
                <a:cs typeface="Ubuntu"/>
                <a:sym typeface="Ubuntu"/>
              </a:rPr>
              <a:t>par trenzado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Serial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Asíncrono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v = 300baud/s → 19.2kbaud/s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RS485: Transmisión diferencial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950"/>
            <a:ext cx="8729074" cy="38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229875"/>
            <a:ext cx="38424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Elimina ruido externo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RS485: PtMP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0" y="1811350"/>
            <a:ext cx="8710674" cy="24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29875"/>
            <a:ext cx="65235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Todas las comunicaciones pasan por el maestro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28972" l="0" r="3614" t="0"/>
          <a:stretch/>
        </p:blipFill>
        <p:spPr>
          <a:xfrm>
            <a:off x="0" y="1846250"/>
            <a:ext cx="3677175" cy="27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RS485: Par Trenzado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229875"/>
            <a:ext cx="65235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Minimiza crosstalk y el ruido externo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625" y="1443525"/>
            <a:ext cx="3087375" cy="24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938" y="189323"/>
            <a:ext cx="3146000" cy="15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4375" y="1670400"/>
            <a:ext cx="3612942" cy="27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229875"/>
            <a:ext cx="83817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Protocolo MODBUS Serie (Capa II), y MODBUS TCP/IP (Capa VII)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Topología Maestro Esclavo(s)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Dos modos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ASCII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RTU</a:t>
            </a:r>
            <a:br>
              <a:rPr lang="es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v = 75baud/s → 19.2kbaud/s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25" y="1982450"/>
            <a:ext cx="3255425" cy="1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56125" l="67468" r="3965" t="28093"/>
          <a:stretch/>
        </p:blipFill>
        <p:spPr>
          <a:xfrm>
            <a:off x="5220777" y="3623995"/>
            <a:ext cx="3923226" cy="126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38" y="767350"/>
            <a:ext cx="6948326" cy="40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MODBUS: Trama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