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53"/>
  </p:notesMasterIdLst>
  <p:sldIdLst>
    <p:sldId id="256" r:id="rId2"/>
    <p:sldId id="259" r:id="rId3"/>
    <p:sldId id="257" r:id="rId4"/>
    <p:sldId id="265" r:id="rId5"/>
    <p:sldId id="266" r:id="rId6"/>
    <p:sldId id="282" r:id="rId7"/>
    <p:sldId id="321" r:id="rId8"/>
    <p:sldId id="283" r:id="rId9"/>
    <p:sldId id="284" r:id="rId10"/>
    <p:sldId id="267" r:id="rId11"/>
    <p:sldId id="260" r:id="rId12"/>
    <p:sldId id="312" r:id="rId13"/>
    <p:sldId id="313" r:id="rId14"/>
    <p:sldId id="314" r:id="rId15"/>
    <p:sldId id="285" r:id="rId16"/>
    <p:sldId id="286" r:id="rId17"/>
    <p:sldId id="31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318" r:id="rId27"/>
    <p:sldId id="324" r:id="rId28"/>
    <p:sldId id="325" r:id="rId29"/>
    <p:sldId id="326" r:id="rId30"/>
    <p:sldId id="327" r:id="rId31"/>
    <p:sldId id="296" r:id="rId32"/>
    <p:sldId id="299" r:id="rId33"/>
    <p:sldId id="300" r:id="rId34"/>
    <p:sldId id="297" r:id="rId35"/>
    <p:sldId id="301" r:id="rId36"/>
    <p:sldId id="302" r:id="rId37"/>
    <p:sldId id="303" r:id="rId38"/>
    <p:sldId id="304" r:id="rId39"/>
    <p:sldId id="317" r:id="rId40"/>
    <p:sldId id="287" r:id="rId41"/>
    <p:sldId id="320" r:id="rId42"/>
    <p:sldId id="319" r:id="rId43"/>
    <p:sldId id="309" r:id="rId44"/>
    <p:sldId id="306" r:id="rId45"/>
    <p:sldId id="307" r:id="rId46"/>
    <p:sldId id="308" r:id="rId47"/>
    <p:sldId id="310" r:id="rId48"/>
    <p:sldId id="322" r:id="rId49"/>
    <p:sldId id="263" r:id="rId50"/>
    <p:sldId id="323" r:id="rId51"/>
    <p:sldId id="27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so Rodríguez Iglesias" initials="ARI" lastIdx="1" clrIdx="0">
    <p:extLst>
      <p:ext uri="{19B8F6BF-5375-455C-9EA6-DF929625EA0E}">
        <p15:presenceInfo xmlns:p15="http://schemas.microsoft.com/office/powerpoint/2012/main" userId="Alonso Rodríguez Igles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5D"/>
    <a:srgbClr val="326E76"/>
    <a:srgbClr val="B10072"/>
    <a:srgbClr val="F2E7EB"/>
    <a:srgbClr val="E4CBD5"/>
    <a:srgbClr val="179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640" autoAdjust="0"/>
  </p:normalViewPr>
  <p:slideViewPr>
    <p:cSldViewPr snapToGrid="0">
      <p:cViewPr varScale="1">
        <p:scale>
          <a:sx n="143" d="100"/>
          <a:sy n="143" d="100"/>
        </p:scale>
        <p:origin x="828" y="114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D6611-A226-44AF-83D8-298CB9748ACA}" type="datetimeFigureOut">
              <a:rPr lang="es-ES" smtClean="0"/>
              <a:t>13/12/2022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7002-CFB3-4CDB-8185-0C84BE1C55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32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Buenos días, soy Alonso Rodríguez y esta es una exposición acerca de mi trabajo fin de máster, que trata el análisis de rendimiento en inferencia para redes de aprendizaje profundo (o Deep </a:t>
            </a:r>
            <a:r>
              <a:rPr lang="es-ES" dirty="0" err="1"/>
              <a:t>learning</a:t>
            </a:r>
            <a:r>
              <a:rPr lang="es-ES" dirty="0"/>
              <a:t>) en arquitecturas de altas prestaciones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96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04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50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proceso se puede resumir en….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483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17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91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Dos secciones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5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Tres secciones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572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continuación comento la generación de código…</a:t>
            </a:r>
          </a:p>
          <a:p>
            <a:endParaRPr lang="es-ES" dirty="0"/>
          </a:p>
          <a:p>
            <a:r>
              <a:rPr lang="es-ES" dirty="0"/>
              <a:t>Esta parte es un poco densa, pero lo importante es mostrar en líneas generales los procesos de generación de código y extracción de datos.</a:t>
            </a:r>
          </a:p>
          <a:p>
            <a:endParaRPr lang="es-ES" dirty="0"/>
          </a:p>
          <a:p>
            <a:r>
              <a:rPr lang="es-ES" dirty="0"/>
              <a:t>El código se puede consultar en mayor detalle en la memoria del trabajo, así como en el repositorio en GitHub del proyecto.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753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787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57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presentación se estructura en las siguientes cinco secciones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549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11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676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891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595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085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610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80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962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28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inteligencia artificial, junto con el </a:t>
            </a:r>
            <a:r>
              <a:rPr lang="es-ES" dirty="0" err="1"/>
              <a:t>big</a:t>
            </a:r>
            <a:r>
              <a:rPr lang="es-ES" dirty="0"/>
              <a:t> data, constituyen la base de gran parte de las últimas tecnologías, bien sean ya establecidas o en desarrollo.</a:t>
            </a:r>
          </a:p>
          <a:p>
            <a:endParaRPr lang="es-ES" dirty="0"/>
          </a:p>
          <a:p>
            <a:r>
              <a:rPr lang="es-ES" dirty="0"/>
              <a:t>Algunos ejemplos pueden ser la conducción autónoma, inversiones automatizadas en bolsa, o gran parte de los últimos avances en ciencias de la salud.</a:t>
            </a:r>
          </a:p>
          <a:p>
            <a:endParaRPr lang="es-ES" dirty="0"/>
          </a:p>
          <a:p>
            <a:r>
              <a:rPr lang="es-ES" dirty="0"/>
              <a:t>Avances en este campo son por ejemplo en la prevención y el tratamiento de enfermedades degenerativas, o el cáncer. Además, el HPC también se puede encontrar en múltiples sistemas de simulación, útiles para los sistemas de guiado de cohetes, o para simulación de partículas en suspensión.</a:t>
            </a:r>
          </a:p>
          <a:p>
            <a:endParaRPr lang="es-ES" dirty="0"/>
          </a:p>
          <a:p>
            <a:r>
              <a:rPr lang="es-ES" dirty="0"/>
              <a:t>Sin embargo todos estos elementos tienen un denominador común **, y es que en algún punto, ya sea de su desarrollo inicial, o en su funcionamiento en el día a día, dependen de una infraestructura: El HPC, High Performance Computing o Computación de Altas Prestaciones, y es precisamente aquí donde este trabajo incide.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298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71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8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495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830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3783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0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83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40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187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4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Problemática: redes neuronales cada vez en más sitios como wearables, ropa inteligente y en general dispositivos embebidos</a:t>
            </a:r>
          </a:p>
          <a:p>
            <a:endParaRPr lang="es-ES" dirty="0"/>
          </a:p>
          <a:p>
            <a:r>
              <a:rPr lang="es-ES" dirty="0"/>
              <a:t>Consumos minúsculos pero que agregados suman TWh de energía consumida, donde cada vez se tiende a necesitar más y más.</a:t>
            </a:r>
          </a:p>
          <a:p>
            <a:endParaRPr lang="es-ES" dirty="0"/>
          </a:p>
          <a:p>
            <a:r>
              <a:rPr lang="es-ES" dirty="0"/>
              <a:t>En este trabajo se realiza un análisis del rendimiento de redes neuronales profundas en fase de inferencia, para identificar dónde incidir si se pretende aumentar el rendimiento, y por tanto hasta cierto punto reducir el consumo de energía de estas redes.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41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2136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609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021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814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47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792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1607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227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9316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28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Tradicionalmente se ha trabajado con redes densas…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544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5717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Y bueno, hasta aquí mi presentación.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Muchas gracias por su atención, y quedo a su disposición para las preguntas que puedan tener.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6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método para eliminar cálculos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método para eliminar cálculos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36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construir un programa </a:t>
            </a:r>
            <a:r>
              <a:rPr lang="es-ES" dirty="0" err="1"/>
              <a:t>fully</a:t>
            </a:r>
            <a:r>
              <a:rPr lang="es-ES" dirty="0"/>
              <a:t> </a:t>
            </a:r>
            <a:r>
              <a:rPr lang="es-ES" dirty="0" err="1"/>
              <a:t>unrolled</a:t>
            </a:r>
            <a:r>
              <a:rPr lang="es-ES" dirty="0"/>
              <a:t> o point to point de forma programática, la lógica es la siguiente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75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7002-CFB3-4CDB-8185-0C84BE1C55A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56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F785-FA3A-48BA-BC92-7772B21C84EE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3705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A70D23D0-4AFE-417C-82C1-5F6137CEA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0954" y="6516687"/>
            <a:ext cx="1947532" cy="2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DDC-E354-4C08-9010-CBAC4CD9B9C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2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D24-339F-4AF3-84D5-11FB705F1476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7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4E3A-C69F-4986-998C-8BDB0C68F5A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7608" y="6459785"/>
            <a:ext cx="1312025" cy="365125"/>
          </a:xfrm>
        </p:spPr>
        <p:txBody>
          <a:bodyPr/>
          <a:lstStyle>
            <a:lvl1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CFA24B-4D70-4FE2-BB33-F8C7DC7F54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0954" y="6516687"/>
            <a:ext cx="1947532" cy="2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39F1-6398-4056-9D88-C43AE39374DA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012E-7C63-4D88-AE84-0867764DE51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7104-5FF8-4009-8FFD-0FC40AC3E415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3F18-5888-4C6B-B33B-411FEB41DC2C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5FC12-9DDB-4B7F-BFF0-A8A5E9088360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13462" y="6459785"/>
            <a:ext cx="873337" cy="365125"/>
          </a:xfrm>
        </p:spPr>
        <p:txBody>
          <a:bodyPr/>
          <a:lstStyle>
            <a:lvl1pPr algn="l">
              <a:defRPr/>
            </a:lvl1pPr>
          </a:lstStyle>
          <a:p>
            <a:fld id="{906C9975-8AB7-4B09-9770-C27E700EC194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691061E-8925-4845-9895-1861FE2F2E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04" y="6516687"/>
            <a:ext cx="1947532" cy="2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0D44-2C5B-4004-BB93-2F4C0979081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43EF6D-D28E-4CA2-AEE1-37F8F350C4A3}" type="datetime1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1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cegk/HPC_TFM/raw/master/res/measurements/data_speedups.xlsx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cegk/HPC_TFM/tree/master/res/script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359EE-A5D5-48B9-B49A-3F1D0987D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2889250"/>
            <a:ext cx="5494713" cy="1435862"/>
          </a:xfrm>
        </p:spPr>
        <p:txBody>
          <a:bodyPr>
            <a:noAutofit/>
          </a:bodyPr>
          <a:lstStyle/>
          <a:p>
            <a:r>
              <a:rPr lang="es-ES" sz="6800" dirty="0">
                <a:latin typeface="Cascadia Code" panose="020B0609020000020004" pitchFamily="49" charset="0"/>
                <a:cs typeface="Cascadia Code" panose="020B0609020000020004" pitchFamily="49" charset="0"/>
              </a:rPr>
              <a:t>MÁSTER HPC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C7AF4-B1ED-4AE2-915A-864667A69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851" y="4461970"/>
            <a:ext cx="4780049" cy="158323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s-ES" spc="0" dirty="0">
                <a:latin typeface="Cascadia Code" panose="020B0609020000020004" pitchFamily="49" charset="0"/>
                <a:cs typeface="Cascadia Code" panose="020B0609020000020004" pitchFamily="49" charset="0"/>
              </a:rPr>
              <a:t>ANÁLISIS DEL RENDIMIENTO DE LA INFERENCIA DE REDES DE APRENDIZAJE PROFUNDO EN ARQUITECTURAS DE ALTAS PRESTACIONES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A5B6161-FC45-4550-9BC7-D3CD7AB58D84}"/>
              </a:ext>
            </a:extLst>
          </p:cNvPr>
          <p:cNvSpPr txBox="1">
            <a:spLocks/>
          </p:cNvSpPr>
          <p:nvPr/>
        </p:nvSpPr>
        <p:spPr>
          <a:xfrm>
            <a:off x="6483699" y="3716252"/>
            <a:ext cx="4780049" cy="64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pc="0" dirty="0">
                <a:latin typeface="Cascadia Code" panose="020B0609020000020004" pitchFamily="49" charset="0"/>
                <a:cs typeface="Cascadia Code" panose="020B0609020000020004" pitchFamily="49" charset="0"/>
              </a:rPr>
              <a:t>Alonso Rodríguez iglesias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2E5C0DE-BCA3-4DE8-8624-7804FE70AC9A}"/>
              </a:ext>
            </a:extLst>
          </p:cNvPr>
          <p:cNvSpPr txBox="1">
            <a:spLocks/>
          </p:cNvSpPr>
          <p:nvPr/>
        </p:nvSpPr>
        <p:spPr>
          <a:xfrm>
            <a:off x="6375630" y="4560672"/>
            <a:ext cx="4780049" cy="179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Dirección</a:t>
            </a:r>
          </a:p>
          <a:p>
            <a:pPr algn="ctr">
              <a:lnSpc>
                <a:spcPct val="100000"/>
              </a:lnSpc>
            </a:pPr>
            <a:r>
              <a:rPr lang="es-ES" sz="2000" spc="0" dirty="0">
                <a:latin typeface="Cascadia Code" panose="020B0609020000020004" pitchFamily="49" charset="0"/>
                <a:cs typeface="Cascadia Code" panose="020B0609020000020004" pitchFamily="49" charset="0"/>
              </a:rPr>
              <a:t>GABRIEL RODRÍGUEZ ÁLVAREZ</a:t>
            </a:r>
          </a:p>
          <a:p>
            <a:pPr algn="ctr">
              <a:lnSpc>
                <a:spcPct val="100000"/>
              </a:lnSpc>
            </a:pPr>
            <a:r>
              <a:rPr lang="es-ES" sz="2000" spc="0" dirty="0">
                <a:latin typeface="Cascadia Code" panose="020B0609020000020004" pitchFamily="49" charset="0"/>
                <a:cs typeface="Cascadia Code" panose="020B0609020000020004" pitchFamily="49" charset="0"/>
              </a:rPr>
              <a:t>Juan Touriño Domínguez</a:t>
            </a:r>
            <a:br>
              <a:rPr lang="es-ES" sz="2000" spc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s-ES" sz="2000" spc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2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C2249B0-26AE-4439-AEED-6FF5E5D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E59059-32D9-6A41-0DF4-B90AD28D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51" y="2983149"/>
            <a:ext cx="1714754" cy="1987686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AB9FF07-ACB9-8EBB-57C3-AEAE237A89AD}"/>
              </a:ext>
            </a:extLst>
          </p:cNvPr>
          <p:cNvSpPr/>
          <p:nvPr/>
        </p:nvSpPr>
        <p:spPr>
          <a:xfrm rot="20007680">
            <a:off x="3822772" y="3029741"/>
            <a:ext cx="1689843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DA00440-6285-6E25-FD9A-E859F42F053C}"/>
              </a:ext>
            </a:extLst>
          </p:cNvPr>
          <p:cNvSpPr/>
          <p:nvPr/>
        </p:nvSpPr>
        <p:spPr>
          <a:xfrm rot="1592320" flipV="1">
            <a:off x="3822773" y="4721169"/>
            <a:ext cx="1689843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9192B0E-65A1-C4E8-F4C4-251D3CC43121}"/>
              </a:ext>
            </a:extLst>
          </p:cNvPr>
          <p:cNvSpPr/>
          <p:nvPr/>
        </p:nvSpPr>
        <p:spPr>
          <a:xfrm>
            <a:off x="3905250" y="3875455"/>
            <a:ext cx="1552574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F4BD2D-9C11-CE09-4A3F-284342D00AE4}"/>
              </a:ext>
            </a:extLst>
          </p:cNvPr>
          <p:cNvSpPr txBox="1"/>
          <p:nvPr/>
        </p:nvSpPr>
        <p:spPr>
          <a:xfrm>
            <a:off x="5718382" y="2461133"/>
            <a:ext cx="158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DENSA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C5608D-1E74-8350-A8E0-103150B3F5EB}"/>
              </a:ext>
            </a:extLst>
          </p:cNvPr>
          <p:cNvSpPr txBox="1"/>
          <p:nvPr/>
        </p:nvSpPr>
        <p:spPr>
          <a:xfrm>
            <a:off x="5575167" y="3690469"/>
            <a:ext cx="186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DISPERSA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03D13C-2A90-A1DF-6CA1-743CB9416955}"/>
              </a:ext>
            </a:extLst>
          </p:cNvPr>
          <p:cNvSpPr txBox="1"/>
          <p:nvPr/>
        </p:nvSpPr>
        <p:spPr>
          <a:xfrm>
            <a:off x="5575166" y="4919805"/>
            <a:ext cx="186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P2P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79B7C1-0049-9285-E313-15BFBBA2C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066" y="2081910"/>
            <a:ext cx="1708784" cy="1156783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5CBA897-D5AE-76C5-7099-BBC732F272F0}"/>
              </a:ext>
            </a:extLst>
          </p:cNvPr>
          <p:cNvSpPr/>
          <p:nvPr/>
        </p:nvSpPr>
        <p:spPr>
          <a:xfrm>
            <a:off x="7508875" y="2646118"/>
            <a:ext cx="723900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045324D-26D9-151F-771A-6E03F08C0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406" y="3454783"/>
            <a:ext cx="1053259" cy="105325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4AD613B-4AE9-C5D0-6695-97066DE84C27}"/>
              </a:ext>
            </a:extLst>
          </p:cNvPr>
          <p:cNvSpPr txBox="1"/>
          <p:nvPr/>
        </p:nvSpPr>
        <p:spPr>
          <a:xfrm>
            <a:off x="9015907" y="3576882"/>
            <a:ext cx="119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librsb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186DD620-E436-C186-A76D-05332AE11189}"/>
              </a:ext>
            </a:extLst>
          </p:cNvPr>
          <p:cNvSpPr/>
          <p:nvPr/>
        </p:nvSpPr>
        <p:spPr>
          <a:xfrm>
            <a:off x="7508875" y="3870591"/>
            <a:ext cx="723900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5CAA6C8-E00D-6D1E-1654-5A1EB83A630E}"/>
              </a:ext>
            </a:extLst>
          </p:cNvPr>
          <p:cNvSpPr/>
          <p:nvPr/>
        </p:nvSpPr>
        <p:spPr>
          <a:xfrm>
            <a:off x="7508875" y="5120641"/>
            <a:ext cx="723900" cy="1532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39C312-12A4-166E-B232-0939C37AD036}"/>
              </a:ext>
            </a:extLst>
          </p:cNvPr>
          <p:cNvSpPr txBox="1"/>
          <p:nvPr/>
        </p:nvSpPr>
        <p:spPr>
          <a:xfrm>
            <a:off x="8428111" y="4467665"/>
            <a:ext cx="18666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+=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6051816-86D5-B1A7-D3F8-3DDC377A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306" y="2306363"/>
            <a:ext cx="2900717" cy="7381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800" dirty="0" err="1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cblas</a:t>
            </a:r>
            <a:r>
              <a:rPr lang="es-ES" sz="2800" dirty="0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_?</a:t>
            </a:r>
            <a:r>
              <a:rPr lang="es-ES" sz="2800" dirty="0" err="1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gemm</a:t>
            </a:r>
            <a:r>
              <a:rPr lang="es-ES" sz="2800" dirty="0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A79873C-01C8-3E7E-96C2-7B0C09DDD915}"/>
              </a:ext>
            </a:extLst>
          </p:cNvPr>
          <p:cNvSpPr txBox="1">
            <a:spLocks/>
          </p:cNvSpPr>
          <p:nvPr/>
        </p:nvSpPr>
        <p:spPr>
          <a:xfrm>
            <a:off x="8507066" y="3537595"/>
            <a:ext cx="2900717" cy="738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800" dirty="0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BLAS_?</a:t>
            </a:r>
            <a:r>
              <a:rPr lang="es-ES" sz="2800" dirty="0" err="1"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usmm</a:t>
            </a:r>
            <a:endParaRPr lang="es-ES" sz="2800" dirty="0"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3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Ventajas e inconvenientes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Creación y entrenamiento</a:t>
            </a:r>
            <a:endParaRPr lang="es-E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Perfilado y medida del rendimiento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Extensibilidad</a:t>
            </a:r>
            <a:b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s-ES" sz="2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Genericidad en la generación de código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E85F4B-0E32-D203-BF1F-220866DC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8930" y="2632530"/>
            <a:ext cx="2406750" cy="25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1688221" y="2732737"/>
            <a:ext cx="8876517" cy="2331551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4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4845237" y="2614001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7205E4-762F-4C45-7364-1BE971ACC305}"/>
              </a:ext>
            </a:extLst>
          </p:cNvPr>
          <p:cNvSpPr/>
          <p:nvPr/>
        </p:nvSpPr>
        <p:spPr>
          <a:xfrm>
            <a:off x="3177337" y="4559629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BDF4EA-CFE8-4219-6FA6-818F0B6A894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93901" y="3495744"/>
            <a:ext cx="1667900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0CF65E0-DE9B-70DA-03BA-16B4264B6BD4}"/>
              </a:ext>
            </a:extLst>
          </p:cNvPr>
          <p:cNvSpPr/>
          <p:nvPr/>
        </p:nvSpPr>
        <p:spPr>
          <a:xfrm>
            <a:off x="6527028" y="4559629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Generación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00CD-DF31-BB4B-861C-F92948E7510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H="1" flipV="1">
            <a:off x="5961801" y="3495744"/>
            <a:ext cx="1681791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0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BDF4EA-CFE8-4219-6FA6-818F0B6A894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93901" y="3495744"/>
            <a:ext cx="1667900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4845237" y="2614001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7205E4-762F-4C45-7364-1BE971ACC305}"/>
              </a:ext>
            </a:extLst>
          </p:cNvPr>
          <p:cNvSpPr/>
          <p:nvPr/>
        </p:nvSpPr>
        <p:spPr>
          <a:xfrm>
            <a:off x="3177337" y="4559629"/>
            <a:ext cx="2233127" cy="881743"/>
          </a:xfrm>
          <a:prstGeom prst="rect">
            <a:avLst/>
          </a:prstGeom>
          <a:ln w="7620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0CF65E0-DE9B-70DA-03BA-16B4264B6BD4}"/>
              </a:ext>
            </a:extLst>
          </p:cNvPr>
          <p:cNvSpPr/>
          <p:nvPr/>
        </p:nvSpPr>
        <p:spPr>
          <a:xfrm>
            <a:off x="6527028" y="4559629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Generación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00CD-DF31-BB4B-861C-F92948E7510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H="1" flipV="1">
            <a:off x="5961801" y="3495744"/>
            <a:ext cx="1681791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0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Creación y entrenamiento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tamano_entrada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24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h0_size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h1_size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3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models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Sequential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name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="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MySampleModel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add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InputLayer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tamano_entrada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,)))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add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Dense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units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h0_size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activation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="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sigmoid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add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Dense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units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h1_size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activation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="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sigmoid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add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Dense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units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activation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="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sigmoid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build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compile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loss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fn_perdida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optimizer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optimizador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metrics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metrica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300021-04BF-AD91-3D6F-5273D6387F22}"/>
              </a:ext>
            </a:extLst>
          </p:cNvPr>
          <p:cNvSpPr/>
          <p:nvPr/>
        </p:nvSpPr>
        <p:spPr>
          <a:xfrm>
            <a:off x="1257300" y="2590800"/>
            <a:ext cx="9818370" cy="27051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381B00-21BA-6B85-08D0-F7D80403F727}"/>
              </a:ext>
            </a:extLst>
          </p:cNvPr>
          <p:cNvSpPr/>
          <p:nvPr/>
        </p:nvSpPr>
        <p:spPr>
          <a:xfrm>
            <a:off x="1257300" y="5295900"/>
            <a:ext cx="9818370" cy="75247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A274A40-2A91-5FBB-E2F9-E221B57B9A8C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3F11928-4C76-5972-5473-3BC32D7048A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1E42772-57BE-5367-84C5-0BB8E9806551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D169D81-8689-9DB7-499C-368D51200587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FB6BFC6-9537-BB40-47C7-3F71DB9A8E41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52BC8DA-701B-C2C1-645C-20F543CE4AED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F41E734-50DC-301A-4AEA-92E75652372B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2167E307-3D38-E7A1-DFA6-5E5B2B9380F9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3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Creación y entrenamiento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num_epochs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500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history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fit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x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y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batch_size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epochs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num_epochs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history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history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  <a:p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precission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evaluate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verbose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print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('\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n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Baseline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test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accuracy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: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precission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</a:p>
          <a:p>
            <a:endParaRPr lang="es-ES" dirty="0">
              <a:solidFill>
                <a:srgbClr val="777777"/>
              </a:solidFill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keras_orig_file_path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os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path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os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getcwd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MySampleModel.h5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')</a:t>
            </a:r>
            <a:endParaRPr lang="es-ES" dirty="0">
              <a:solidFill>
                <a:srgbClr val="777777"/>
              </a:solidFill>
              <a:latin typeface="IBM Plex Mono" panose="020B0509050203000203" pitchFamily="49" charset="0"/>
            </a:endParaRPr>
          </a:p>
          <a:p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tf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keras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models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save_model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model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keras_orig_file_path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include_optimizer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False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16A1EE2-3549-E89F-45C9-CD72866851CD}"/>
              </a:ext>
            </a:extLst>
          </p:cNvPr>
          <p:cNvSpPr/>
          <p:nvPr/>
        </p:nvSpPr>
        <p:spPr>
          <a:xfrm>
            <a:off x="1257300" y="2590800"/>
            <a:ext cx="9818370" cy="15906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2EF42D-035A-3D95-96E6-36545D03252B}"/>
              </a:ext>
            </a:extLst>
          </p:cNvPr>
          <p:cNvSpPr/>
          <p:nvPr/>
        </p:nvSpPr>
        <p:spPr>
          <a:xfrm>
            <a:off x="1257300" y="4181475"/>
            <a:ext cx="9818370" cy="11067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60ECED-7A04-7478-FCC0-4AC6B51C69AA}"/>
              </a:ext>
            </a:extLst>
          </p:cNvPr>
          <p:cNvSpPr/>
          <p:nvPr/>
        </p:nvSpPr>
        <p:spPr>
          <a:xfrm>
            <a:off x="1257300" y="5278686"/>
            <a:ext cx="9818370" cy="101734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7747DB6-C785-7D0C-4E6E-F453DE5089A8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F4DA7BF-CAFA-864E-7280-40E0489AB89A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9478F93-1102-7A97-A07D-B99D6A061D6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1FA56B2-BCCB-0584-BC46-09325F9AA1C5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0535405-657B-ACCE-A5D1-DDA93F97E479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B8F081B-1F0C-3636-822C-65C0474F1AF4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8C5EDA6-34D5-336E-F018-F67A4A672FC5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05E5808-417B-400F-A39E-52CD0FF2F294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1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00CD-DF31-BB4B-861C-F92948E7510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H="1" flipV="1">
            <a:off x="5961801" y="3495744"/>
            <a:ext cx="1681791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BDF4EA-CFE8-4219-6FA6-818F0B6A894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93901" y="3495744"/>
            <a:ext cx="1667900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4845237" y="2614001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7205E4-762F-4C45-7364-1BE971ACC305}"/>
              </a:ext>
            </a:extLst>
          </p:cNvPr>
          <p:cNvSpPr/>
          <p:nvPr/>
        </p:nvSpPr>
        <p:spPr>
          <a:xfrm>
            <a:off x="3177337" y="4559629"/>
            <a:ext cx="2233127" cy="881743"/>
          </a:xfrm>
          <a:prstGeom prst="rect">
            <a:avLst/>
          </a:prstGeom>
          <a:ln w="7620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0CF65E0-DE9B-70DA-03BA-16B4264B6BD4}"/>
              </a:ext>
            </a:extLst>
          </p:cNvPr>
          <p:cNvSpPr/>
          <p:nvPr/>
        </p:nvSpPr>
        <p:spPr>
          <a:xfrm>
            <a:off x="6527028" y="4559629"/>
            <a:ext cx="2233127" cy="881743"/>
          </a:xfrm>
          <a:prstGeom prst="rect">
            <a:avLst/>
          </a:prstGeom>
          <a:ln w="7620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Generación</a:t>
            </a:r>
          </a:p>
        </p:txBody>
      </p:sp>
    </p:spTree>
    <p:extLst>
      <p:ext uri="{BB962C8B-B14F-4D97-AF65-F5344CB8AC3E}">
        <p14:creationId xmlns:p14="http://schemas.microsoft.com/office/powerpoint/2010/main" val="3242675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– Denso 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b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</a:br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"#define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LAYER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_SIZE 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5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][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5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weight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("".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np_array_to_hex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 \</a:t>
            </a:r>
            <a:b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					  							   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5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5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"const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weights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 \</a:t>
            </a:r>
            <a:b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500" dirty="0">
                <a:solidFill>
                  <a:srgbClr val="333333"/>
                </a:solidFill>
                <a:latin typeface="IBM Plex Mono" panose="020B0509050203000203" pitchFamily="49" charset="0"/>
              </a:rPr>
              <a:t>              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weight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weight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"\"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\n")</a:t>
            </a:r>
            <a:endParaRPr lang="es-ES" sz="15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("".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np_array_to_hex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 \</a:t>
            </a:r>
            <a:b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												 [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5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]],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5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"const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5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 \</a:t>
            </a:r>
            <a:b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500" dirty="0">
                <a:solidFill>
                  <a:srgbClr val="333333"/>
                </a:solidFill>
                <a:latin typeface="IBM Plex Mono" panose="020B0509050203000203" pitchFamily="49" charset="0"/>
              </a:rPr>
              <a:t>				  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5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5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"\"</a:t>
            </a:r>
            <a:r>
              <a:rPr lang="es-ES" sz="15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5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\n")</a:t>
            </a:r>
            <a:endParaRPr lang="es-ES" sz="15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58E3212-B691-9D5B-E70B-84A472303922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0F7F1E0-EADE-87DF-A946-C040C6C6102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688C296-0CAA-AE58-14A5-B2E39640C83C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D52FAA1-7BAB-2991-A120-BEE1925E87C7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AC78A37-0368-FDBE-0855-D232E94F879E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218DCEAB-CE93-E983-91FE-034F66D1AE5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CDFDD3B7-8A77-FC66-9011-B567A5AFEE95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09E5899-2E13-C163-5C71-6DCE6E6B0C6F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5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– Denso 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500</a:t>
            </a: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// [...]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LAYER4_SIZE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1200</a:t>
            </a: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// [...]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>
              <a:solidFill>
                <a:srgbClr val="777777"/>
              </a:solidFill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LAYER9_SIZE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layer9_weights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"\x21\x05 [...] \x07\x3c";</a:t>
            </a: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layer9_bias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"\xd6\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xac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 [...] \x7d\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xbb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n-U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LAYER10_SIZE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n-U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layer10_weights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"\x44\</a:t>
            </a:r>
            <a:r>
              <a:rPr lang="en-U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xde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 [...] \x88\x3e";</a:t>
            </a:r>
            <a:endParaRPr lang="en-U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layer10_bias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</a:t>
            </a:r>
            <a:r>
              <a:rPr lang="en-U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xac</a:t>
            </a:r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\x37\x62\x3d";</a:t>
            </a:r>
            <a:endParaRPr lang="en-U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D838A0B-F17D-C9AE-30D4-44A69C54CD53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61E9AED-EB9C-5C22-445B-93D352C60E0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2668217-47EE-38F7-20FB-1EE2B140C6DB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0D084C-198C-CEAB-349B-50F170A6415C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09A90AF-5E4D-F570-B233-A7C072E81E21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8B349795-DF8A-BFF7-C434-E7D0636E666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4E21311-802F-D834-5313-C14AC4BB5303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8008130A-2689-EFB4-8373-366935007744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DF082B-24EF-4088-A9A7-522DBC86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>
                <a:latin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D99F6D-DCCA-415E-89FE-F821CC64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64" y="731520"/>
            <a:ext cx="6492240" cy="557368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4400" dirty="0">
                <a:latin typeface="Roboto" panose="02000000000000000000" pitchFamily="2" charset="0"/>
                <a:ea typeface="Roboto" panose="02000000000000000000" pitchFamily="2" charset="0"/>
              </a:rPr>
              <a:t>Introducción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4400" dirty="0">
                <a:latin typeface="Roboto" panose="02000000000000000000" pitchFamily="2" charset="0"/>
                <a:ea typeface="Roboto" panose="02000000000000000000" pitchFamily="2" charset="0"/>
              </a:rPr>
              <a:t>Conceptos básicos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4400" dirty="0">
                <a:latin typeface="Roboto" panose="02000000000000000000" pitchFamily="2" charset="0"/>
                <a:ea typeface="Roboto" panose="02000000000000000000" pitchFamily="2" charset="0"/>
              </a:rPr>
              <a:t>Prueba de concepto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4400" dirty="0">
                <a:latin typeface="Roboto" panose="02000000000000000000" pitchFamily="2" charset="0"/>
                <a:ea typeface="Roboto" panose="02000000000000000000" pitchFamily="2" charset="0"/>
              </a:rPr>
              <a:t>Medida del rendimiento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4400" dirty="0">
                <a:latin typeface="Roboto" panose="02000000000000000000" pitchFamily="2" charset="0"/>
                <a:ea typeface="Roboto" panose="02000000000000000000" pitchFamily="2" charset="0"/>
              </a:rPr>
              <a:t>Conclusiones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70A2F7-2A1E-44BE-A1BE-C11F65F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– Disperso 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):</a:t>
            </a:r>
            <a:b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nonzero_count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np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count_nonzero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weights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\“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layer_num_nonzero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'#define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nz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nonzero_count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_i[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nz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 =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{{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‘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layer_num_idx_j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_j[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nz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 =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{{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‘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"#define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_SIZE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np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nonzero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np_value_to_hex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 \</a:t>
            </a:r>
            <a:b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							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 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layer_num_idx_j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 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,'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03CEEB7-62A3-9395-F91F-8D0D7C6AF0D5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B0C4E58A-B9F4-26D7-3B4E-C4939A7860B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E54C489-19A1-1958-B2CE-A4A3BA5BBD21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ED1BAA6-6AB1-4E94-D96A-F51AF998C67E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699AAE8-44AB-FA8F-C850-76FC10175DB9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B24E582-6F46-48DE-48AB-85E1AC287592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D5F3821-2507-59FD-730D-EDE3C20A7C7B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3E1A5E9-F479-8681-321E-777942F7556F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1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– Disperso 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[:-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};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layer_num_idx_j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layer_num_idx_j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[:-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};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layer_num_nonzero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layer_num_idx_i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layer_num_idx_j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’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np_array_to_hex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([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]], \</a:t>
            </a:r>
            <a:b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														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 \</a:t>
            </a:r>
            <a:b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  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2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EA86AF6-AF4E-7591-10B7-202D30B139FF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A6E5D89B-76FB-C923-32B8-67A8D9C9F350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D9D8CC7-6D2D-F291-91E8-5438E605DA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43C291E-AD89-7427-108B-47A8735217FE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0E4C5C7-216B-F5D5-4BB6-3635C0D28FEE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9711C6B-24C4-7910-3CFC-56234658DBC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258842B-995E-82BD-4923-36437542BB5F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F80806B-76A8-F3C8-78FC-7C5A01818FC8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61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– Disperso III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500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layer1_nz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120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"\x1c\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xfd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 [...] \xd9\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xbd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layer1_i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layer1_nz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dirty="0">
                <a:solidFill>
                  <a:srgbClr val="9C5D27"/>
                </a:solidFill>
                <a:latin typeface="IBM Plex Mono" panose="020B0509050203000203" pitchFamily="49" charset="0"/>
              </a:rPr>
              <a:t>2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dirty="0">
                <a:solidFill>
                  <a:srgbClr val="9C5D27"/>
                </a:solidFill>
                <a:latin typeface="IBM Plex Mono" panose="020B0509050203000203" pitchFamily="49" charset="0"/>
              </a:rPr>
              <a:t>2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 [...] 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};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layer1_j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layer1_nz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49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143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279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...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298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360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494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};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layer1_bias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"\x96\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xdc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\xe3\xb0";</a:t>
            </a:r>
            <a:endParaRPr lang="es-ES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endParaRPr lang="es-ES" b="0" dirty="0">
              <a:solidFill>
                <a:srgbClr val="777777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layer10_nz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layer10_weights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"\x3a\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xcc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\x3e\x3d";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layer10_i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layer10_nz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43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};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layer10_j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layer10_nz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};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layer10_bias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xcb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\x56\x53\x3f";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85EB5AA-763E-F244-6007-8E314E857119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EBFA8C2-F75F-7E91-9397-6C698612F5B2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A624B98-1992-87DB-7DB9-4D1B0BC87713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F05860A-585E-0A9E-99C2-7EB088B3D7F3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7C45EB0-51B8-22D9-018C-14A244042280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8732AA51-80AC-9866-A08C-8BC0FD017C3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92AA6B9-77EA-459D-8AF0-F8D2A74BBFF2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F452F76-B168-0546-BD8F-552D9C1D41D3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40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):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 </a:t>
            </a: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current_layer_lud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{}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weights_transposed_layer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transpose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weights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"#define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_SIZE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 \</a:t>
            </a:r>
            <a:b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															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temp_idx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weights_transposed_layer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np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nonzero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np_value_to_hex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value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 \</a:t>
            </a:r>
            <a:b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							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temp_layer_num_weight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current_layer_lud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item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temp_idx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temp_idx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2E89DEA-CE46-53E2-E6C1-4EEB9957E0DA}"/>
              </a:ext>
            </a:extLst>
          </p:cNvPr>
          <p:cNvSpPr/>
          <p:nvPr/>
        </p:nvSpPr>
        <p:spPr>
          <a:xfrm>
            <a:off x="1855496" y="5610813"/>
            <a:ext cx="618847" cy="238649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500822-1EEB-C1CF-4691-E72C1904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90" y="4920286"/>
            <a:ext cx="3158906" cy="67717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134EEE3-9A0E-F015-6CA2-0F66835C0F65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073325F2-1747-A235-0953-E2A167AEFFB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0F2286B-AE9C-082F-A7B7-5D95E214E62E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3D84A6C-0B10-31F2-53D7-2CEA123A5FA6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359D258-4805-9525-CF73-A4653179CB22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AF2BA208-5BBA-67B8-CA4B-9E5E8DD40791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39ADB34-71FC-B088-4BEB-4EEB72F76A3E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0C92263-AD01-0AC0-1350-FFEB6B7B201A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0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layer_num_weights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'// DEBUG: POSITIONS =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current_layer_lud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np_array_to_hex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([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get_weights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]], \</a:t>
            </a:r>
            <a:b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														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FLOAT_LE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"const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fp32 *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num_layer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= (fp32 *)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 \</a:t>
            </a:r>
            <a:b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				  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range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Finally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add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the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LUD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to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the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list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of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luds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list_layers_lud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current_layer_lud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the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data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list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improved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performance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hardcoded_data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AA755C72-63FB-9A9B-D93A-0AD1BDD63F58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C2DFC48C-E06C-7E87-FF2A-E404B06B048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224827E-EB2F-3216-C7D1-B670FDD8B4C2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52A998-F747-BA3A-1ECF-041307487A31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F2FFCCF-5BA4-D8E1-C317-74ED732D2C99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28DA306A-093E-A909-CB79-D4B1A5212E6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E862536-4449-C87D-6673-F964BF5ADE7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9AA9673-516D-FCE2-9400-329BC60943A9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558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pesos y 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500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"\x2b\x0b [...] \xd9\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xbd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// DEBUG: POSITIONS = {(2, 2): 0, [...] , (494, 23): 119}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layer1_bias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"\x96\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xdc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 [...] \xe3\xb0";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b="0" dirty="0">
              <a:solidFill>
                <a:srgbClr val="777777"/>
              </a:solidFill>
              <a:effectLst/>
              <a:latin typeface="IBM Plex Mono" panose="020B0509050203000203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n-U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LAYER4_SIZE</a:t>
            </a:r>
            <a:r>
              <a:rPr lang="en-U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1200</a:t>
            </a:r>
          </a:p>
          <a:p>
            <a:r>
              <a:rPr lang="en-U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// DEBUG: POSITIONS = {(0, 106): 0, (0, 331): 1, (1199, 841): 11999}</a:t>
            </a:r>
            <a:endParaRPr lang="en-U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b="0" dirty="0">
              <a:solidFill>
                <a:srgbClr val="777777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LAYER10_SIZE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layer10_weights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"\x3a\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xcc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\x3e\x3d";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// DEBUG: POSITIONS = {(0, 43): 0}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const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layer10_bias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fp32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xcb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\x56\x53\x3f";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3E0B96F-3F03-1199-F84F-24E624397538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59D81F9-1A6F-3FF5-BB2B-D0213AF9F69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F707F58-0AF9-426D-D56B-A27F3263007F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CF2AAC9-7898-77E7-4264-81A6F08EEB13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AC4F55F-7D91-9512-4A11-C09F3C0B69DE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AC72138-ACA7-7EFC-CC96-905418D9C038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987B82E-C5AC-BD24-B165-CEA9FBFA57A5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22685BB-C71C-E0D4-70E9-817DC361D35B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46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00CD-DF31-BB4B-861C-F92948E7510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H="1" flipV="1">
            <a:off x="5961801" y="3495744"/>
            <a:ext cx="1681791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BDF4EA-CFE8-4219-6FA6-818F0B6A894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93901" y="3495744"/>
            <a:ext cx="1667900" cy="1063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4845237" y="2614001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7205E4-762F-4C45-7364-1BE971ACC305}"/>
              </a:ext>
            </a:extLst>
          </p:cNvPr>
          <p:cNvSpPr/>
          <p:nvPr/>
        </p:nvSpPr>
        <p:spPr>
          <a:xfrm>
            <a:off x="3177337" y="4559629"/>
            <a:ext cx="2233127" cy="881743"/>
          </a:xfrm>
          <a:prstGeom prst="rect">
            <a:avLst/>
          </a:prstGeom>
          <a:ln w="7620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0CF65E0-DE9B-70DA-03BA-16B4264B6BD4}"/>
              </a:ext>
            </a:extLst>
          </p:cNvPr>
          <p:cNvSpPr/>
          <p:nvPr/>
        </p:nvSpPr>
        <p:spPr>
          <a:xfrm>
            <a:off x="6527028" y="4559629"/>
            <a:ext cx="2233127" cy="881743"/>
          </a:xfrm>
          <a:prstGeom prst="rect">
            <a:avLst/>
          </a:prstGeom>
          <a:ln w="7620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Generación</a:t>
            </a:r>
          </a:p>
        </p:txBody>
      </p:sp>
    </p:spTree>
    <p:extLst>
      <p:ext uri="{BB962C8B-B14F-4D97-AF65-F5344CB8AC3E}">
        <p14:creationId xmlns:p14="http://schemas.microsoft.com/office/powerpoint/2010/main" val="4227889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A0200CD-DF31-BB4B-861C-F92948E7510E}"/>
              </a:ext>
            </a:extLst>
          </p:cNvPr>
          <p:cNvCxnSpPr>
            <a:cxnSpLocks/>
            <a:stCxn id="33" idx="0"/>
            <a:endCxn id="15" idx="2"/>
          </p:cNvCxnSpPr>
          <p:nvPr/>
        </p:nvCxnSpPr>
        <p:spPr>
          <a:xfrm flipH="1" flipV="1">
            <a:off x="3109236" y="3276767"/>
            <a:ext cx="1647" cy="1747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1BDF4EA-CFE8-4219-6FA6-818F0B6A894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1255948" y="3276767"/>
            <a:ext cx="1853288" cy="7529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1992672" y="2395024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Multiplicación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7205E4-762F-4C45-7364-1BE971ACC305}"/>
              </a:ext>
            </a:extLst>
          </p:cNvPr>
          <p:cNvSpPr/>
          <p:nvPr/>
        </p:nvSpPr>
        <p:spPr>
          <a:xfrm>
            <a:off x="397975" y="4029724"/>
            <a:ext cx="1715946" cy="677536"/>
          </a:xfrm>
          <a:prstGeom prst="rect">
            <a:avLst/>
          </a:prstGeom>
          <a:ln w="5715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cblas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_?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gemm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0CF65E0-DE9B-70DA-03BA-16B4264B6BD4}"/>
              </a:ext>
            </a:extLst>
          </p:cNvPr>
          <p:cNvSpPr/>
          <p:nvPr/>
        </p:nvSpPr>
        <p:spPr>
          <a:xfrm>
            <a:off x="2252910" y="5024624"/>
            <a:ext cx="1715946" cy="677536"/>
          </a:xfrm>
          <a:prstGeom prst="rect">
            <a:avLst/>
          </a:prstGeom>
          <a:ln w="5715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BLAS_?</a:t>
            </a: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usmm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C4A715-A189-B330-4ADB-690DABDCDBF5}"/>
              </a:ext>
            </a:extLst>
          </p:cNvPr>
          <p:cNvSpPr/>
          <p:nvPr/>
        </p:nvSpPr>
        <p:spPr>
          <a:xfrm>
            <a:off x="4107847" y="4029723"/>
            <a:ext cx="1715946" cy="677536"/>
          </a:xfrm>
          <a:prstGeom prst="rect">
            <a:avLst/>
          </a:prstGeom>
          <a:ln w="5715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FMA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B4F0269-8196-C964-45BA-0FB8A83A977A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3109236" y="3276767"/>
            <a:ext cx="1856584" cy="7529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83EB332-59C7-5B72-A52D-FEDBFF4C55DB}"/>
              </a:ext>
            </a:extLst>
          </p:cNvPr>
          <p:cNvSpPr/>
          <p:nvPr/>
        </p:nvSpPr>
        <p:spPr>
          <a:xfrm>
            <a:off x="5664824" y="2395023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Aplicar </a:t>
            </a:r>
            <a:r>
              <a:rPr lang="es-E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bias</a:t>
            </a:r>
            <a:endParaRPr lang="es-ES" sz="2400" i="1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96EF835-E2F5-87A4-1078-948483768B2D}"/>
              </a:ext>
            </a:extLst>
          </p:cNvPr>
          <p:cNvSpPr/>
          <p:nvPr/>
        </p:nvSpPr>
        <p:spPr>
          <a:xfrm>
            <a:off x="9336976" y="2395022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Transferencia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EE346A0-F072-DB93-02B0-162CEC4BA3C8}"/>
              </a:ext>
            </a:extLst>
          </p:cNvPr>
          <p:cNvSpPr/>
          <p:nvPr/>
        </p:nvSpPr>
        <p:spPr>
          <a:xfrm>
            <a:off x="7622202" y="4487946"/>
            <a:ext cx="2054922" cy="677536"/>
          </a:xfrm>
          <a:prstGeom prst="rect">
            <a:avLst/>
          </a:prstGeom>
          <a:ln w="57150">
            <a:solidFill>
              <a:srgbClr val="B1007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map_and_bias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__?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184EDF4-78A6-377E-C446-621BDD947284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flipH="1" flipV="1">
            <a:off x="6781388" y="3276766"/>
            <a:ext cx="1868275" cy="1211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AFEA990-C872-C426-9D9E-0F9DD8A324C8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649663" y="3276765"/>
            <a:ext cx="1803877" cy="121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52ECB4E8-7564-3AEF-D872-EACB6DE7AB69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4225799" y="2835895"/>
            <a:ext cx="14390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538DCD7-E7FE-4DDB-BF20-5364BF9132B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 flipV="1">
            <a:off x="7897951" y="2835894"/>
            <a:ext cx="14390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D9A81C5-8A4F-2D41-E1CC-1F7BCB152C2F}"/>
              </a:ext>
            </a:extLst>
          </p:cNvPr>
          <p:cNvSpPr/>
          <p:nvPr/>
        </p:nvSpPr>
        <p:spPr>
          <a:xfrm>
            <a:off x="7622202" y="4487946"/>
            <a:ext cx="2054922" cy="677536"/>
          </a:xfrm>
          <a:prstGeom prst="rect">
            <a:avLst/>
          </a:prstGeom>
          <a:ln w="5715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map_and_bias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__?</a:t>
            </a:r>
          </a:p>
        </p:txBody>
      </p:sp>
    </p:spTree>
    <p:extLst>
      <p:ext uri="{BB962C8B-B14F-4D97-AF65-F5344CB8AC3E}">
        <p14:creationId xmlns:p14="http://schemas.microsoft.com/office/powerpoint/2010/main" val="319016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ACE73EB4-4453-79DE-6796-801220CE5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19755" t="69056" r="63969" b="22703"/>
          <a:stretch/>
        </p:blipFill>
        <p:spPr>
          <a:xfrm>
            <a:off x="2095498" y="4350387"/>
            <a:ext cx="1059181" cy="370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D9A81C5-8A4F-2D41-E1CC-1F7BCB152C2F}"/>
              </a:ext>
            </a:extLst>
          </p:cNvPr>
          <p:cNvSpPr/>
          <p:nvPr/>
        </p:nvSpPr>
        <p:spPr>
          <a:xfrm>
            <a:off x="4618821" y="3254546"/>
            <a:ext cx="2954358" cy="1294593"/>
          </a:xfrm>
          <a:prstGeom prst="rect">
            <a:avLst/>
          </a:prstGeom>
          <a:ln w="5715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map_and_bias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__?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1DB851-B4B1-D743-316C-235B3A3AAF5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200400" y="2956157"/>
            <a:ext cx="1418421" cy="945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D9CC3B9-02D4-F410-5A6D-5557F5984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5" t="69198" r="40819" b="427"/>
          <a:stretch/>
        </p:blipFill>
        <p:spPr>
          <a:xfrm>
            <a:off x="2095499" y="2232661"/>
            <a:ext cx="1059181" cy="136398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8B42996-0CF4-21FC-61A4-4F326BD3662E}"/>
              </a:ext>
            </a:extLst>
          </p:cNvPr>
          <p:cNvSpPr txBox="1"/>
          <p:nvPr/>
        </p:nvSpPr>
        <p:spPr>
          <a:xfrm>
            <a:off x="2216149" y="3544574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Datos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6C5DCD-F02E-0C08-3D75-6842855E7D43}"/>
              </a:ext>
            </a:extLst>
          </p:cNvPr>
          <p:cNvSpPr txBox="1"/>
          <p:nvPr/>
        </p:nvSpPr>
        <p:spPr>
          <a:xfrm>
            <a:off x="2250438" y="470980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Bias</a:t>
            </a:r>
            <a:endParaRPr lang="es-ES" sz="1800" i="1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D03C58A-6B39-228F-60F4-19475A8F124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200400" y="3901843"/>
            <a:ext cx="1418421" cy="740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D7248B54-E351-DF7A-1E57-16993C39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6222" y="5203698"/>
            <a:ext cx="1284853" cy="89437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33F54E-2379-2507-8454-8D6099761CE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7573179" y="3898900"/>
            <a:ext cx="1114429" cy="2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ACE73EB4-4453-79DE-6796-801220CE58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19755" t="69056" r="63969" b="22703"/>
          <a:stretch/>
        </p:blipFill>
        <p:spPr>
          <a:xfrm>
            <a:off x="5596889" y="3728527"/>
            <a:ext cx="1059181" cy="370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D9A81C5-8A4F-2D41-E1CC-1F7BCB152C2F}"/>
              </a:ext>
            </a:extLst>
          </p:cNvPr>
          <p:cNvSpPr/>
          <p:nvPr/>
        </p:nvSpPr>
        <p:spPr>
          <a:xfrm>
            <a:off x="4618821" y="3254546"/>
            <a:ext cx="2954358" cy="1294593"/>
          </a:xfrm>
          <a:prstGeom prst="rect">
            <a:avLst/>
          </a:prstGeom>
          <a:ln w="5715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map_and_bias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__?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1DB851-B4B1-D743-316C-235B3A3AAF5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200400" y="2956157"/>
            <a:ext cx="1418421" cy="945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D9CC3B9-02D4-F410-5A6D-5557F5984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rcRect l="42905" t="69198" r="40819" b="427"/>
          <a:stretch/>
        </p:blipFill>
        <p:spPr>
          <a:xfrm>
            <a:off x="5566409" y="3216910"/>
            <a:ext cx="1059181" cy="136398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8B42996-0CF4-21FC-61A4-4F326BD3662E}"/>
              </a:ext>
            </a:extLst>
          </p:cNvPr>
          <p:cNvSpPr txBox="1"/>
          <p:nvPr/>
        </p:nvSpPr>
        <p:spPr>
          <a:xfrm>
            <a:off x="2216149" y="3544574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Datos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6C5DCD-F02E-0C08-3D75-6842855E7D43}"/>
              </a:ext>
            </a:extLst>
          </p:cNvPr>
          <p:cNvSpPr txBox="1"/>
          <p:nvPr/>
        </p:nvSpPr>
        <p:spPr>
          <a:xfrm>
            <a:off x="2250438" y="470980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Bias</a:t>
            </a:r>
            <a:endParaRPr lang="es-ES" sz="1800" i="1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D03C58A-6B39-228F-60F4-19475A8F124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200400" y="3901843"/>
            <a:ext cx="1418421" cy="740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DD95507-2EBB-76A8-A55C-8D6362F60029}"/>
              </a:ext>
            </a:extLst>
          </p:cNvPr>
          <p:cNvCxnSpPr>
            <a:cxnSpLocks/>
          </p:cNvCxnSpPr>
          <p:nvPr/>
        </p:nvCxnSpPr>
        <p:spPr>
          <a:xfrm flipV="1">
            <a:off x="5708649" y="4618526"/>
            <a:ext cx="387350" cy="622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7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INTRODUCCIÓN</a:t>
            </a:r>
          </a:p>
        </p:txBody>
      </p:sp>
      <p:pic>
        <p:nvPicPr>
          <p:cNvPr id="5" name="Gráfico 4" descr="Cerebro">
            <a:extLst>
              <a:ext uri="{FF2B5EF4-FFF2-40B4-BE49-F238E27FC236}">
                <a16:creationId xmlns:a16="http://schemas.microsoft.com/office/drawing/2014/main" id="{CB788891-C159-4DD3-8DFD-CCA1EF853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180" y="3884035"/>
            <a:ext cx="1141444" cy="1141444"/>
          </a:xfrm>
          <a:prstGeom prst="rect">
            <a:avLst/>
          </a:prstGeom>
        </p:spPr>
      </p:pic>
      <p:pic>
        <p:nvPicPr>
          <p:cNvPr id="7" name="Gráfico 6" descr="Estadísticas">
            <a:extLst>
              <a:ext uri="{FF2B5EF4-FFF2-40B4-BE49-F238E27FC236}">
                <a16:creationId xmlns:a16="http://schemas.microsoft.com/office/drawing/2014/main" id="{9FC25192-61D2-48D1-93C4-DFC1F84D7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7220" y="2232349"/>
            <a:ext cx="1141443" cy="1141443"/>
          </a:xfrm>
          <a:prstGeom prst="rect">
            <a:avLst/>
          </a:prstGeom>
        </p:spPr>
      </p:pic>
      <p:pic>
        <p:nvPicPr>
          <p:cNvPr id="9" name="Gráfico 8" descr="Base de datos">
            <a:extLst>
              <a:ext uri="{FF2B5EF4-FFF2-40B4-BE49-F238E27FC236}">
                <a16:creationId xmlns:a16="http://schemas.microsoft.com/office/drawing/2014/main" id="{9B7A2AEA-611A-4108-9817-31CC0CBA6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3106" y="2894992"/>
            <a:ext cx="1471127" cy="147112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C90CDE-2719-42BE-ABE8-62E4DC8D4BC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08663" y="2803071"/>
            <a:ext cx="2284443" cy="5666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2071536-61FD-4FD7-BA1D-AFF67C626E6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69624" y="3879944"/>
            <a:ext cx="2223482" cy="574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83A785-5063-48D9-8C65-A6D66B33E0FC}"/>
              </a:ext>
            </a:extLst>
          </p:cNvPr>
          <p:cNvSpPr txBox="1"/>
          <p:nvPr/>
        </p:nvSpPr>
        <p:spPr>
          <a:xfrm>
            <a:off x="1602378" y="3285730"/>
            <a:ext cx="14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 Data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BB1E59-1516-4753-B614-04FCA8B8F305}"/>
              </a:ext>
            </a:extLst>
          </p:cNvPr>
          <p:cNvSpPr txBox="1"/>
          <p:nvPr/>
        </p:nvSpPr>
        <p:spPr>
          <a:xfrm>
            <a:off x="1602378" y="4965000"/>
            <a:ext cx="147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Inteligencia</a:t>
            </a:r>
          </a:p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Artificial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F6DE19-F1E1-4A0C-B55F-F3256B2747FE}"/>
              </a:ext>
            </a:extLst>
          </p:cNvPr>
          <p:cNvSpPr txBox="1"/>
          <p:nvPr/>
        </p:nvSpPr>
        <p:spPr>
          <a:xfrm>
            <a:off x="5193105" y="4310307"/>
            <a:ext cx="14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HPC</a:t>
            </a:r>
          </a:p>
        </p:txBody>
      </p:sp>
      <p:pic>
        <p:nvPicPr>
          <p:cNvPr id="31" name="Gráfico 30" descr="Coche eléctrico">
            <a:extLst>
              <a:ext uri="{FF2B5EF4-FFF2-40B4-BE49-F238E27FC236}">
                <a16:creationId xmlns:a16="http://schemas.microsoft.com/office/drawing/2014/main" id="{3AB5AC35-0035-4B60-93D5-7E9F7D0B8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0474" y="1542308"/>
            <a:ext cx="1141442" cy="1141442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72E1295-15F2-4E81-8F2D-075D35FA804D}"/>
              </a:ext>
            </a:extLst>
          </p:cNvPr>
          <p:cNvSpPr txBox="1"/>
          <p:nvPr/>
        </p:nvSpPr>
        <p:spPr>
          <a:xfrm>
            <a:off x="8405631" y="2450764"/>
            <a:ext cx="147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Conducción</a:t>
            </a:r>
          </a:p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Autónoma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5293883-29D8-422D-B1AB-DBC3C8BC578B}"/>
              </a:ext>
            </a:extLst>
          </p:cNvPr>
          <p:cNvSpPr txBox="1"/>
          <p:nvPr/>
        </p:nvSpPr>
        <p:spPr>
          <a:xfrm>
            <a:off x="10071219" y="3464346"/>
            <a:ext cx="153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Ciencias de la Salud e Investigación</a:t>
            </a:r>
          </a:p>
        </p:txBody>
      </p:sp>
      <p:pic>
        <p:nvPicPr>
          <p:cNvPr id="37" name="Gráfico 36" descr="ADN">
            <a:extLst>
              <a:ext uri="{FF2B5EF4-FFF2-40B4-BE49-F238E27FC236}">
                <a16:creationId xmlns:a16="http://schemas.microsoft.com/office/drawing/2014/main" id="{EBBF9985-D5F5-427B-8A47-EC9ECE7AC7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70151" y="2508641"/>
            <a:ext cx="940606" cy="940606"/>
          </a:xfrm>
          <a:prstGeom prst="rect">
            <a:avLst/>
          </a:prstGeom>
        </p:spPr>
      </p:pic>
      <p:pic>
        <p:nvPicPr>
          <p:cNvPr id="39" name="Gráfico 38" descr="Tendencia al alza">
            <a:extLst>
              <a:ext uri="{FF2B5EF4-FFF2-40B4-BE49-F238E27FC236}">
                <a16:creationId xmlns:a16="http://schemas.microsoft.com/office/drawing/2014/main" id="{B92A2C68-C32A-4BE9-95B5-4AF6177C95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4260" y="4919469"/>
            <a:ext cx="1141442" cy="1141442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CCB14857-1842-45AB-AE88-899BC3D7AA87}"/>
              </a:ext>
            </a:extLst>
          </p:cNvPr>
          <p:cNvSpPr txBox="1"/>
          <p:nvPr/>
        </p:nvSpPr>
        <p:spPr>
          <a:xfrm>
            <a:off x="8365746" y="5929585"/>
            <a:ext cx="153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Inversiones</a:t>
            </a:r>
          </a:p>
        </p:txBody>
      </p:sp>
      <p:pic>
        <p:nvPicPr>
          <p:cNvPr id="42" name="Gráfico 41" descr="Cohete">
            <a:extLst>
              <a:ext uri="{FF2B5EF4-FFF2-40B4-BE49-F238E27FC236}">
                <a16:creationId xmlns:a16="http://schemas.microsoft.com/office/drawing/2014/main" id="{A45D58C3-7292-43C8-8998-BDBD7C8AB6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8717" y="4247969"/>
            <a:ext cx="992039" cy="99203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F4A66A90-EF3B-4030-BCC3-506BC86131F9}"/>
              </a:ext>
            </a:extLst>
          </p:cNvPr>
          <p:cNvSpPr txBox="1"/>
          <p:nvPr/>
        </p:nvSpPr>
        <p:spPr>
          <a:xfrm>
            <a:off x="10071219" y="5173409"/>
            <a:ext cx="162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Simulaciones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2EF9C270-438B-47A7-972F-376689E10C7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 flipV="1">
            <a:off x="6664233" y="2113029"/>
            <a:ext cx="1906241" cy="1517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5C7EAD9-4C4F-4E21-B195-B6FFDF8B4E50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 flipV="1">
            <a:off x="6664233" y="2978944"/>
            <a:ext cx="3705918" cy="651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103EB42-D0D7-4515-8068-304CCAE0B3F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6664233" y="3630556"/>
            <a:ext cx="3654484" cy="11134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DF9E0D1-9185-4D39-A71A-98250EE04B81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6664233" y="3630556"/>
            <a:ext cx="1900027" cy="1859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7D42DD4-CF3E-441C-9D40-C8A25CF4D1C2}"/>
              </a:ext>
            </a:extLst>
          </p:cNvPr>
          <p:cNvCxnSpPr>
            <a:cxnSpLocks/>
          </p:cNvCxnSpPr>
          <p:nvPr/>
        </p:nvCxnSpPr>
        <p:spPr>
          <a:xfrm flipH="1" flipV="1">
            <a:off x="3073505" y="4825295"/>
            <a:ext cx="949398" cy="520746"/>
          </a:xfrm>
          <a:prstGeom prst="straightConnector1">
            <a:avLst/>
          </a:prstGeom>
          <a:ln w="177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6BEAC9-0DB9-4C30-B612-04114C29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A441518-0AAD-4617-5B34-F392354054A6}"/>
              </a:ext>
            </a:extLst>
          </p:cNvPr>
          <p:cNvCxnSpPr>
            <a:cxnSpLocks/>
          </p:cNvCxnSpPr>
          <p:nvPr/>
        </p:nvCxnSpPr>
        <p:spPr>
          <a:xfrm>
            <a:off x="4518813" y="2417111"/>
            <a:ext cx="920990" cy="488114"/>
          </a:xfrm>
          <a:prstGeom prst="straightConnector1">
            <a:avLst/>
          </a:prstGeom>
          <a:ln w="177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D7248B54-E351-DF7A-1E57-16993C39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1600" y="3522589"/>
            <a:ext cx="874308" cy="89437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33F54E-2379-2507-8454-8D6099761CE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7573179" y="3898900"/>
            <a:ext cx="1114429" cy="29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ACE73EB4-4453-79DE-6796-801220CE58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19755" t="69056" r="63969" b="22703"/>
          <a:stretch/>
        </p:blipFill>
        <p:spPr>
          <a:xfrm>
            <a:off x="5596889" y="3728527"/>
            <a:ext cx="1059181" cy="3700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D9A81C5-8A4F-2D41-E1CC-1F7BCB152C2F}"/>
              </a:ext>
            </a:extLst>
          </p:cNvPr>
          <p:cNvSpPr/>
          <p:nvPr/>
        </p:nvSpPr>
        <p:spPr>
          <a:xfrm>
            <a:off x="4618821" y="3254546"/>
            <a:ext cx="2954358" cy="1294593"/>
          </a:xfrm>
          <a:prstGeom prst="rect">
            <a:avLst/>
          </a:prstGeom>
          <a:ln w="5715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map_and_bias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__?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1DB851-B4B1-D743-316C-235B3A3AAF5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200400" y="2956157"/>
            <a:ext cx="1418421" cy="945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D9CC3B9-02D4-F410-5A6D-5557F5984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42905" t="69198" r="40819" b="427"/>
          <a:stretch/>
        </p:blipFill>
        <p:spPr>
          <a:xfrm>
            <a:off x="8916670" y="3216910"/>
            <a:ext cx="1059181" cy="136398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68B42996-0CF4-21FC-61A4-4F326BD3662E}"/>
              </a:ext>
            </a:extLst>
          </p:cNvPr>
          <p:cNvSpPr txBox="1"/>
          <p:nvPr/>
        </p:nvSpPr>
        <p:spPr>
          <a:xfrm>
            <a:off x="2216149" y="3544574"/>
            <a:ext cx="105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Datos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E6C5DCD-F02E-0C08-3D75-6842855E7D43}"/>
              </a:ext>
            </a:extLst>
          </p:cNvPr>
          <p:cNvSpPr txBox="1"/>
          <p:nvPr/>
        </p:nvSpPr>
        <p:spPr>
          <a:xfrm>
            <a:off x="2250438" y="470980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Bias</a:t>
            </a:r>
            <a:endParaRPr lang="es-ES" sz="1800" i="1" dirty="0">
              <a:solidFill>
                <a:schemeClr val="tx1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Roboto" panose="02000000000000000000" pitchFamily="2" charset="0"/>
              <a:cs typeface="Cascadia Code" panose="020B0609020000020004" pitchFamily="49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D03C58A-6B39-228F-60F4-19475A8F124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200400" y="3901843"/>
            <a:ext cx="1418421" cy="740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DD95507-2EBB-76A8-A55C-8D6362F60029}"/>
              </a:ext>
            </a:extLst>
          </p:cNvPr>
          <p:cNvCxnSpPr>
            <a:cxnSpLocks/>
          </p:cNvCxnSpPr>
          <p:nvPr/>
        </p:nvCxnSpPr>
        <p:spPr>
          <a:xfrm flipV="1">
            <a:off x="5708649" y="4618526"/>
            <a:ext cx="387350" cy="622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3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Denso 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"#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VERBOSE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n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"cblas_sgemm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out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"#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VERBOSE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n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"map_and_bias__fp32(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out</a:t>
            </a:r>
            <a:r>
              <a:rPr lang="es-ES" dirty="0">
                <a:solidFill>
                  <a:srgbClr val="448C27"/>
                </a:solidFill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 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 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DBC8D2F-AADB-B72F-2E62-CD8FCCF6935C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38F34F73-0ADB-4A2C-BCC2-82419BAAAB7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ED1093D-00F1-FE17-0F75-121E3FF704DA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67B2D67-12DC-0DF4-18E3-3F34B7DC396C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17AC720-2ECF-68F9-56A6-E2FAD88E512E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8ADE91D-5E20-A047-A0A5-3A3C50FF21AC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1FFA064-3A87-D50D-5B83-A0E00ABE55E9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97971D98-AE1D-C4EC-8399-DB7357C695C7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42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Denso 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VERBOSE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*** [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BOLDGREEN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RESET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 SGEMM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x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endif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cblas_sgemm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CblasRowMajor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CblasNoTrans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CblasNoTrans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LAYER0_SIZE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1.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layer0_out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LAYER0_SIZE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0.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layer1_out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1000000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1000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delta_gemm_us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VERBOSE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took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%d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µs ***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endif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E34B1D-9AE1-80E1-7631-0EC65E7B6030}"/>
              </a:ext>
            </a:extLst>
          </p:cNvPr>
          <p:cNvSpPr/>
          <p:nvPr/>
        </p:nvSpPr>
        <p:spPr>
          <a:xfrm>
            <a:off x="1276350" y="3643745"/>
            <a:ext cx="9818370" cy="12362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23EEB3-0F56-F99B-22EC-4AB5D46B673B}"/>
              </a:ext>
            </a:extLst>
          </p:cNvPr>
          <p:cNvSpPr/>
          <p:nvPr/>
        </p:nvSpPr>
        <p:spPr>
          <a:xfrm>
            <a:off x="1276350" y="4879975"/>
            <a:ext cx="9818370" cy="6479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F1047A9-20CD-AC50-78FD-77A1442F107C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9DB250A7-4029-6210-0FBE-463212BFEC0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59BC4D8-56F6-0171-3E7E-6AB993E8CA73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576F25C-4F7D-CAE3-6750-204FDCF405F5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797D1B8-2AA3-0DCB-D46A-1355027074D2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36F26C5-4EB4-7A17-846E-E1AE6D24DEF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AE14523-2A4A-4F59-A907-09ED6EC8F952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703269B-72D1-6779-DA10-027C60464351}"/>
                </a:ext>
              </a:extLst>
            </p:cNvPr>
            <p:cNvCxnSpPr>
              <a:cxnSpLocks/>
              <a:stCxn id="14" idx="3"/>
              <a:endCxn id="11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3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Denso III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VERBOSE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*** [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BOLDGREEN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RESET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Map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and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Bias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with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function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layer1_out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sigmoid__fp32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endif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map_and_bias__fp32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layer1_out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sigmoid__fp32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1000000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1000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delta_map_bias_us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ifdef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VERBOSE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took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%d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µs ***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endif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6B6B8D-5600-9145-EB83-850BC4C66844}"/>
              </a:ext>
            </a:extLst>
          </p:cNvPr>
          <p:cNvSpPr/>
          <p:nvPr/>
        </p:nvSpPr>
        <p:spPr>
          <a:xfrm>
            <a:off x="1276350" y="3643745"/>
            <a:ext cx="9818370" cy="123623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8E2192A-4699-04F4-4694-2EC95B25D614}"/>
              </a:ext>
            </a:extLst>
          </p:cNvPr>
          <p:cNvSpPr/>
          <p:nvPr/>
        </p:nvSpPr>
        <p:spPr>
          <a:xfrm>
            <a:off x="1276350" y="4879975"/>
            <a:ext cx="9818370" cy="6479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D9BD0DC-E553-879B-FB32-6F73DA0D83BA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B9FF89C6-90D6-012F-0519-BC0C896C203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6621009-57BD-C553-3932-BE295F9E297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A67E101-80F9-C0DF-9953-FA70BE02F873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D23E40A-2D1E-6FE5-EDED-F532CC068F96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BEA3B3A7-9842-CBF0-3E5C-3A44FA8A6581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0425C30-6B2C-9265-C630-2568A3B1BFF1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D0D4DA7-A9B5-CC8F-F735-92A4F4646F1C}"/>
                </a:ext>
              </a:extLst>
            </p:cNvPr>
            <p:cNvCxnSpPr>
              <a:cxnSpLocks/>
              <a:stCxn id="14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92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Disperso 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):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</a:p>
          <a:p>
            <a:endParaRPr lang="es-ES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"BLAS_susmm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blas_rowmajor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blas_trans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1.f,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sp_weights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*)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1}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out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(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*)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out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"clock_gettime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(CLOCK_MONOTONIC_RAW, &amp;</a:t>
            </a:r>
            <a:r>
              <a:rPr lang="es-ES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);</a:t>
            </a:r>
          </a:p>
          <a:p>
            <a:endParaRPr lang="es-ES" b="0" dirty="0">
              <a:solidFill>
                <a:srgbClr val="777777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	[...]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33D9DC-180B-0DE6-6362-2D07953D4708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36536324-314E-4440-AE10-8A12E2AE7C3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3CAB320-DCF6-1A30-EEBD-4385967899D4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9B777B1-8A83-8D16-FB0B-E2AA44A82243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899CF8E-E45A-F6F4-9F41-E1394B117660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6FA8998-E872-CBB3-8571-D94DD1AD5B5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C8C288A-20FE-EE9E-A3C7-FAC9D3309B3A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C797582-3FB2-19A5-F822-E8442D755402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764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Disperso II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layer1_sp_weights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BLAS_suscr_begin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LAYER0_SIZE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BLAS_suscr_insert_entries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layer1_sp_weights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layer1_nz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float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layer1_i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layer1_j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BLAS_suscr_end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layer1_sp_weights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1" dirty="0">
              <a:solidFill>
                <a:srgbClr val="AA3731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endParaRPr lang="es-ES" sz="1400" b="1" dirty="0">
              <a:solidFill>
                <a:srgbClr val="AA3731"/>
              </a:solidFill>
              <a:latin typeface="IBM Plex Mono" panose="020B0509050203000203" pitchFamily="49" charset="0"/>
            </a:endParaRPr>
          </a:p>
          <a:p>
            <a:endParaRPr lang="es-ES" sz="1400" b="1" dirty="0">
              <a:solidFill>
                <a:srgbClr val="AA3731"/>
              </a:solidFill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*** [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BOLDGREEN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RESET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 SUSMM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(T) x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(T)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1" dirty="0">
              <a:solidFill>
                <a:srgbClr val="AA3731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BLAS_susmm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1000000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tv_nsec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 </a:t>
            </a:r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</a:p>
          <a:p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fprintf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stderr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took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%d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 µs ***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\n",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elapsed_us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0650A62-8C20-D92D-1FF9-7EE8AC0AA7D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CBD9022-B57B-BC70-2943-90D681447A9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908AF14-D2D9-2712-E74D-3A7B9F5AD3A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E80B304-E3E5-D98D-392F-158BFBE1728C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AFDF14F-0B7B-94ED-65C3-A1D455E52EEB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3954AF-B6E3-399F-E04B-37971919D5A3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FCAF5E5-0966-B204-87A0-5CDC58685CCF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8FBC117-BFD7-7668-9AAA-A00F41139D4B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4237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Point-to-point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Parallel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instruction</a:t>
            </a:r>
            <a:r>
              <a:rPr lang="es-ES" sz="1400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hardcoding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with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ProcessPoolExecutor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max_workers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cpu_count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as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executor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pool_res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executor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map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1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p2p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codegen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fn_algebra_ops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list_layers_lud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],</a:t>
            </a:r>
          </a:p>
          <a:p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							   MAP_ALGORITHM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enumerate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MY_MODEL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)])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algebra_ops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pool_res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AAAAAA"/>
                </a:solidFill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-------------------------------------------------------------------------------------------</a:t>
            </a:r>
            <a:endParaRPr lang="es-ES" sz="1400" b="1" dirty="0">
              <a:solidFill>
                <a:srgbClr val="AA3731"/>
              </a:solidFill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def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fn_algebra_ops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args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local_layer_lud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MAP_ALGORITHM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args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	[...]</a:t>
            </a:r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local_p2p_ops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[]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y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local_layer_lud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keys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():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local_p2p_ops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append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"temp_output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x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].val +=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layer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idx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_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weights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local_layer_lud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</a:p>
          <a:p>
            <a:r>
              <a:rPr lang="es-ES" sz="1400" dirty="0">
                <a:solidFill>
                  <a:srgbClr val="777777"/>
                </a:solidFill>
                <a:latin typeface="IBM Plex Mono" panose="020B0509050203000203" pitchFamily="49" charset="0"/>
              </a:rPr>
              <a:t>												 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x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y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)]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].val * </a:t>
            </a:r>
            <a:r>
              <a:rPr lang="es-ES" sz="1400" b="0" dirty="0" err="1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{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y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}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].val;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\n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"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</a:t>
            </a:r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return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"".</a:t>
            </a:r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join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local_algebra_ops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9724D-DD3B-6FB8-FDB8-DBAF83DE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082" y="4031320"/>
            <a:ext cx="2264916" cy="97451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104E22FC-7299-5E71-90E8-6D382C2D12C4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8BC5164E-FB05-6CC1-1053-E090F9E41CC1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EDED579-4306-C980-108E-02AE205F1F4A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09ADED0-ED47-BA12-BFA5-89A1D224F3AD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DD40D9C-17E0-1B10-2DB1-3430411F6BAD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35CEA609-53BA-7B92-9F93-ED9D3ACF6ED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ED05DB0-7391-B5E5-4EDD-23AFD8F0B589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3CA2814-000D-25C7-88A3-761D2090EE8E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52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Point-to-point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master</a:t>
            </a: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time_start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for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&lt;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++){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layer0_out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LAYER0_SIZE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temp_output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layer1_out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k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temp_output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temp_output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6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16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</a:p>
          <a:p>
            <a:r>
              <a:rPr lang="es-ES" sz="1400" dirty="0">
                <a:solidFill>
                  <a:srgbClr val="777777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[...]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dirty="0">
                <a:solidFill>
                  <a:srgbClr val="333333"/>
                </a:solidFill>
                <a:latin typeface="IBM Plex Mono" panose="020B0509050203000203" pitchFamily="49" charset="0"/>
              </a:rPr>
              <a:t>	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temp_output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494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+=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layer1_weights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119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sz="14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23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].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val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}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master</a:t>
            </a: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time_end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CB90E164-8C3B-E58F-1208-88F31925F19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DE0DB13-C387-7294-0F54-C83689A4496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DD3BA47-DA3F-AB7D-434C-65B221101DD9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7967E7A-0A08-1B09-E62C-86E4A238195A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085F74-EBF8-0A73-127B-45B49090A03B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A9F3B75-0CDD-0F3F-3B5A-87C103FA5ED4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4DE4359-C623-25DD-B9AD-5347F5A30110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62DFE8DC-04D1-FCE6-90D7-CC4E035810D1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5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Lógica –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Point-to-point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(p2p) III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master</a:t>
            </a: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time_start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map_and_bias__fp32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layer1_out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layer1_bias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400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-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LAYER1_SIZE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sz="1400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N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’,</a:t>
            </a:r>
            <a:endParaRPr lang="es-ES" sz="14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400" b="1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																		</a:t>
            </a:r>
            <a:r>
              <a:rPr lang="es-ES" sz="14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sigmoid__fp32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barrier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4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master</a:t>
            </a:r>
          </a:p>
          <a:p>
            <a:r>
              <a:rPr lang="es-ES" sz="14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clock_gettime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CLOCK_MONOTONIC_RAW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sz="14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&amp;</a:t>
            </a:r>
            <a:r>
              <a:rPr lang="es-ES" sz="14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time_end</a:t>
            </a:r>
            <a:r>
              <a:rPr lang="es-ES" sz="14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sz="14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B85E63-D8C6-1598-BB37-B0D3250FBBA8}"/>
              </a:ext>
            </a:extLst>
          </p:cNvPr>
          <p:cNvSpPr txBox="1"/>
          <p:nvPr/>
        </p:nvSpPr>
        <p:spPr>
          <a:xfrm>
            <a:off x="6445770" y="4395787"/>
            <a:ext cx="5795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0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pragma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omp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parallel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private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temp_input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,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temp_output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)</a:t>
            </a:r>
          </a:p>
          <a:p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{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#</a:t>
            </a:r>
            <a:r>
              <a:rPr lang="es-ES" sz="1000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if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defined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000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_OPENMP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0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omp_get_num_threads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();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0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omp_get_thread_num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();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sz="10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start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000" dirty="0">
                <a:solidFill>
                  <a:srgbClr val="333333"/>
                </a:solidFill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&lt;</a:t>
            </a:r>
            <a:endParaRPr lang="es-ES" sz="10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000" dirty="0">
                <a:solidFill>
                  <a:srgbClr val="333333"/>
                </a:solidFill>
                <a:latin typeface="IBM Plex Mono" panose="020B0509050203000203" pitchFamily="49" charset="0"/>
              </a:rPr>
              <a:t>   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%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?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%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sz="1000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int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end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/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*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((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&lt;</a:t>
            </a:r>
            <a:endParaRPr lang="es-ES" sz="1000" dirty="0">
              <a:solidFill>
                <a:srgbClr val="333333"/>
              </a:solidFill>
              <a:latin typeface="IBM Plex Mono" panose="020B0509050203000203" pitchFamily="49" charset="0"/>
            </a:endParaRPr>
          </a:p>
          <a:p>
            <a:r>
              <a:rPr lang="es-ES" sz="1000" dirty="0">
                <a:solidFill>
                  <a:srgbClr val="333333"/>
                </a:solidFill>
                <a:latin typeface="IBM Plex Mono" panose="020B0509050203000203" pitchFamily="49" charset="0"/>
              </a:rPr>
              <a:t>   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%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?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thread_id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+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1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input_dim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%</a:t>
            </a:r>
            <a:r>
              <a:rPr lang="es-ES" sz="1000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sz="1000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num_threads</a:t>
            </a:r>
            <a:r>
              <a:rPr lang="es-ES" sz="1000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);</a:t>
            </a:r>
            <a:endParaRPr lang="es-ES" sz="1000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A277359-B319-E04A-8F63-4C824E0DB7A9}"/>
              </a:ext>
            </a:extLst>
          </p:cNvPr>
          <p:cNvSpPr/>
          <p:nvPr/>
        </p:nvSpPr>
        <p:spPr>
          <a:xfrm rot="15580449">
            <a:off x="8073136" y="3854374"/>
            <a:ext cx="704131" cy="138720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80AE6F9-3B35-1EBC-4171-8B57762B2287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65B0D36-8294-5FF3-CBEF-372C25A2BE8F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9C893B0-321B-B909-ABFC-D7B91055E6AD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6290640-05EF-2F41-FC1E-9A158F4C5663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51EAB662-7519-201E-EA71-95F2BFE780F9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8A672C33-4713-6D81-8FE0-B5B66B042F96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1259703-FDB7-D6EA-0DB5-5D764CA3F65E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B14340C7-729F-A00E-54B2-7EEEEED62EF0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7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4EE5A9-A41E-EF82-2EB2-96F67BE8BC2F}"/>
              </a:ext>
            </a:extLst>
          </p:cNvPr>
          <p:cNvSpPr/>
          <p:nvPr/>
        </p:nvSpPr>
        <p:spPr>
          <a:xfrm>
            <a:off x="4845237" y="3294314"/>
            <a:ext cx="2233127" cy="881743"/>
          </a:xfrm>
          <a:prstGeom prst="rect">
            <a:avLst/>
          </a:prstGeom>
          <a:ln w="7620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9828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INTRODUCCIÓN</a:t>
            </a:r>
          </a:p>
        </p:txBody>
      </p:sp>
      <p:pic>
        <p:nvPicPr>
          <p:cNvPr id="4" name="Gráfico 3" descr="Preguntas">
            <a:extLst>
              <a:ext uri="{FF2B5EF4-FFF2-40B4-BE49-F238E27FC236}">
                <a16:creationId xmlns:a16="http://schemas.microsoft.com/office/drawing/2014/main" id="{C4109677-87FC-41FD-B596-C5166F5DB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1030" y="2362200"/>
            <a:ext cx="3329940" cy="332994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85E574A-76E8-4899-9543-004546B7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47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PRUEBA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1101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Extracción de datos de entrada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CA56A4-5D18-ABB3-CDED-464512BB2242}"/>
              </a:ext>
            </a:extLst>
          </p:cNvPr>
          <p:cNvSpPr txBox="1"/>
          <p:nvPr/>
        </p:nvSpPr>
        <p:spPr>
          <a:xfrm>
            <a:off x="1276350" y="2590800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my_stdout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sys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stdout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b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</a:br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with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1" dirty="0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open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('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input.txt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w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')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as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: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sys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stdout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f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Print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dims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to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beginning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of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file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print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len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]))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and data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to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the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rest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of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it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0" dirty="0" err="1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for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arr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4B69C6"/>
                </a:solidFill>
                <a:effectLst/>
                <a:latin typeface="IBM Plex Mono" panose="020B0509050203000203" pitchFamily="49" charset="0"/>
              </a:rPr>
              <a:t>in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lote_entrenamiento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[</a:t>
            </a:r>
            <a:r>
              <a:rPr lang="es-ES" b="0" dirty="0">
                <a:solidFill>
                  <a:srgbClr val="9C5D27"/>
                </a:solidFill>
                <a:effectLst/>
                <a:latin typeface="IBM Plex Mono" panose="020B0509050203000203" pitchFamily="49" charset="0"/>
              </a:rPr>
              <a:t>0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]: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    </a:t>
            </a:r>
            <a:r>
              <a:rPr lang="es-ES" b="1" dirty="0" err="1">
                <a:solidFill>
                  <a:srgbClr val="AA3731"/>
                </a:solidFill>
                <a:effectLst/>
                <a:latin typeface="IBM Plex Mono" panose="020B0509050203000203" pitchFamily="49" charset="0"/>
              </a:rPr>
              <a:t>print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(*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arr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numpy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().</a:t>
            </a:r>
            <a:r>
              <a:rPr lang="es-ES" b="0" dirty="0" err="1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tolist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(),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sep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='</a:t>
            </a:r>
            <a:r>
              <a:rPr lang="es-ES" b="0" dirty="0">
                <a:solidFill>
                  <a:srgbClr val="448C27"/>
                </a:solidFill>
                <a:effectLst/>
                <a:latin typeface="IBM Plex Mono" panose="020B0509050203000203" pitchFamily="49" charset="0"/>
              </a:rPr>
              <a:t>,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')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#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Finally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restore</a:t>
            </a:r>
            <a:r>
              <a:rPr lang="es-ES" b="0" i="1" dirty="0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i="1" dirty="0" err="1">
                <a:solidFill>
                  <a:srgbClr val="AAAAAA"/>
                </a:solidFill>
                <a:effectLst/>
                <a:latin typeface="IBM Plex Mono" panose="020B0509050203000203" pitchFamily="49" charset="0"/>
              </a:rPr>
              <a:t>stdout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    </a:t>
            </a:r>
            <a:r>
              <a:rPr lang="es-ES" b="1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sys</a:t>
            </a:r>
            <a:r>
              <a:rPr lang="es-ES" b="0" dirty="0" err="1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.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stdout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>
                <a:solidFill>
                  <a:srgbClr val="777777"/>
                </a:solidFill>
                <a:effectLst/>
                <a:latin typeface="IBM Plex Mono" panose="020B0509050203000203" pitchFamily="49" charset="0"/>
              </a:rPr>
              <a:t>=</a:t>
            </a:r>
            <a:r>
              <a:rPr lang="es-ES" b="0" dirty="0">
                <a:solidFill>
                  <a:srgbClr val="333333"/>
                </a:solidFill>
                <a:effectLst/>
                <a:latin typeface="IBM Plex Mono" panose="020B0509050203000203" pitchFamily="49" charset="0"/>
              </a:rPr>
              <a:t> </a:t>
            </a:r>
            <a:r>
              <a:rPr lang="es-ES" b="0" dirty="0" err="1">
                <a:solidFill>
                  <a:srgbClr val="7A3E9D"/>
                </a:solidFill>
                <a:effectLst/>
                <a:latin typeface="IBM Plex Mono" panose="020B0509050203000203" pitchFamily="49" charset="0"/>
              </a:rPr>
              <a:t>my_stdout</a:t>
            </a:r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b="0" dirty="0">
              <a:solidFill>
                <a:srgbClr val="333333"/>
              </a:solidFill>
              <a:effectLst/>
              <a:latin typeface="IBM Plex Mono" panose="020B0509050203000203" pitchFamily="49" charset="0"/>
            </a:endParaRPr>
          </a:p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3F74AC7-8F3A-D670-1605-958794DD783F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8D5867E4-FE39-CF6B-C114-6A39E53BF2D5}"/>
                </a:ext>
              </a:extLst>
            </p:cNvPr>
            <p:cNvCxnSpPr>
              <a:cxnSpLocks/>
              <a:stCxn id="13" idx="3"/>
              <a:endCxn id="10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FD971F88-BE48-FD08-3CB6-C67B749DC91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3A9C799-2D2E-0F89-E80D-DE6BFB858709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891D110-6CB0-62AA-AF47-5827C96B6992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E3945D1-13C7-9124-5F17-DE8691EA7CB2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A2CC465-D67C-E727-0E55-8D3D0CF8ED8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1D43138-5630-2099-22B9-85C8DA66F862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849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3146C-3EA6-41EC-86CB-0B5BF1B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47D6EF1D-2687-2188-6EF2-8130B4FBC43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B1073571-3D8F-B097-5C11-9D5109564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3B3C7E-80A3-169B-7CEC-8166B2FA6D18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73B67F2-4EBA-C62B-A20D-36DD3871EDE4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2799086-709E-C11B-BACE-1A1E643903FA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E289204-3A87-5FCA-6C60-1A3AD98EAE56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D356028-467D-71DD-457E-684AEE5D9AAD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34D883F-046B-BF94-FCB5-8B01A68088D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B67D8-6F36-0CFE-2030-330CB50E1FD9}"/>
              </a:ext>
            </a:extLst>
          </p:cNvPr>
          <p:cNvSpPr/>
          <p:nvPr/>
        </p:nvSpPr>
        <p:spPr>
          <a:xfrm>
            <a:off x="4845237" y="3294314"/>
            <a:ext cx="2233127" cy="881743"/>
          </a:xfrm>
          <a:prstGeom prst="rect">
            <a:avLst/>
          </a:prstGeom>
          <a:ln w="76200">
            <a:solidFill>
              <a:srgbClr val="326E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55604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Denso vs Disperso vs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point</a:t>
            </a: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Redes muy grandes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100k y 1M datos de entrada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Estado del arte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85CBAF-2174-E393-579A-4C61E18BC30A}"/>
              </a:ext>
            </a:extLst>
          </p:cNvPr>
          <p:cNvSpPr txBox="1"/>
          <p:nvPr/>
        </p:nvSpPr>
        <p:spPr>
          <a:xfrm>
            <a:off x="1097280" y="6037803"/>
            <a:ext cx="926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https://github.com/forcegk/HPC_TFM/raw/master/res/measurements/data_speedups.xlsx</a:t>
            </a:r>
            <a:endParaRPr lang="es-E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79A05C-F665-BEF7-6A11-56274FC3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21354"/>
            <a:ext cx="5623129" cy="2734861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DF8F41C7-0790-8101-4E85-18F63B6E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7974426-B439-D15E-0B8B-6009D40325FB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335F5FEC-18A4-DB76-418B-36FC37BA879E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E27ED2C4-FE17-02FB-A32B-709670270AD6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6CA0E7A-11A5-133E-BCD8-9E9B495FF191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673073B-1C6D-D305-E2F2-BA18A9BD4262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F7413C1-CAE6-FFEB-D9E9-F0D78BBA2A85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8719CE66-87D7-287C-C04E-506473289BCF}"/>
                </a:ext>
              </a:extLst>
            </p:cNvPr>
            <p:cNvCxnSpPr>
              <a:cxnSpLocks/>
              <a:stCxn id="24" idx="3"/>
              <a:endCxn id="22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23D32631-834C-1002-70B7-D18718FFCEDF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637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Metodología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Partición </a:t>
            </a:r>
            <a:r>
              <a:rPr lang="es-ES" sz="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compute2</a:t>
            </a: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del clúster Plutón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737F38-F744-4BBE-258A-96C8D173AD6E}"/>
              </a:ext>
            </a:extLst>
          </p:cNvPr>
          <p:cNvSpPr txBox="1"/>
          <p:nvPr/>
        </p:nvSpPr>
        <p:spPr>
          <a:xfrm>
            <a:off x="1097280" y="6037803"/>
            <a:ext cx="926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https://github.com/forcegk/HPC_TFM/tree/master/res/scripts</a:t>
            </a:r>
            <a:endParaRPr lang="es-ES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96E19F3-1499-F8A8-0704-46709C1A41B7}"/>
              </a:ext>
            </a:extLst>
          </p:cNvPr>
          <p:cNvSpPr/>
          <p:nvPr/>
        </p:nvSpPr>
        <p:spPr>
          <a:xfrm>
            <a:off x="1494199" y="3766963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6E1793-A86C-D0DB-DC46-3A73AD252418}"/>
              </a:ext>
            </a:extLst>
          </p:cNvPr>
          <p:cNvSpPr/>
          <p:nvPr/>
        </p:nvSpPr>
        <p:spPr>
          <a:xfrm>
            <a:off x="4809676" y="3741305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Ejecución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575A7E-F20E-9B64-64B8-E16EC0830A26}"/>
              </a:ext>
            </a:extLst>
          </p:cNvPr>
          <p:cNvSpPr/>
          <p:nvPr/>
        </p:nvSpPr>
        <p:spPr>
          <a:xfrm>
            <a:off x="8131370" y="3727309"/>
            <a:ext cx="2233127" cy="881743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Interpretación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08B1421-2F25-883F-95C8-3D6BBAA1D25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727326" y="4182177"/>
            <a:ext cx="1082350" cy="25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CCD9A17-18B2-D40D-0248-405F208AFC8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042803" y="4168181"/>
            <a:ext cx="1088567" cy="139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FCA761A-D8DA-82B0-3542-A18B13C317D5}"/>
              </a:ext>
            </a:extLst>
          </p:cNvPr>
          <p:cNvGrpSpPr/>
          <p:nvPr/>
        </p:nvGrpSpPr>
        <p:grpSpPr>
          <a:xfrm>
            <a:off x="3491897" y="5085274"/>
            <a:ext cx="4886860" cy="353882"/>
            <a:chOff x="3831499" y="4739953"/>
            <a:chExt cx="4886860" cy="353882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8632614-7106-A763-21F5-70695BC8E144}"/>
                </a:ext>
              </a:extLst>
            </p:cNvPr>
            <p:cNvSpPr/>
            <p:nvPr/>
          </p:nvSpPr>
          <p:spPr>
            <a:xfrm>
              <a:off x="3831499" y="4739953"/>
              <a:ext cx="1273869" cy="35142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run_tests.sh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7B1F948-8532-C69B-F906-88F8CC2FEAB8}"/>
                </a:ext>
              </a:extLst>
            </p:cNvPr>
            <p:cNvSpPr/>
            <p:nvPr/>
          </p:nvSpPr>
          <p:spPr>
            <a:xfrm>
              <a:off x="5365560" y="4739953"/>
              <a:ext cx="1705582" cy="35142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create_summary.sh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EAB782CE-D237-3DE5-B614-A606A7726195}"/>
                </a:ext>
              </a:extLst>
            </p:cNvPr>
            <p:cNvSpPr/>
            <p:nvPr/>
          </p:nvSpPr>
          <p:spPr>
            <a:xfrm>
              <a:off x="7337110" y="4742414"/>
              <a:ext cx="1381249" cy="351421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create_avg.sh</a:t>
              </a:r>
            </a:p>
          </p:txBody>
        </p:sp>
      </p:grp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7A5FCD3-45BE-D7CC-FCB7-79B9B02B49B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28832" y="4217927"/>
            <a:ext cx="0" cy="867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3ABAAA8-026A-3E96-9F47-E158B9178155}"/>
              </a:ext>
            </a:extLst>
          </p:cNvPr>
          <p:cNvCxnSpPr>
            <a:cxnSpLocks/>
          </p:cNvCxnSpPr>
          <p:nvPr/>
        </p:nvCxnSpPr>
        <p:spPr>
          <a:xfrm flipV="1">
            <a:off x="7650069" y="4195006"/>
            <a:ext cx="0" cy="892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80E484A-A42B-216A-E6BE-6461DC1D3366}"/>
              </a:ext>
            </a:extLst>
          </p:cNvPr>
          <p:cNvCxnSpPr>
            <a:cxnSpLocks/>
          </p:cNvCxnSpPr>
          <p:nvPr/>
        </p:nvCxnSpPr>
        <p:spPr>
          <a:xfrm flipV="1">
            <a:off x="4745431" y="5263445"/>
            <a:ext cx="274751" cy="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CD3E491-F5CB-B655-BD79-7D60F33A9261}"/>
              </a:ext>
            </a:extLst>
          </p:cNvPr>
          <p:cNvCxnSpPr>
            <a:cxnSpLocks/>
          </p:cNvCxnSpPr>
          <p:nvPr/>
        </p:nvCxnSpPr>
        <p:spPr>
          <a:xfrm flipV="1">
            <a:off x="6716981" y="5260984"/>
            <a:ext cx="274751" cy="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89ACAF05-5A52-2E1B-4273-2B85B6C5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C9E059-2515-54A4-6ED6-C65FF079FAED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B934BAFA-91BB-C7ED-6B70-8B5361827983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79CEE459-5DB0-9D7E-4A4A-00314071D12E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89DB84A-4EB4-A87C-FDB0-D140016C22DD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6A8A2365-DB35-8754-C006-271B980EE484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B2FC369-B731-4543-F649-EA55CB2ADC63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CC9EE793-290A-AB05-D572-77ECF73EC28A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7388AE8F-1532-C79A-DE70-5E1A48ABCF45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753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A83F5C5-169B-BAE1-6819-70B3FC27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2546052"/>
            <a:ext cx="7417304" cy="377043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Speedup para 100k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B65F9-543D-81B3-7DE4-4EB5E0AC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05A6472-7479-B1DF-19C3-C25E5613A032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16E30534-6BCA-A7AC-2717-DE3A693EA5EC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F679F19-C793-C099-599E-5927A28D318B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11D3E1A-D1D4-44DD-8BE9-D2B20014E5AA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546C58-072E-4CF9-9AE7-46D791C5645D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6FE3375-D489-D750-3704-E5C5F14D9357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5C9FD562-3A66-BF56-7AFE-290D9DB88FAE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85B4C2C9-E34C-4176-E792-69ABF7713A20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7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A83F5C5-169B-BAE1-6819-70B3FC27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9081" y="2546052"/>
            <a:ext cx="7386339" cy="377043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Speedup para 1M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61C8E70-79D8-F291-AA61-4EAD8A54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6A69C86-3953-5D58-9B21-5792E082B249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D3F735A3-7E39-FCD4-724B-CA3FFB465B3C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EE140BD-349D-EB8B-9E11-A4BC396C250C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339DE428-8544-0A31-3235-1EFE09F6BE2E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DCC7B60-FCAC-A15A-B2B3-1714A07C6BB6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7637266-94D5-A581-F714-295612882A5F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DE7BCB9F-F18C-562A-6332-6C833D069BD7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43350AD-AD62-944D-3020-43CAFB6AE59A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374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A83F5C5-169B-BAE1-6819-70B3FC27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6281" y="2546052"/>
            <a:ext cx="7251939" cy="3770439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Cross-</a:t>
            </a:r>
            <a:r>
              <a:rPr lang="es-ES" sz="2800" dirty="0" err="1">
                <a:latin typeface="Roboto" panose="02000000000000000000" pitchFamily="2" charset="0"/>
                <a:ea typeface="Roboto" panose="02000000000000000000" pitchFamily="2" charset="0"/>
              </a:rPr>
              <a:t>speedup</a:t>
            </a: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6D85854-798B-0EF0-7A4A-397CE9B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52AB3B9-A612-357C-478A-6ECB63FDF030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98277F7E-2C6B-3836-9DDD-EB6EBA602711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D134F1F-8FF1-2BDC-CEFA-3EEA84C8F8B7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E30B8ED-804B-072A-4C7A-4AB9A1C9D936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B86DBA1-F537-99B2-D1AB-2F523A68A877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EC707BC-22B7-2C5D-6CC1-EB1FE7604A04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9381EDA9-DC97-7BA8-2730-CCFA22DA2A56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F9FA068-97F2-3AB8-E277-129F88F589FA}"/>
                </a:ext>
              </a:extLst>
            </p:cNvPr>
            <p:cNvCxnSpPr>
              <a:cxnSpLocks/>
              <a:stCxn id="5" idx="3"/>
              <a:endCxn id="17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138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6374BB1-51A2-A928-584A-9E49147A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07372" y="2691767"/>
            <a:ext cx="7238215" cy="352287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A4BC52F-D855-4D85-BB0F-7CC3D57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800" dirty="0" err="1">
                <a:latin typeface="Roboto" panose="02000000000000000000" pitchFamily="2" charset="0"/>
                <a:ea typeface="Roboto" panose="02000000000000000000" pitchFamily="2" charset="0"/>
              </a:rPr>
              <a:t>OpenBLAS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/MKL vs 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Point-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s-ES" sz="2800" i="1" dirty="0" err="1">
                <a:latin typeface="Roboto" panose="02000000000000000000" pitchFamily="2" charset="0"/>
                <a:ea typeface="Roboto" panose="02000000000000000000" pitchFamily="2" charset="0"/>
              </a:rPr>
              <a:t>point</a:t>
            </a: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546975-534F-4A85-8EAD-4A1E07E4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4A679C-2CD3-C6D2-3912-0E7F52EA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342" y="2691767"/>
            <a:ext cx="7299315" cy="352287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0B874B2-EA08-2A7C-914D-10AA6332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7D58678D-D066-30A0-9E7E-5AC01EA0A23D}"/>
              </a:ext>
            </a:extLst>
          </p:cNvPr>
          <p:cNvSpPr/>
          <p:nvPr/>
        </p:nvSpPr>
        <p:spPr>
          <a:xfrm rot="18671361">
            <a:off x="6310314" y="3328760"/>
            <a:ext cx="519183" cy="148942"/>
          </a:xfrm>
          <a:prstGeom prst="rightArrow">
            <a:avLst>
              <a:gd name="adj1" fmla="val 512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6705BEB-B80C-AA61-9E06-B863E2F3BD46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0812B223-488B-B179-0CF0-27D8E0CB05B8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4C6E329-8C95-FF72-CB1E-CC1B6B127E77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83A820A1-EC26-B280-FE6A-3F0EDACB554B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F2FF37D-BFBF-D909-396E-DC1027933548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E86FB03E-A36D-B093-19C5-2DF310B77621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1FC5EFA2-5EB8-EA31-24CC-D241785447F8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A858B327-0060-39AF-B91D-025BE8AF1686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3684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Puntos fuertes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Mejor rendimiento en matrices dispersas genéricas ~87.5%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Paralelizado con </a:t>
            </a:r>
            <a:r>
              <a:rPr lang="es-ES" sz="2800" dirty="0" err="1">
                <a:latin typeface="Roboto" panose="02000000000000000000" pitchFamily="2" charset="0"/>
                <a:ea typeface="Roboto" panose="02000000000000000000" pitchFamily="2" charset="0"/>
              </a:rPr>
              <a:t>OpenMP</a:t>
            </a: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Código NO: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 Vectorizado (SLP)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 Reordenado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2400" dirty="0">
                <a:latin typeface="Roboto" panose="02000000000000000000" pitchFamily="2" charset="0"/>
                <a:ea typeface="Roboto" panose="02000000000000000000" pitchFamily="2" charset="0"/>
              </a:rPr>
              <a:t> Diseñado para hardware </a:t>
            </a:r>
            <a:r>
              <a:rPr lang="es-ES" sz="2400" i="1" dirty="0">
                <a:latin typeface="Roboto" panose="02000000000000000000" pitchFamily="2" charset="0"/>
                <a:ea typeface="Roboto" panose="02000000000000000000" pitchFamily="2" charset="0"/>
              </a:rPr>
              <a:t>ad hoc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Otras implicaciones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Mayor presión en la caché de instrucciones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Virtualmente duplicación del tamaño de L1 (I+D)</a:t>
            </a:r>
            <a:endParaRPr lang="es-ES" sz="3000" i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F9926-808E-4658-BCD1-E87AE03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E63F3EF-493D-3284-8469-1F139CE6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MEDIDA DEL RENDIMIENTO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649D332-C9C3-0A82-E12B-C6FC72257570}"/>
              </a:ext>
            </a:extLst>
          </p:cNvPr>
          <p:cNvGrpSpPr/>
          <p:nvPr/>
        </p:nvGrpSpPr>
        <p:grpSpPr>
          <a:xfrm>
            <a:off x="7810983" y="781171"/>
            <a:ext cx="3283737" cy="862523"/>
            <a:chOff x="1708237" y="3053110"/>
            <a:chExt cx="8876517" cy="2331551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966978B9-79FD-A785-5566-9E90643C192C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7263060" y="4208227"/>
              <a:ext cx="1088567" cy="139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A40F645-568C-48B0-4EE2-E1A7A3300583}"/>
                </a:ext>
              </a:extLst>
            </p:cNvPr>
            <p:cNvSpPr/>
            <p:nvPr/>
          </p:nvSpPr>
          <p:spPr>
            <a:xfrm>
              <a:off x="1708237" y="4502918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Código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1A331EB-3812-D5E3-39C0-6B45A07E142C}"/>
                </a:ext>
              </a:extLst>
            </p:cNvPr>
            <p:cNvSpPr/>
            <p:nvPr/>
          </p:nvSpPr>
          <p:spPr>
            <a:xfrm>
              <a:off x="5029933" y="3781351"/>
              <a:ext cx="2233127" cy="881743"/>
            </a:xfrm>
            <a:prstGeom prst="rect">
              <a:avLst/>
            </a:prstGeom>
            <a:ln w="38100">
              <a:solidFill>
                <a:srgbClr val="B1007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Ejecución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0150149-69F7-2195-5434-32B2B2AA468B}"/>
                </a:ext>
              </a:extLst>
            </p:cNvPr>
            <p:cNvSpPr/>
            <p:nvPr/>
          </p:nvSpPr>
          <p:spPr>
            <a:xfrm>
              <a:off x="8351627" y="3767355"/>
              <a:ext cx="2233127" cy="881743"/>
            </a:xfrm>
            <a:prstGeom prst="rect">
              <a:avLst/>
            </a:prstGeom>
            <a:ln w="38100">
              <a:solidFill>
                <a:srgbClr val="326E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Resultados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ED27657-63C3-287F-85F3-EA3B94E77734}"/>
                </a:ext>
              </a:extLst>
            </p:cNvPr>
            <p:cNvSpPr/>
            <p:nvPr/>
          </p:nvSpPr>
          <p:spPr>
            <a:xfrm>
              <a:off x="1708237" y="3053110"/>
              <a:ext cx="2233127" cy="881743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Datos</a:t>
              </a:r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1E4B8EA1-EF94-DD51-CCB8-349AD4F766F7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>
            <a:xfrm>
              <a:off x="3941364" y="3493982"/>
              <a:ext cx="1088569" cy="7282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E535875-62FD-31A2-30B4-4C9EC15E340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941364" y="4222223"/>
              <a:ext cx="1088569" cy="721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iagrams_12-4a-01">
            <a:extLst>
              <a:ext uri="{FF2B5EF4-FFF2-40B4-BE49-F238E27FC236}">
                <a16:creationId xmlns:a16="http://schemas.microsoft.com/office/drawing/2014/main" id="{0DF0E06B-5CBD-4EB7-8220-777B1D564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7025" r="36876" b="6413"/>
          <a:stretch/>
        </p:blipFill>
        <p:spPr bwMode="auto">
          <a:xfrm>
            <a:off x="8079612" y="3048000"/>
            <a:ext cx="3076068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7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368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Conceptos básicos y de bajo nivel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Estado del arte y desafíos futuros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Prueba de concepto</a:t>
            </a:r>
            <a:endParaRPr lang="es-ES" sz="2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Densa con BLAS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Dispersa con </a:t>
            </a:r>
            <a:r>
              <a:rPr lang="es-ES" sz="2600" dirty="0" err="1">
                <a:latin typeface="Roboto" panose="02000000000000000000" pitchFamily="2" charset="0"/>
                <a:ea typeface="Roboto" panose="02000000000000000000" pitchFamily="2" charset="0"/>
              </a:rPr>
              <a:t>Sparse</a:t>
            </a: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BLAS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600" i="1" dirty="0">
                <a:latin typeface="Roboto" panose="02000000000000000000" pitchFamily="2" charset="0"/>
                <a:ea typeface="Roboto" panose="02000000000000000000" pitchFamily="2" charset="0"/>
              </a:rPr>
              <a:t>Point-to-point</a:t>
            </a:r>
            <a:endParaRPr lang="es-ES" sz="2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Perfilado de todas las redes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Líneas futuras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F9926-808E-4658-BCD1-E87AE03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CONCEPTOS BÁSICOS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38A11-E498-4288-9BB6-C5EE906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62E3ED-2D7F-4DCA-0D95-28DA6ECD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05" y="1794135"/>
            <a:ext cx="6507650" cy="449039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79E8D73-09E9-3B22-953E-7D340FD7B723}"/>
              </a:ext>
            </a:extLst>
          </p:cNvPr>
          <p:cNvSpPr/>
          <p:nvPr/>
        </p:nvSpPr>
        <p:spPr>
          <a:xfrm>
            <a:off x="2762517" y="4706048"/>
            <a:ext cx="6340225" cy="1578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BE0B4E-E157-BF24-F8AD-E3BC1F69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609" y="2037025"/>
            <a:ext cx="576428" cy="401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06FD01E-277D-864B-51F2-BDE75A80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609" y="3007162"/>
            <a:ext cx="576428" cy="4012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A53461-AFB6-EC0A-A30E-0A2AFAF9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609" y="3977299"/>
            <a:ext cx="576428" cy="4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761763-4B79-42F6-8204-A8DD85E2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8"/>
            <a:ext cx="10058400" cy="4368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Desarrollo en espiral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Mejora de la lógica del programa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Contadores PAPI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MACVETH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 Continuación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Desarrollo en el marco de una tesis doctoral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600" dirty="0">
                <a:latin typeface="Roboto" panose="02000000000000000000" pitchFamily="2" charset="0"/>
                <a:ea typeface="Roboto" panose="02000000000000000000" pitchFamily="2" charset="0"/>
              </a:rPr>
              <a:t> Creación de una utilidad </a:t>
            </a:r>
            <a:r>
              <a:rPr lang="es-ES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standalone</a:t>
            </a:r>
            <a:endParaRPr lang="es-ES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F9926-808E-4658-BCD1-E87AE03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1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359EE-A5D5-48B9-B49A-3F1D0987D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9676" y="2858148"/>
            <a:ext cx="6012647" cy="1435862"/>
          </a:xfrm>
        </p:spPr>
        <p:txBody>
          <a:bodyPr>
            <a:normAutofit/>
          </a:bodyPr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PREGUNTAS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FA7852-C235-43C2-A4AE-3C9713B50C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5415" y="6459785"/>
            <a:ext cx="131202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9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326D23-C96D-A8D5-2C71-A3A335A4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81" y="1821223"/>
            <a:ext cx="8912590" cy="45114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CONCEPTOS BÁSICOS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38A11-E498-4288-9BB6-C5EE906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79E8D73-09E9-3B22-953E-7D340FD7B723}"/>
              </a:ext>
            </a:extLst>
          </p:cNvPr>
          <p:cNvSpPr/>
          <p:nvPr/>
        </p:nvSpPr>
        <p:spPr>
          <a:xfrm flipV="1">
            <a:off x="1383981" y="4648200"/>
            <a:ext cx="8933975" cy="168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C25185-0FF8-EDCF-5301-1E93931CC526}"/>
              </a:ext>
            </a:extLst>
          </p:cNvPr>
          <p:cNvSpPr/>
          <p:nvPr/>
        </p:nvSpPr>
        <p:spPr>
          <a:xfrm flipV="1">
            <a:off x="1485900" y="4521043"/>
            <a:ext cx="2507456" cy="465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1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CONCEPTOS BÁSICOS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38A11-E498-4288-9BB6-C5EE906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994CEDB-73E6-DC4C-879B-007A5B799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7937"/>
            <a:ext cx="10058400" cy="31149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Arquitectura</a:t>
            </a: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 point-to-point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Fully</a:t>
            </a:r>
            <a:r>
              <a:rPr lang="es-ES" sz="26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unrolled</a:t>
            </a:r>
            <a:endParaRPr lang="es-ES" sz="26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600" i="1" dirty="0">
                <a:latin typeface="Roboto" panose="02000000000000000000" pitchFamily="2" charset="0"/>
                <a:ea typeface="Roboto" panose="02000000000000000000" pitchFamily="2" charset="0"/>
              </a:rPr>
              <a:t> Data-</a:t>
            </a:r>
            <a:r>
              <a:rPr lang="es-ES" sz="2600" i="1" dirty="0" err="1">
                <a:latin typeface="Roboto" panose="02000000000000000000" pitchFamily="2" charset="0"/>
                <a:ea typeface="Roboto" panose="02000000000000000000" pitchFamily="2" charset="0"/>
              </a:rPr>
              <a:t>specific</a:t>
            </a:r>
            <a:endParaRPr lang="es-ES" sz="26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8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" sz="2800" dirty="0">
                <a:latin typeface="Roboto" panose="02000000000000000000" pitchFamily="2" charset="0"/>
                <a:ea typeface="Roboto" panose="02000000000000000000" pitchFamily="2" charset="0"/>
              </a:rPr>
              <a:t>Basada en FMA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CC02A-B99A-48B8-AA1F-30B4EFC82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78" y="4118529"/>
            <a:ext cx="6473590" cy="2009315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23E620C9-FA91-6703-87E4-0BF54B632F99}"/>
              </a:ext>
            </a:extLst>
          </p:cNvPr>
          <p:cNvSpPr/>
          <p:nvPr/>
        </p:nvSpPr>
        <p:spPr>
          <a:xfrm>
            <a:off x="6408219" y="4321210"/>
            <a:ext cx="599906" cy="59990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7B7DB0F-23C4-796E-C8D8-37F4D9660BEE}"/>
              </a:ext>
            </a:extLst>
          </p:cNvPr>
          <p:cNvSpPr/>
          <p:nvPr/>
        </p:nvSpPr>
        <p:spPr>
          <a:xfrm>
            <a:off x="7505688" y="5022894"/>
            <a:ext cx="715990" cy="71599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590B68A-46F3-1813-AC5A-EB7EF2F3E6EB}"/>
              </a:ext>
            </a:extLst>
          </p:cNvPr>
          <p:cNvSpPr/>
          <p:nvPr/>
        </p:nvSpPr>
        <p:spPr>
          <a:xfrm>
            <a:off x="9862010" y="4321210"/>
            <a:ext cx="687710" cy="5266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2B4F792-9F74-9CAA-52F0-94A90200A752}"/>
              </a:ext>
            </a:extLst>
          </p:cNvPr>
          <p:cNvSpPr/>
          <p:nvPr/>
        </p:nvSpPr>
        <p:spPr>
          <a:xfrm>
            <a:off x="5624678" y="4839622"/>
            <a:ext cx="599906" cy="599906"/>
          </a:xfrm>
          <a:prstGeom prst="ellipse">
            <a:avLst/>
          </a:prstGeom>
          <a:noFill/>
          <a:ln w="38100">
            <a:solidFill>
              <a:srgbClr val="326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C3CBB32-8BEF-61AD-A46F-82CC29C5B18E}"/>
              </a:ext>
            </a:extLst>
          </p:cNvPr>
          <p:cNvSpPr/>
          <p:nvPr/>
        </p:nvSpPr>
        <p:spPr>
          <a:xfrm>
            <a:off x="7505688" y="4489826"/>
            <a:ext cx="715990" cy="715990"/>
          </a:xfrm>
          <a:prstGeom prst="ellipse">
            <a:avLst/>
          </a:prstGeom>
          <a:noFill/>
          <a:ln w="38100">
            <a:solidFill>
              <a:srgbClr val="326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3A9949D-8357-CE9F-B1DB-1F9CBA90CA7E}"/>
              </a:ext>
            </a:extLst>
          </p:cNvPr>
          <p:cNvSpPr/>
          <p:nvPr/>
        </p:nvSpPr>
        <p:spPr>
          <a:xfrm>
            <a:off x="9862010" y="4876269"/>
            <a:ext cx="687710" cy="526611"/>
          </a:xfrm>
          <a:prstGeom prst="rect">
            <a:avLst/>
          </a:prstGeom>
          <a:noFill/>
          <a:ln w="38100">
            <a:solidFill>
              <a:srgbClr val="326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CONCEPTOS BÁSICOS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38A11-E498-4288-9BB6-C5EE906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752E1D-1C19-6E89-E50F-1216E564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84075"/>
            <a:ext cx="5505450" cy="134148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F4558AD-0528-E793-C39F-8B5EBD928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71920"/>
              </p:ext>
            </p:extLst>
          </p:nvPr>
        </p:nvGraphicFramePr>
        <p:xfrm>
          <a:off x="1097281" y="3672579"/>
          <a:ext cx="55054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1">
                  <a:extLst>
                    <a:ext uri="{9D8B030D-6E8A-4147-A177-3AD203B41FA5}">
                      <a16:colId xmlns:a16="http://schemas.microsoft.com/office/drawing/2014/main" val="3761758955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3579492208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324605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Posición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6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5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9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81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8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599910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633F9BA8-4235-0E17-55A3-24A61DA33902}"/>
              </a:ext>
            </a:extLst>
          </p:cNvPr>
          <p:cNvSpPr/>
          <p:nvPr/>
        </p:nvSpPr>
        <p:spPr>
          <a:xfrm>
            <a:off x="1277567" y="2064923"/>
            <a:ext cx="460442" cy="2891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0B74B3-5985-A275-6214-3FE72399C682}"/>
              </a:ext>
            </a:extLst>
          </p:cNvPr>
          <p:cNvSpPr/>
          <p:nvPr/>
        </p:nvSpPr>
        <p:spPr>
          <a:xfrm>
            <a:off x="1786646" y="2064064"/>
            <a:ext cx="460442" cy="2891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526723-BE2E-5094-86D3-8ECDEF661E78}"/>
              </a:ext>
            </a:extLst>
          </p:cNvPr>
          <p:cNvSpPr/>
          <p:nvPr/>
        </p:nvSpPr>
        <p:spPr>
          <a:xfrm>
            <a:off x="1784925" y="2380767"/>
            <a:ext cx="460442" cy="2891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D4496B9-F8EA-A23F-4FEC-BF377C34D8BE}"/>
              </a:ext>
            </a:extLst>
          </p:cNvPr>
          <p:cNvSpPr/>
          <p:nvPr/>
        </p:nvSpPr>
        <p:spPr>
          <a:xfrm>
            <a:off x="1277565" y="3015053"/>
            <a:ext cx="460442" cy="2891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E805809-95B5-272D-A8A9-DF961840F9F5}"/>
              </a:ext>
            </a:extLst>
          </p:cNvPr>
          <p:cNvSpPr/>
          <p:nvPr/>
        </p:nvSpPr>
        <p:spPr>
          <a:xfrm>
            <a:off x="1786644" y="3014194"/>
            <a:ext cx="460442" cy="2891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82786379-0FD4-1B1C-D405-DDFECF004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56815"/>
              </p:ext>
            </p:extLst>
          </p:nvPr>
        </p:nvGraphicFramePr>
        <p:xfrm>
          <a:off x="6695670" y="5534773"/>
          <a:ext cx="5295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184283165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8657124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8425066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45222433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84938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153454"/>
                  </a:ext>
                </a:extLst>
              </a:tr>
            </a:tbl>
          </a:graphicData>
        </a:graphic>
      </p:graphicFrame>
      <p:grpSp>
        <p:nvGrpSpPr>
          <p:cNvPr id="15" name="Grupo 14">
            <a:extLst>
              <a:ext uri="{FF2B5EF4-FFF2-40B4-BE49-F238E27FC236}">
                <a16:creationId xmlns:a16="http://schemas.microsoft.com/office/drawing/2014/main" id="{AA0420C1-A25E-CCDB-EB4C-9CF80B907711}"/>
              </a:ext>
            </a:extLst>
          </p:cNvPr>
          <p:cNvGrpSpPr/>
          <p:nvPr/>
        </p:nvGrpSpPr>
        <p:grpSpPr>
          <a:xfrm>
            <a:off x="1881753" y="4105071"/>
            <a:ext cx="3998090" cy="259406"/>
            <a:chOff x="1881753" y="4105071"/>
            <a:chExt cx="3998090" cy="25940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AEAE157-CEB4-7617-D647-6751C62D8C37}"/>
                </a:ext>
              </a:extLst>
            </p:cNvPr>
            <p:cNvSpPr/>
            <p:nvPr/>
          </p:nvSpPr>
          <p:spPr>
            <a:xfrm>
              <a:off x="1881753" y="4105072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B8B0133-9194-AEBB-D189-0BA35ACACDA6}"/>
                </a:ext>
              </a:extLst>
            </p:cNvPr>
            <p:cNvSpPr/>
            <p:nvPr/>
          </p:nvSpPr>
          <p:spPr>
            <a:xfrm>
              <a:off x="3684634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0FB3C92-1A52-7DCB-7B76-3A8B37F848CF}"/>
                </a:ext>
              </a:extLst>
            </p:cNvPr>
            <p:cNvSpPr/>
            <p:nvPr/>
          </p:nvSpPr>
          <p:spPr>
            <a:xfrm>
              <a:off x="5549102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204C91B-94C9-BCB2-8203-36A078BB2848}"/>
              </a:ext>
            </a:extLst>
          </p:cNvPr>
          <p:cNvGrpSpPr/>
          <p:nvPr/>
        </p:nvGrpSpPr>
        <p:grpSpPr>
          <a:xfrm>
            <a:off x="1881753" y="4871641"/>
            <a:ext cx="3998090" cy="259406"/>
            <a:chOff x="1881753" y="4105071"/>
            <a:chExt cx="3998090" cy="25940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C77CF14-CB35-7FB8-5E7F-997874336D85}"/>
                </a:ext>
              </a:extLst>
            </p:cNvPr>
            <p:cNvSpPr/>
            <p:nvPr/>
          </p:nvSpPr>
          <p:spPr>
            <a:xfrm>
              <a:off x="1881753" y="4105072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1729C747-6487-D5AE-BA87-0918AA4416FE}"/>
                </a:ext>
              </a:extLst>
            </p:cNvPr>
            <p:cNvSpPr/>
            <p:nvPr/>
          </p:nvSpPr>
          <p:spPr>
            <a:xfrm>
              <a:off x="3684634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5AF2AEB-00A5-CFC6-7CC2-F9ACEC140EEC}"/>
                </a:ext>
              </a:extLst>
            </p:cNvPr>
            <p:cNvSpPr/>
            <p:nvPr/>
          </p:nvSpPr>
          <p:spPr>
            <a:xfrm>
              <a:off x="5549102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EC5FB88-28A9-2F5E-0B1C-8EBE31EB6786}"/>
              </a:ext>
            </a:extLst>
          </p:cNvPr>
          <p:cNvGrpSpPr/>
          <p:nvPr/>
        </p:nvGrpSpPr>
        <p:grpSpPr>
          <a:xfrm>
            <a:off x="1881753" y="5590490"/>
            <a:ext cx="3998090" cy="259406"/>
            <a:chOff x="1881753" y="4105071"/>
            <a:chExt cx="3998090" cy="259406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2D6DE444-A6D8-E8CB-88B2-26EFAD42D1F0}"/>
                </a:ext>
              </a:extLst>
            </p:cNvPr>
            <p:cNvSpPr/>
            <p:nvPr/>
          </p:nvSpPr>
          <p:spPr>
            <a:xfrm>
              <a:off x="1881753" y="4105072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1A6E2E4-4358-1B7A-D18D-49983478537F}"/>
                </a:ext>
              </a:extLst>
            </p:cNvPr>
            <p:cNvSpPr/>
            <p:nvPr/>
          </p:nvSpPr>
          <p:spPr>
            <a:xfrm>
              <a:off x="3684634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F5FDB9F-ABBD-142B-F496-0BBC751ED0F8}"/>
                </a:ext>
              </a:extLst>
            </p:cNvPr>
            <p:cNvSpPr/>
            <p:nvPr/>
          </p:nvSpPr>
          <p:spPr>
            <a:xfrm>
              <a:off x="5549102" y="4105071"/>
              <a:ext cx="330741" cy="259405"/>
            </a:xfrm>
            <a:prstGeom prst="rect">
              <a:avLst/>
            </a:prstGeom>
            <a:solidFill>
              <a:srgbClr val="E4C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BB473A0-8DC5-2D32-E6A0-0367BD82862D}"/>
              </a:ext>
            </a:extLst>
          </p:cNvPr>
          <p:cNvGrpSpPr/>
          <p:nvPr/>
        </p:nvGrpSpPr>
        <p:grpSpPr>
          <a:xfrm>
            <a:off x="1881753" y="4464495"/>
            <a:ext cx="3998090" cy="259406"/>
            <a:chOff x="1881753" y="4105071"/>
            <a:chExt cx="3998090" cy="259406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63DEE94E-B27A-EB3B-523E-D91D2AA71641}"/>
                </a:ext>
              </a:extLst>
            </p:cNvPr>
            <p:cNvSpPr/>
            <p:nvPr/>
          </p:nvSpPr>
          <p:spPr>
            <a:xfrm>
              <a:off x="1881753" y="4105072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B209E28-1DCE-2A52-B808-642EA993F10E}"/>
                </a:ext>
              </a:extLst>
            </p:cNvPr>
            <p:cNvSpPr/>
            <p:nvPr/>
          </p:nvSpPr>
          <p:spPr>
            <a:xfrm>
              <a:off x="3684634" y="4105071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3E4FF12-ED48-CC1A-3B44-1BE9EEDC9EC8}"/>
                </a:ext>
              </a:extLst>
            </p:cNvPr>
            <p:cNvSpPr/>
            <p:nvPr/>
          </p:nvSpPr>
          <p:spPr>
            <a:xfrm>
              <a:off x="5549102" y="4105071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0B60736-9FF5-7FDD-FCDB-7FF0AE8C9871}"/>
              </a:ext>
            </a:extLst>
          </p:cNvPr>
          <p:cNvGrpSpPr/>
          <p:nvPr/>
        </p:nvGrpSpPr>
        <p:grpSpPr>
          <a:xfrm>
            <a:off x="1850959" y="5183344"/>
            <a:ext cx="3998090" cy="259406"/>
            <a:chOff x="1881753" y="4105071"/>
            <a:chExt cx="3998090" cy="25940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C5EBC9F-7F93-4BD2-C6C6-7A04B750328F}"/>
                </a:ext>
              </a:extLst>
            </p:cNvPr>
            <p:cNvSpPr/>
            <p:nvPr/>
          </p:nvSpPr>
          <p:spPr>
            <a:xfrm>
              <a:off x="1881753" y="4105072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8B93ECB0-54B5-8319-0503-9D80266E1E87}"/>
                </a:ext>
              </a:extLst>
            </p:cNvPr>
            <p:cNvSpPr/>
            <p:nvPr/>
          </p:nvSpPr>
          <p:spPr>
            <a:xfrm>
              <a:off x="3684634" y="4105071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1A86968-46DA-A327-B5D9-0792F7A3E08A}"/>
                </a:ext>
              </a:extLst>
            </p:cNvPr>
            <p:cNvSpPr/>
            <p:nvPr/>
          </p:nvSpPr>
          <p:spPr>
            <a:xfrm>
              <a:off x="5549102" y="4105071"/>
              <a:ext cx="330741" cy="259405"/>
            </a:xfrm>
            <a:prstGeom prst="rect">
              <a:avLst/>
            </a:prstGeom>
            <a:solidFill>
              <a:srgbClr val="F2E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BD42911-2A94-6F43-356E-B28EA2C3F1A3}"/>
              </a:ext>
            </a:extLst>
          </p:cNvPr>
          <p:cNvSpPr/>
          <p:nvPr/>
        </p:nvSpPr>
        <p:spPr>
          <a:xfrm>
            <a:off x="7019401" y="5590490"/>
            <a:ext cx="457927" cy="259405"/>
          </a:xfrm>
          <a:prstGeom prst="rect">
            <a:avLst/>
          </a:prstGeom>
          <a:solidFill>
            <a:srgbClr val="B1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76025AD-68AC-9711-2A81-E82190BB5369}"/>
              </a:ext>
            </a:extLst>
          </p:cNvPr>
          <p:cNvSpPr/>
          <p:nvPr/>
        </p:nvSpPr>
        <p:spPr>
          <a:xfrm>
            <a:off x="8074874" y="5590490"/>
            <a:ext cx="457927" cy="259405"/>
          </a:xfrm>
          <a:prstGeom prst="rect">
            <a:avLst/>
          </a:prstGeom>
          <a:solidFill>
            <a:srgbClr val="B1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564E735-F8B6-EEE1-06C7-40FFB438FF02}"/>
              </a:ext>
            </a:extLst>
          </p:cNvPr>
          <p:cNvSpPr/>
          <p:nvPr/>
        </p:nvSpPr>
        <p:spPr>
          <a:xfrm>
            <a:off x="9114656" y="5590489"/>
            <a:ext cx="457927" cy="259405"/>
          </a:xfrm>
          <a:prstGeom prst="rect">
            <a:avLst/>
          </a:prstGeom>
          <a:solidFill>
            <a:srgbClr val="B1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7DAC753-1818-0262-2BA3-0227F912A69E}"/>
              </a:ext>
            </a:extLst>
          </p:cNvPr>
          <p:cNvSpPr/>
          <p:nvPr/>
        </p:nvSpPr>
        <p:spPr>
          <a:xfrm>
            <a:off x="10170129" y="5590489"/>
            <a:ext cx="457927" cy="259405"/>
          </a:xfrm>
          <a:prstGeom prst="rect">
            <a:avLst/>
          </a:prstGeom>
          <a:solidFill>
            <a:srgbClr val="B1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2E07709-FCC9-EC2D-0E6B-8768B885EC94}"/>
              </a:ext>
            </a:extLst>
          </p:cNvPr>
          <p:cNvSpPr/>
          <p:nvPr/>
        </p:nvSpPr>
        <p:spPr>
          <a:xfrm>
            <a:off x="11225602" y="5586661"/>
            <a:ext cx="457927" cy="259405"/>
          </a:xfrm>
          <a:prstGeom prst="rect">
            <a:avLst/>
          </a:prstGeom>
          <a:solidFill>
            <a:srgbClr val="B100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7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C752E1D-1C19-6E89-E50F-1216E564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84075"/>
            <a:ext cx="5505450" cy="13414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F4A7B3-CBAA-4202-946F-87D9DDEF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scadia Code" panose="020B0609020000020004" pitchFamily="49" charset="0"/>
                <a:cs typeface="Cascadia Code" panose="020B0609020000020004" pitchFamily="49" charset="0"/>
              </a:rPr>
              <a:t>CONCEPTOS BÁSICOS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838A11-E498-4288-9BB6-C5EE906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F4558AD-0528-E793-C39F-8B5EBD9287A5}"/>
              </a:ext>
            </a:extLst>
          </p:cNvPr>
          <p:cNvGraphicFramePr>
            <a:graphicFrameLocks noGrp="1"/>
          </p:cNvGraphicFramePr>
          <p:nvPr/>
        </p:nvGraphicFramePr>
        <p:xfrm>
          <a:off x="1097281" y="3672579"/>
          <a:ext cx="55054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1">
                  <a:extLst>
                    <a:ext uri="{9D8B030D-6E8A-4147-A177-3AD203B41FA5}">
                      <a16:colId xmlns:a16="http://schemas.microsoft.com/office/drawing/2014/main" val="3761758955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3579492208"/>
                    </a:ext>
                  </a:extLst>
                </a:gridCol>
                <a:gridCol w="1835151">
                  <a:extLst>
                    <a:ext uri="{9D8B030D-6E8A-4147-A177-3AD203B41FA5}">
                      <a16:colId xmlns:a16="http://schemas.microsoft.com/office/drawing/2014/main" val="324605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Posición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6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5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9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81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08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599910"/>
                  </a:ext>
                </a:extLst>
              </a:tr>
            </a:tbl>
          </a:graphicData>
        </a:graphic>
      </p:graphicFrame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82786379-0FD4-1B1C-D405-DDFECF004F34}"/>
              </a:ext>
            </a:extLst>
          </p:cNvPr>
          <p:cNvGraphicFramePr>
            <a:graphicFrameLocks noGrp="1"/>
          </p:cNvGraphicFramePr>
          <p:nvPr/>
        </p:nvGraphicFramePr>
        <p:xfrm>
          <a:off x="6695670" y="5534773"/>
          <a:ext cx="5295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1842831657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8657124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8425066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45222433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84938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30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baseline="-25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153454"/>
                  </a:ext>
                </a:extLst>
              </a:tr>
            </a:tbl>
          </a:graphicData>
        </a:graphic>
      </p:graphicFrame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53086E92-DA27-1557-4033-D45DE2E61D54}"/>
              </a:ext>
            </a:extLst>
          </p:cNvPr>
          <p:cNvSpPr/>
          <p:nvPr/>
        </p:nvSpPr>
        <p:spPr>
          <a:xfrm>
            <a:off x="2217420" y="2247900"/>
            <a:ext cx="32004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42" name="Tabla 42">
            <a:extLst>
              <a:ext uri="{FF2B5EF4-FFF2-40B4-BE49-F238E27FC236}">
                <a16:creationId xmlns:a16="http://schemas.microsoft.com/office/drawing/2014/main" id="{C73A06AF-E3EF-7DD0-304A-189939897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896"/>
              </p:ext>
            </p:extLst>
          </p:nvPr>
        </p:nvGraphicFramePr>
        <p:xfrm>
          <a:off x="6938240" y="2263927"/>
          <a:ext cx="470408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080">
                  <a:extLst>
                    <a:ext uri="{9D8B030D-6E8A-4147-A177-3AD203B41FA5}">
                      <a16:colId xmlns:a16="http://schemas.microsoft.com/office/drawing/2014/main" val="560244474"/>
                    </a:ext>
                  </a:extLst>
                </a:gridCol>
              </a:tblGrid>
              <a:tr h="268364">
                <a:tc>
                  <a:txBody>
                    <a:bodyPr/>
                    <a:lstStyle/>
                    <a:p>
                      <a:pPr algn="ctr"/>
                      <a:r>
                        <a:rPr lang="es-ES" sz="2800" i="1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[0] </a:t>
                      </a:r>
                      <a:r>
                        <a:rPr lang="es-E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+=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[0] ·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325654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s-ES" sz="2800" i="1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[0] </a:t>
                      </a:r>
                      <a:r>
                        <a:rPr lang="es-E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+=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[1] ·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194386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s-ES" sz="2800" i="1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[1] </a:t>
                      </a:r>
                      <a:r>
                        <a:rPr lang="es-E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+=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[2] ·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301261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s-ES" sz="2800" i="1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[3] </a:t>
                      </a:r>
                      <a:r>
                        <a:rPr lang="es-E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+=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[3] ·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750583"/>
                  </a:ext>
                </a:extLst>
              </a:tr>
              <a:tr h="329324">
                <a:tc>
                  <a:txBody>
                    <a:bodyPr/>
                    <a:lstStyle/>
                    <a:p>
                      <a:pPr algn="ctr"/>
                      <a:r>
                        <a:rPr lang="es-ES" sz="2800" i="1" dirty="0" err="1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out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[3] </a:t>
                      </a:r>
                      <a:r>
                        <a:rPr lang="es-ES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+=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[4] · </a:t>
                      </a:r>
                      <a:r>
                        <a:rPr lang="es-ES" sz="2800" i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  <a:r>
                        <a:rPr lang="es-ES" sz="28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73462"/>
                  </a:ext>
                </a:extLst>
              </a:tr>
            </a:tbl>
          </a:graphicData>
        </a:graphic>
      </p:graphicFrame>
      <p:graphicFrame>
        <p:nvGraphicFramePr>
          <p:cNvPr id="43" name="Tabla 43">
            <a:extLst>
              <a:ext uri="{FF2B5EF4-FFF2-40B4-BE49-F238E27FC236}">
                <a16:creationId xmlns:a16="http://schemas.microsoft.com/office/drawing/2014/main" id="{4EC108FC-838A-52DB-3390-95EC069B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37741"/>
              </p:ext>
            </p:extLst>
          </p:nvPr>
        </p:nvGraphicFramePr>
        <p:xfrm>
          <a:off x="3939540" y="1877060"/>
          <a:ext cx="25069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351692625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3328762174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4016152824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97664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588205"/>
                  </a:ext>
                </a:extLst>
              </a:tr>
            </a:tbl>
          </a:graphicData>
        </a:graphic>
      </p:graphicFrame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BC3696E6-55A7-3833-FA54-B9E8861C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15445"/>
              </p:ext>
            </p:extLst>
          </p:nvPr>
        </p:nvGraphicFramePr>
        <p:xfrm>
          <a:off x="2474595" y="1888182"/>
          <a:ext cx="944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35169262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32876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588205"/>
                  </a:ext>
                </a:extLst>
              </a:tr>
            </a:tbl>
          </a:graphicData>
        </a:graphic>
      </p:graphicFrame>
      <p:graphicFrame>
        <p:nvGraphicFramePr>
          <p:cNvPr id="45" name="Tabla 43">
            <a:extLst>
              <a:ext uri="{FF2B5EF4-FFF2-40B4-BE49-F238E27FC236}">
                <a16:creationId xmlns:a16="http://schemas.microsoft.com/office/drawing/2014/main" id="{60869AD4-D7D9-714B-FEA7-7AC95E3F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88479"/>
              </p:ext>
            </p:extLst>
          </p:nvPr>
        </p:nvGraphicFramePr>
        <p:xfrm>
          <a:off x="6695670" y="5195874"/>
          <a:ext cx="52959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351692625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2876217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4016152824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976643501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779987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326E76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326E76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326E76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326E76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326E76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588205"/>
                  </a:ext>
                </a:extLst>
              </a:tr>
            </a:tbl>
          </a:graphicData>
        </a:graphic>
      </p:graphicFrame>
      <p:graphicFrame>
        <p:nvGraphicFramePr>
          <p:cNvPr id="48" name="Tabla 43">
            <a:extLst>
              <a:ext uri="{FF2B5EF4-FFF2-40B4-BE49-F238E27FC236}">
                <a16:creationId xmlns:a16="http://schemas.microsoft.com/office/drawing/2014/main" id="{E0F52F3C-EB57-4CC0-5E27-ED60380CE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94502"/>
              </p:ext>
            </p:extLst>
          </p:nvPr>
        </p:nvGraphicFramePr>
        <p:xfrm>
          <a:off x="7995284" y="1958792"/>
          <a:ext cx="28479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786">
                  <a:extLst>
                    <a:ext uri="{9D8B030D-6E8A-4147-A177-3AD203B41FA5}">
                      <a16:colId xmlns:a16="http://schemas.microsoft.com/office/drawing/2014/main" val="2351692625"/>
                    </a:ext>
                  </a:extLst>
                </a:gridCol>
                <a:gridCol w="1211909">
                  <a:extLst>
                    <a:ext uri="{9D8B030D-6E8A-4147-A177-3AD203B41FA5}">
                      <a16:colId xmlns:a16="http://schemas.microsoft.com/office/drawing/2014/main" val="3328762174"/>
                    </a:ext>
                  </a:extLst>
                </a:gridCol>
                <a:gridCol w="567281">
                  <a:extLst>
                    <a:ext uri="{9D8B030D-6E8A-4147-A177-3AD203B41FA5}">
                      <a16:colId xmlns:a16="http://schemas.microsoft.com/office/drawing/2014/main" val="4016152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pos</a:t>
                      </a:r>
                      <a:endParaRPr lang="es-ES" b="1" dirty="0">
                        <a:solidFill>
                          <a:srgbClr val="B10072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B10072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588205"/>
                  </a:ext>
                </a:extLst>
              </a:tr>
            </a:tbl>
          </a:graphicData>
        </a:graphic>
      </p:graphicFrame>
      <p:grpSp>
        <p:nvGrpSpPr>
          <p:cNvPr id="52" name="Grupo 51">
            <a:extLst>
              <a:ext uri="{FF2B5EF4-FFF2-40B4-BE49-F238E27FC236}">
                <a16:creationId xmlns:a16="http://schemas.microsoft.com/office/drawing/2014/main" id="{533F3BEC-21D7-18C7-5E27-0AAD8F7FFB93}"/>
              </a:ext>
            </a:extLst>
          </p:cNvPr>
          <p:cNvGrpSpPr/>
          <p:nvPr/>
        </p:nvGrpSpPr>
        <p:grpSpPr>
          <a:xfrm>
            <a:off x="8419843" y="2369379"/>
            <a:ext cx="2231489" cy="301257"/>
            <a:chOff x="8419843" y="2369379"/>
            <a:chExt cx="2231489" cy="301257"/>
          </a:xfrm>
          <a:solidFill>
            <a:schemeClr val="bg1"/>
          </a:solidFill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5B376992-5CBB-11D7-038A-D66C7C447290}"/>
                </a:ext>
              </a:extLst>
            </p:cNvPr>
            <p:cNvSpPr/>
            <p:nvPr/>
          </p:nvSpPr>
          <p:spPr>
            <a:xfrm>
              <a:off x="8419843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C934A66B-1245-7751-5AAE-DBC143956A41}"/>
                </a:ext>
              </a:extLst>
            </p:cNvPr>
            <p:cNvSpPr/>
            <p:nvPr/>
          </p:nvSpPr>
          <p:spPr>
            <a:xfrm>
              <a:off x="9562843" y="2371484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53C2ADEB-3EE2-B6FC-8011-684626A23D27}"/>
                </a:ext>
              </a:extLst>
            </p:cNvPr>
            <p:cNvSpPr/>
            <p:nvPr/>
          </p:nvSpPr>
          <p:spPr>
            <a:xfrm>
              <a:off x="10434381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E813D4D-4827-26CE-7DA9-3A6295B5E743}"/>
              </a:ext>
            </a:extLst>
          </p:cNvPr>
          <p:cNvGrpSpPr/>
          <p:nvPr/>
        </p:nvGrpSpPr>
        <p:grpSpPr>
          <a:xfrm>
            <a:off x="8419843" y="2885909"/>
            <a:ext cx="2231489" cy="301257"/>
            <a:chOff x="8419843" y="2369379"/>
            <a:chExt cx="2231489" cy="301257"/>
          </a:xfrm>
          <a:solidFill>
            <a:schemeClr val="bg1"/>
          </a:solidFill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25363BC9-47D0-02D3-CD80-A71883C3AF8F}"/>
                </a:ext>
              </a:extLst>
            </p:cNvPr>
            <p:cNvSpPr/>
            <p:nvPr/>
          </p:nvSpPr>
          <p:spPr>
            <a:xfrm>
              <a:off x="8419843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C86D7D1E-D861-8C11-20BE-DDBDA90B4519}"/>
                </a:ext>
              </a:extLst>
            </p:cNvPr>
            <p:cNvSpPr/>
            <p:nvPr/>
          </p:nvSpPr>
          <p:spPr>
            <a:xfrm>
              <a:off x="9562843" y="2371484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CC4B9E51-4780-34C9-3CB6-0742385DD0C1}"/>
                </a:ext>
              </a:extLst>
            </p:cNvPr>
            <p:cNvSpPr/>
            <p:nvPr/>
          </p:nvSpPr>
          <p:spPr>
            <a:xfrm>
              <a:off x="10434381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9BE4730-801D-1A99-11B2-DB57C6DA6591}"/>
              </a:ext>
            </a:extLst>
          </p:cNvPr>
          <p:cNvGrpSpPr/>
          <p:nvPr/>
        </p:nvGrpSpPr>
        <p:grpSpPr>
          <a:xfrm>
            <a:off x="8419843" y="3410371"/>
            <a:ext cx="2231489" cy="301257"/>
            <a:chOff x="8419843" y="2369379"/>
            <a:chExt cx="2231489" cy="301257"/>
          </a:xfrm>
          <a:solidFill>
            <a:schemeClr val="bg1"/>
          </a:solidFill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B0593D2B-C32A-D69F-55A7-38C68DEF795D}"/>
                </a:ext>
              </a:extLst>
            </p:cNvPr>
            <p:cNvSpPr/>
            <p:nvPr/>
          </p:nvSpPr>
          <p:spPr>
            <a:xfrm>
              <a:off x="8419843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DBB81EE5-0492-5595-22D5-4B52C854E497}"/>
                </a:ext>
              </a:extLst>
            </p:cNvPr>
            <p:cNvSpPr/>
            <p:nvPr/>
          </p:nvSpPr>
          <p:spPr>
            <a:xfrm>
              <a:off x="9562843" y="2371484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842CCCE3-2D66-9C2D-3737-F6FB8B038364}"/>
                </a:ext>
              </a:extLst>
            </p:cNvPr>
            <p:cNvSpPr/>
            <p:nvPr/>
          </p:nvSpPr>
          <p:spPr>
            <a:xfrm>
              <a:off x="10434381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6DD7F010-8349-3E8D-2CF2-BD9DF69C0AAB}"/>
              </a:ext>
            </a:extLst>
          </p:cNvPr>
          <p:cNvGrpSpPr/>
          <p:nvPr/>
        </p:nvGrpSpPr>
        <p:grpSpPr>
          <a:xfrm>
            <a:off x="8419843" y="3916845"/>
            <a:ext cx="2231489" cy="301257"/>
            <a:chOff x="8419843" y="2369379"/>
            <a:chExt cx="2231489" cy="301257"/>
          </a:xfrm>
          <a:solidFill>
            <a:schemeClr val="bg1"/>
          </a:solidFill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6967D105-A041-183E-EB80-32322650CAED}"/>
                </a:ext>
              </a:extLst>
            </p:cNvPr>
            <p:cNvSpPr/>
            <p:nvPr/>
          </p:nvSpPr>
          <p:spPr>
            <a:xfrm>
              <a:off x="8419843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C23F7A-5D3B-8D09-1AE8-D874B60D6F91}"/>
                </a:ext>
              </a:extLst>
            </p:cNvPr>
            <p:cNvSpPr/>
            <p:nvPr/>
          </p:nvSpPr>
          <p:spPr>
            <a:xfrm>
              <a:off x="9562843" y="2371484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891ADA36-3D21-9E5E-15EF-83B37FBE700A}"/>
                </a:ext>
              </a:extLst>
            </p:cNvPr>
            <p:cNvSpPr/>
            <p:nvPr/>
          </p:nvSpPr>
          <p:spPr>
            <a:xfrm>
              <a:off x="10434381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2523176-1B89-D564-3673-CB25D846B1EC}"/>
              </a:ext>
            </a:extLst>
          </p:cNvPr>
          <p:cNvGrpSpPr/>
          <p:nvPr/>
        </p:nvGrpSpPr>
        <p:grpSpPr>
          <a:xfrm>
            <a:off x="8419843" y="4437802"/>
            <a:ext cx="2231489" cy="301257"/>
            <a:chOff x="8419843" y="2369379"/>
            <a:chExt cx="2231489" cy="301257"/>
          </a:xfrm>
          <a:solidFill>
            <a:schemeClr val="bg1"/>
          </a:solidFill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CE69FFB8-BB10-3C6D-3B71-97DAF1AE3613}"/>
                </a:ext>
              </a:extLst>
            </p:cNvPr>
            <p:cNvSpPr/>
            <p:nvPr/>
          </p:nvSpPr>
          <p:spPr>
            <a:xfrm>
              <a:off x="8419843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BC8F8765-E29F-E637-6CB6-33F497D354D2}"/>
                </a:ext>
              </a:extLst>
            </p:cNvPr>
            <p:cNvSpPr/>
            <p:nvPr/>
          </p:nvSpPr>
          <p:spPr>
            <a:xfrm>
              <a:off x="9562843" y="2371484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D6D5ED4B-875E-A3F7-8F89-533A6BC28FB2}"/>
                </a:ext>
              </a:extLst>
            </p:cNvPr>
            <p:cNvSpPr/>
            <p:nvPr/>
          </p:nvSpPr>
          <p:spPr>
            <a:xfrm>
              <a:off x="10434381" y="2369379"/>
              <a:ext cx="216951" cy="299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AF8BC1BE-1B8D-26F3-2755-62C530F2BEF6}"/>
              </a:ext>
            </a:extLst>
          </p:cNvPr>
          <p:cNvSpPr/>
          <p:nvPr/>
        </p:nvSpPr>
        <p:spPr>
          <a:xfrm>
            <a:off x="3625433" y="2247900"/>
            <a:ext cx="32004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4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-0.00039 0.04607 " pathEditMode="relative" rAng="0" ptsTypes="AA">
                                      <p:cBhvr>
                                        <p:cTn id="5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9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0039 0.04607 " pathEditMode="relative" rAng="0" ptsTypes="AA">
                                      <p:cBhvr>
                                        <p:cTn id="6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73" grpId="0" animBg="1"/>
      <p:bldP spid="73" grpId="1" animBg="1"/>
    </p:bldLst>
  </p:timing>
</p:sld>
</file>

<file path=ppt/theme/theme1.xml><?xml version="1.0" encoding="utf-8"?>
<a:theme xmlns:a="http://schemas.openxmlformats.org/drawingml/2006/main" name="Retrospección">
  <a:themeElements>
    <a:clrScheme name="Personalizado 2">
      <a:dk1>
        <a:srgbClr val="000000"/>
      </a:dk1>
      <a:lt1>
        <a:sysClr val="window" lastClr="FFFFFF"/>
      </a:lt1>
      <a:dk2>
        <a:srgbClr val="646464"/>
      </a:dk2>
      <a:lt2>
        <a:srgbClr val="EAEAEA"/>
      </a:lt2>
      <a:accent1>
        <a:srgbClr val="B10072"/>
      </a:accent1>
      <a:accent2>
        <a:srgbClr val="E4A6CE"/>
      </a:accent2>
      <a:accent3>
        <a:srgbClr val="326E76"/>
      </a:accent3>
      <a:accent4>
        <a:srgbClr val="B7CCCF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13408</TotalTime>
  <Words>5023</Words>
  <Application>Microsoft Office PowerPoint</Application>
  <PresentationFormat>Panorámica</PresentationFormat>
  <Paragraphs>751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Cascadia Code</vt:lpstr>
      <vt:lpstr>CMU Serif</vt:lpstr>
      <vt:lpstr>IBM Plex Mono</vt:lpstr>
      <vt:lpstr>Roboto</vt:lpstr>
      <vt:lpstr>Wingdings</vt:lpstr>
      <vt:lpstr>Retrospección</vt:lpstr>
      <vt:lpstr>MÁSTER HPC</vt:lpstr>
      <vt:lpstr>ÍNDICE</vt:lpstr>
      <vt:lpstr>INTRODUCCIÓN</vt:lpstr>
      <vt:lpstr>INTRODUCCIÓN</vt:lpstr>
      <vt:lpstr>CONCEPTOS BÁSICOS</vt:lpstr>
      <vt:lpstr>CONCEPTOS BÁSICOS</vt:lpstr>
      <vt:lpstr>CONCEPTOS BÁSICOS</vt:lpstr>
      <vt:lpstr>CONCEPTOS BÁSICOS</vt:lpstr>
      <vt:lpstr>CONCEPTOS BÁSICOS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PRUEBA DE CONCEPTO</vt:lpstr>
      <vt:lpstr>MEDIDA DEL RENDIMIENTO</vt:lpstr>
      <vt:lpstr>MEDIDA DEL RENDIMIENTO</vt:lpstr>
      <vt:lpstr>MEDIDA DEL RENDIMIENTO</vt:lpstr>
      <vt:lpstr>MEDIDA DEL RENDIMIENTO</vt:lpstr>
      <vt:lpstr>MEDIDA DEL RENDIMIENTO</vt:lpstr>
      <vt:lpstr>MEDIDA DEL RENDIMIENTO</vt:lpstr>
      <vt:lpstr>MEDIDA DEL RENDIMIENTO</vt:lpstr>
      <vt:lpstr>MEDIDA DEL RENDIMIENTO</vt:lpstr>
      <vt:lpstr>CONCLUSIONES</vt:lpstr>
      <vt:lpstr>LÍNEAS FUTURAS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Rodríguez Iglesias</dc:creator>
  <cp:lastModifiedBy>Alonso Rodriguez</cp:lastModifiedBy>
  <cp:revision>71</cp:revision>
  <dcterms:created xsi:type="dcterms:W3CDTF">2021-09-17T12:32:51Z</dcterms:created>
  <dcterms:modified xsi:type="dcterms:W3CDTF">2022-12-13T22:17:48Z</dcterms:modified>
</cp:coreProperties>
</file>