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1"/>
    <p:sldMasterId id="2147483660" r:id="rId2"/>
  </p:sldMasterIdLst>
  <p:notesMasterIdLst>
    <p:notesMasterId r:id="rId29"/>
  </p:notesMasterIdLst>
  <p:sldIdLst>
    <p:sldId id="256" r:id="rId3"/>
    <p:sldId id="258" r:id="rId4"/>
    <p:sldId id="257" r:id="rId5"/>
    <p:sldId id="279" r:id="rId6"/>
    <p:sldId id="288" r:id="rId7"/>
    <p:sldId id="260" r:id="rId8"/>
    <p:sldId id="276" r:id="rId9"/>
    <p:sldId id="277" r:id="rId10"/>
    <p:sldId id="280" r:id="rId11"/>
    <p:sldId id="278" r:id="rId12"/>
    <p:sldId id="281" r:id="rId13"/>
    <p:sldId id="282" r:id="rId14"/>
    <p:sldId id="283" r:id="rId15"/>
    <p:sldId id="286" r:id="rId16"/>
    <p:sldId id="289" r:id="rId17"/>
    <p:sldId id="284" r:id="rId18"/>
    <p:sldId id="285" r:id="rId19"/>
    <p:sldId id="290" r:id="rId20"/>
    <p:sldId id="291" r:id="rId21"/>
    <p:sldId id="292" r:id="rId22"/>
    <p:sldId id="293" r:id="rId23"/>
    <p:sldId id="294" r:id="rId24"/>
    <p:sldId id="295" r:id="rId25"/>
    <p:sldId id="296" r:id="rId26"/>
    <p:sldId id="297" r:id="rId27"/>
    <p:sldId id="298"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4"/>
    <p:restoredTop sz="70863"/>
  </p:normalViewPr>
  <p:slideViewPr>
    <p:cSldViewPr snapToGrid="0" snapToObjects="1">
      <p:cViewPr varScale="1">
        <p:scale>
          <a:sx n="103" d="100"/>
          <a:sy n="103"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1A2B-25B5-E547-ABEA-0A43F9849406}" type="datetimeFigureOut">
              <a:rPr lang="de-DE" smtClean="0"/>
              <a:t>25.01.21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B6522-C0E8-F447-B542-147F23E8D225}" type="slidenum">
              <a:rPr lang="de-DE" smtClean="0"/>
              <a:t>‹Nr.›</a:t>
            </a:fld>
            <a:endParaRPr lang="de-DE"/>
          </a:p>
        </p:txBody>
      </p:sp>
    </p:spTree>
    <p:extLst>
      <p:ext uri="{BB962C8B-B14F-4D97-AF65-F5344CB8AC3E}">
        <p14:creationId xmlns:p14="http://schemas.microsoft.com/office/powerpoint/2010/main" val="98480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a:t>
            </a:fld>
            <a:endParaRPr lang="de-DE"/>
          </a:p>
        </p:txBody>
      </p:sp>
    </p:spTree>
    <p:extLst>
      <p:ext uri="{BB962C8B-B14F-4D97-AF65-F5344CB8AC3E}">
        <p14:creationId xmlns:p14="http://schemas.microsoft.com/office/powerpoint/2010/main" val="43255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15</a:t>
            </a:fld>
            <a:endParaRPr lang="de-DE"/>
          </a:p>
        </p:txBody>
      </p:sp>
    </p:spTree>
    <p:extLst>
      <p:ext uri="{BB962C8B-B14F-4D97-AF65-F5344CB8AC3E}">
        <p14:creationId xmlns:p14="http://schemas.microsoft.com/office/powerpoint/2010/main" val="232247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16</a:t>
            </a:fld>
            <a:endParaRPr lang="de-DE"/>
          </a:p>
        </p:txBody>
      </p:sp>
    </p:spTree>
    <p:extLst>
      <p:ext uri="{BB962C8B-B14F-4D97-AF65-F5344CB8AC3E}">
        <p14:creationId xmlns:p14="http://schemas.microsoft.com/office/powerpoint/2010/main" val="420537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17</a:t>
            </a:fld>
            <a:endParaRPr lang="de-DE"/>
          </a:p>
        </p:txBody>
      </p:sp>
    </p:spTree>
    <p:extLst>
      <p:ext uri="{BB962C8B-B14F-4D97-AF65-F5344CB8AC3E}">
        <p14:creationId xmlns:p14="http://schemas.microsoft.com/office/powerpoint/2010/main" val="407036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19</a:t>
            </a:fld>
            <a:endParaRPr lang="de-DE"/>
          </a:p>
        </p:txBody>
      </p:sp>
    </p:spTree>
    <p:extLst>
      <p:ext uri="{BB962C8B-B14F-4D97-AF65-F5344CB8AC3E}">
        <p14:creationId xmlns:p14="http://schemas.microsoft.com/office/powerpoint/2010/main" val="65751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20</a:t>
            </a:fld>
            <a:endParaRPr lang="de-DE"/>
          </a:p>
        </p:txBody>
      </p:sp>
    </p:spTree>
    <p:extLst>
      <p:ext uri="{BB962C8B-B14F-4D97-AF65-F5344CB8AC3E}">
        <p14:creationId xmlns:p14="http://schemas.microsoft.com/office/powerpoint/2010/main" val="27700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Das Lambda-Kalkül wurde in den 1930er Jahren von Alonzo Church (1903-1995) entwickelt, einem der führenden Entwickler der mathematischen Logik.</a:t>
            </a:r>
          </a:p>
          <a:p>
            <a:pPr marL="171450" indent="-171450">
              <a:buFont typeface="Arial" panose="020B0604020202020204" pitchFamily="34" charset="0"/>
              <a:buChar char="•"/>
            </a:pPr>
            <a:r>
              <a:rPr lang="de-DE" dirty="0"/>
              <a:t>Der Lambda-Kalkül war ein Versuch, Funktionen als Mittel zum Rechnen zu formalisieren.</a:t>
            </a:r>
          </a:p>
          <a:p>
            <a:pPr marL="171450" indent="-171450">
              <a:buFont typeface="Arial" panose="020B0604020202020204" pitchFamily="34" charset="0"/>
              <a:buChar char="•"/>
            </a:pPr>
            <a:r>
              <a:rPr lang="de-DE" dirty="0"/>
              <a:t>Ein wichtiger (wirklich der wichtigste) Durchbruch in der Berechenbarkeitstheorie war der Beweis, dass das Lambda-Kalkül und die Turing-Maschine genau die gleiche Rechenleistung haben.</a:t>
            </a:r>
          </a:p>
          <a:p>
            <a:pPr marL="171450" indent="-171450">
              <a:buFont typeface="Arial" panose="020B0604020202020204" pitchFamily="34" charset="0"/>
              <a:buChar char="•"/>
            </a:pPr>
            <a:r>
              <a:rPr lang="de-DE" dirty="0"/>
              <a:t>Funktionale Programmiersprachen wurden mit dem expliziten Ziel entwickelt, das Lambda-Kalkül zu einer praktischen Programmiersprache zu machen.</a:t>
            </a:r>
          </a:p>
        </p:txBody>
      </p:sp>
      <p:sp>
        <p:nvSpPr>
          <p:cNvPr id="4" name="Foliennummernplatzhalter 3"/>
          <p:cNvSpPr>
            <a:spLocks noGrp="1"/>
          </p:cNvSpPr>
          <p:nvPr>
            <p:ph type="sldNum" sz="quarter" idx="5"/>
          </p:nvPr>
        </p:nvSpPr>
        <p:spPr/>
        <p:txBody>
          <a:bodyPr/>
          <a:lstStyle/>
          <a:p>
            <a:fld id="{700B6522-C0E8-F447-B542-147F23E8D225}" type="slidenum">
              <a:rPr lang="de-DE" smtClean="0"/>
              <a:t>21</a:t>
            </a:fld>
            <a:endParaRPr lang="de-DE"/>
          </a:p>
        </p:txBody>
      </p:sp>
    </p:spTree>
    <p:extLst>
      <p:ext uri="{BB962C8B-B14F-4D97-AF65-F5344CB8AC3E}">
        <p14:creationId xmlns:p14="http://schemas.microsoft.com/office/powerpoint/2010/main" val="3580591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22</a:t>
            </a:fld>
            <a:endParaRPr lang="de-DE"/>
          </a:p>
        </p:txBody>
      </p:sp>
    </p:spTree>
    <p:extLst>
      <p:ext uri="{BB962C8B-B14F-4D97-AF65-F5344CB8AC3E}">
        <p14:creationId xmlns:p14="http://schemas.microsoft.com/office/powerpoint/2010/main" val="138637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23</a:t>
            </a:fld>
            <a:endParaRPr lang="de-DE"/>
          </a:p>
        </p:txBody>
      </p:sp>
    </p:spTree>
    <p:extLst>
      <p:ext uri="{BB962C8B-B14F-4D97-AF65-F5344CB8AC3E}">
        <p14:creationId xmlns:p14="http://schemas.microsoft.com/office/powerpoint/2010/main" val="14158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24</a:t>
            </a:fld>
            <a:endParaRPr lang="de-DE"/>
          </a:p>
        </p:txBody>
      </p:sp>
    </p:spTree>
    <p:extLst>
      <p:ext uri="{BB962C8B-B14F-4D97-AF65-F5344CB8AC3E}">
        <p14:creationId xmlns:p14="http://schemas.microsoft.com/office/powerpoint/2010/main" val="1669247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25</a:t>
            </a:fld>
            <a:endParaRPr lang="de-DE"/>
          </a:p>
        </p:txBody>
      </p:sp>
    </p:spTree>
    <p:extLst>
      <p:ext uri="{BB962C8B-B14F-4D97-AF65-F5344CB8AC3E}">
        <p14:creationId xmlns:p14="http://schemas.microsoft.com/office/powerpoint/2010/main" val="127380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Moderne Programmiersprachen fallen in zwei Kategorien: imperativ (Prozedural / Objekt Orientiert: Java) und deklarativ ( Funktional genannt, SQL ).</a:t>
            </a:r>
          </a:p>
          <a:p>
            <a:r>
              <a:rPr lang="de-DE" dirty="0"/>
              <a:t>JavaScript unterstützt sowohl die objektorientierte Programmierung mit prototypischer Vererbung als auch die funktionale Programmierung.</a:t>
            </a:r>
          </a:p>
        </p:txBody>
      </p:sp>
      <p:sp>
        <p:nvSpPr>
          <p:cNvPr id="4" name="Foliennummernplatzhalter 3"/>
          <p:cNvSpPr>
            <a:spLocks noGrp="1"/>
          </p:cNvSpPr>
          <p:nvPr>
            <p:ph type="sldNum" sz="quarter" idx="5"/>
          </p:nvPr>
        </p:nvSpPr>
        <p:spPr/>
        <p:txBody>
          <a:bodyPr/>
          <a:lstStyle/>
          <a:p>
            <a:fld id="{700B6522-C0E8-F447-B542-147F23E8D225}" type="slidenum">
              <a:rPr lang="de-DE" smtClean="0"/>
              <a:t>4</a:t>
            </a:fld>
            <a:endParaRPr lang="de-DE"/>
          </a:p>
        </p:txBody>
      </p:sp>
    </p:spTree>
    <p:extLst>
      <p:ext uri="{BB962C8B-B14F-4D97-AF65-F5344CB8AC3E}">
        <p14:creationId xmlns:p14="http://schemas.microsoft.com/office/powerpoint/2010/main" val="864657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26</a:t>
            </a:fld>
            <a:endParaRPr lang="de-DE"/>
          </a:p>
        </p:txBody>
      </p:sp>
    </p:spTree>
    <p:extLst>
      <p:ext uri="{BB962C8B-B14F-4D97-AF65-F5344CB8AC3E}">
        <p14:creationId xmlns:p14="http://schemas.microsoft.com/office/powerpoint/2010/main" val="104350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t>
            </a:r>
          </a:p>
          <a:p>
            <a:r>
              <a:rPr lang="de-CH" sz="1200" kern="1200" dirty="0">
                <a:solidFill>
                  <a:schemeClr val="tx1"/>
                </a:solidFill>
                <a:effectLst/>
                <a:latin typeface="+mn-lt"/>
                <a:ea typeface="+mn-ea"/>
                <a:cs typeface="+mn-cs"/>
              </a:rPr>
              <a:t>Wenn die beiden Operanden vom gleichen Typ sind und den gleichen Wert haben, dann ergibt === </a:t>
            </a:r>
            <a:r>
              <a:rPr lang="de-CH" sz="1200" kern="1200" dirty="0" err="1">
                <a:solidFill>
                  <a:schemeClr val="tx1"/>
                </a:solidFill>
                <a:effectLst/>
                <a:latin typeface="+mn-lt"/>
                <a:ea typeface="+mn-ea"/>
                <a:cs typeface="+mn-cs"/>
              </a:rPr>
              <a:t>true</a:t>
            </a:r>
            <a:endParaRPr lang="de-CH" sz="120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tut das Richtige, wenn die Operanden vom gleichen Typ sind, aber wenn sie von verschiedenen Typen sind, wird versucht die Werte zu erzwingen / zu raten.</a:t>
            </a:r>
          </a:p>
          <a:p>
            <a:endParaRPr lang="de-CH" sz="1200" b="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700B6522-C0E8-F447-B542-147F23E8D225}" type="slidenum">
              <a:rPr lang="de-DE" smtClean="0"/>
              <a:t>6</a:t>
            </a:fld>
            <a:endParaRPr lang="de-DE"/>
          </a:p>
        </p:txBody>
      </p:sp>
    </p:spTree>
    <p:extLst>
      <p:ext uri="{BB962C8B-B14F-4D97-AF65-F5344CB8AC3E}">
        <p14:creationId xmlns:p14="http://schemas.microsoft.com/office/powerpoint/2010/main" val="106938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Javascript</a:t>
            </a:r>
            <a:r>
              <a:rPr lang="de-DE" dirty="0"/>
              <a:t> ermöglicht Block-</a:t>
            </a:r>
            <a:r>
              <a:rPr lang="de-DE" dirty="0" err="1"/>
              <a:t>less</a:t>
            </a:r>
            <a:r>
              <a:rPr lang="de-DE" dirty="0"/>
              <a:t> Statements. Es bietet den Vorteil, zwei Zeichen zu sparen. Leider ein zweifelhafter Vorteil.</a:t>
            </a:r>
          </a:p>
          <a:p>
            <a:endParaRPr lang="de-DE" dirty="0"/>
          </a:p>
          <a:p>
            <a:r>
              <a:rPr lang="de-DE" dirty="0"/>
              <a:t>Programme, die scheinbar das eine tun, tatsächlich aber etwas anderes tun, verwirren andere Programmieren und sind Fehleranfällig.</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7</a:t>
            </a:fld>
            <a:endParaRPr lang="de-DE"/>
          </a:p>
        </p:txBody>
      </p:sp>
    </p:spTree>
    <p:extLst>
      <p:ext uri="{BB962C8B-B14F-4D97-AF65-F5344CB8AC3E}">
        <p14:creationId xmlns:p14="http://schemas.microsoft.com/office/powerpoint/2010/main" val="170739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schlimmsten Eigenschaften einer Sprache sind nicht die, die offensichtlich gefährlich oder nutzlos sind. Diese sind leicht zu vermeiden. Die schlimmsten Features sind die attraktiven Features, die sowohl nützlich als auch gefährlich sind.</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8</a:t>
            </a:fld>
            <a:endParaRPr lang="de-DE"/>
          </a:p>
        </p:txBody>
      </p:sp>
    </p:spTree>
    <p:extLst>
      <p:ext uri="{BB962C8B-B14F-4D97-AF65-F5344CB8AC3E}">
        <p14:creationId xmlns:p14="http://schemas.microsoft.com/office/powerpoint/2010/main" val="115606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JavaScript verwendet die Blocksyntax, bot aber lange keinen Block-</a:t>
            </a:r>
            <a:r>
              <a:rPr lang="de-DE" dirty="0" err="1"/>
              <a:t>Scope</a:t>
            </a:r>
            <a:r>
              <a:rPr lang="de-DE" dirty="0"/>
              <a:t>.</a:t>
            </a:r>
          </a:p>
          <a:p>
            <a:endParaRPr lang="de-DE" dirty="0"/>
          </a:p>
          <a:p>
            <a:r>
              <a:rPr lang="de-DE" dirty="0"/>
              <a:t>Eine in einem Block deklarierte Variable war überall in der Funktion, die den Block enthält, sichtbar. Dies kann für Programmierer mit Erfahrung in anderen Sprachen überraschend sein.</a:t>
            </a:r>
          </a:p>
          <a:p>
            <a:r>
              <a:rPr lang="de-DE" dirty="0"/>
              <a:t>Dieses Problem wurde in ES6 mit der Einführung der </a:t>
            </a:r>
            <a:r>
              <a:rPr lang="de-DE" b="1" dirty="0" err="1"/>
              <a:t>const</a:t>
            </a:r>
            <a:r>
              <a:rPr lang="de-DE" dirty="0"/>
              <a:t> und </a:t>
            </a:r>
            <a:r>
              <a:rPr lang="de-DE" b="1" dirty="0" err="1"/>
              <a:t>let</a:t>
            </a:r>
            <a:r>
              <a:rPr lang="de-DE" dirty="0"/>
              <a:t> Schlüsselwörter behoben.</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10</a:t>
            </a:fld>
            <a:endParaRPr lang="de-DE"/>
          </a:p>
        </p:txBody>
      </p:sp>
    </p:spTree>
    <p:extLst>
      <p:ext uri="{BB962C8B-B14F-4D97-AF65-F5344CB8AC3E}">
        <p14:creationId xmlns:p14="http://schemas.microsoft.com/office/powerpoint/2010/main" val="362360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Typeof</a:t>
            </a:r>
            <a:r>
              <a:rPr lang="de-DE" dirty="0"/>
              <a:t> </a:t>
            </a:r>
            <a:r>
              <a:rPr lang="de-DE" dirty="0" err="1"/>
              <a:t>NaN</a:t>
            </a:r>
            <a:r>
              <a:rPr lang="de-DE" dirty="0"/>
              <a:t> liefert ‚</a:t>
            </a:r>
            <a:r>
              <a:rPr lang="de-DE" dirty="0" err="1"/>
              <a:t>number</a:t>
            </a:r>
            <a:r>
              <a:rPr lang="de-DE" dirty="0"/>
              <a:t>‘ zurück.</a:t>
            </a:r>
          </a:p>
          <a:p>
            <a:endParaRPr lang="de-DE" dirty="0"/>
          </a:p>
          <a:p>
            <a:r>
              <a:rPr lang="de-DE" dirty="0"/>
              <a:t>Der Wert kann durch den Versuch erzeugt werden, eine Zeichenkette in eine Zahl zu konvertieren, wenn die Zeichenkette nicht in Form einer Zahl vorliegt.</a:t>
            </a:r>
          </a:p>
          <a:p>
            <a:endParaRPr lang="de-DE" dirty="0"/>
          </a:p>
          <a:p>
            <a:r>
              <a:rPr lang="de-DE" dirty="0"/>
              <a:t>Man kann auf </a:t>
            </a:r>
            <a:r>
              <a:rPr lang="de-DE" dirty="0" err="1"/>
              <a:t>NaN</a:t>
            </a:r>
            <a:r>
              <a:rPr lang="de-DE" dirty="0"/>
              <a:t> testen. </a:t>
            </a:r>
            <a:r>
              <a:rPr lang="de-DE" b="1" dirty="0" err="1"/>
              <a:t>typeof</a:t>
            </a:r>
            <a:r>
              <a:rPr lang="de-DE" dirty="0"/>
              <a:t> </a:t>
            </a:r>
            <a:r>
              <a:rPr lang="de-DE" dirty="0" err="1"/>
              <a:t>unterscheided</a:t>
            </a:r>
            <a:r>
              <a:rPr lang="de-DE" dirty="0"/>
              <a:t> aber nicht zwischen Zahlen und </a:t>
            </a:r>
            <a:r>
              <a:rPr lang="de-DE" dirty="0" err="1"/>
              <a:t>NaN</a:t>
            </a:r>
            <a:r>
              <a:rPr lang="de-DE" dirty="0"/>
              <a:t>, und es stellt sich heraus, dass </a:t>
            </a:r>
            <a:r>
              <a:rPr lang="de-DE" dirty="0" err="1"/>
              <a:t>NaN</a:t>
            </a:r>
            <a:r>
              <a:rPr lang="de-DE" dirty="0"/>
              <a:t> nicht gleich sich selbst ist.</a:t>
            </a:r>
          </a:p>
          <a:p>
            <a:r>
              <a:rPr lang="de-DE" dirty="0"/>
              <a:t>JavaScript bietet eine </a:t>
            </a:r>
            <a:r>
              <a:rPr lang="de-DE" dirty="0" err="1"/>
              <a:t>isNaN</a:t>
            </a:r>
            <a:r>
              <a:rPr lang="de-DE" dirty="0"/>
              <a:t>-Funktion, die zwischen Zahlen und </a:t>
            </a:r>
            <a:r>
              <a:rPr lang="de-DE" dirty="0" err="1"/>
              <a:t>NaN</a:t>
            </a:r>
            <a:r>
              <a:rPr lang="de-DE" dirty="0"/>
              <a:t> unterscheiden kann.</a:t>
            </a:r>
          </a:p>
          <a:p>
            <a:endParaRPr lang="de-DE" dirty="0"/>
          </a:p>
          <a:p>
            <a:r>
              <a:rPr lang="de-DE" dirty="0"/>
              <a:t>Die Funktion </a:t>
            </a:r>
            <a:r>
              <a:rPr lang="de-DE" dirty="0" err="1"/>
              <a:t>isFinite</a:t>
            </a:r>
            <a:r>
              <a:rPr lang="de-DE" dirty="0"/>
              <a:t> ist die beste Methode, um festzustellen, ob ein Wert als Zahl verwendet werden kann, da sie </a:t>
            </a:r>
            <a:r>
              <a:rPr lang="de-DE" dirty="0" err="1"/>
              <a:t>NaN</a:t>
            </a:r>
            <a:r>
              <a:rPr lang="de-DE" dirty="0"/>
              <a:t> und </a:t>
            </a:r>
            <a:r>
              <a:rPr lang="de-DE" dirty="0" err="1"/>
              <a:t>Infinity</a:t>
            </a:r>
            <a:r>
              <a:rPr lang="de-DE" dirty="0"/>
              <a:t> ablehnt. Leider versucht </a:t>
            </a:r>
            <a:r>
              <a:rPr lang="de-DE" dirty="0" err="1"/>
              <a:t>isFinite</a:t>
            </a:r>
            <a:r>
              <a:rPr lang="de-DE" dirty="0"/>
              <a:t>, seinen Operanden in eine Zahl umzuwandeln, so dass es kein guter Test ist, wenn ein Wert nicht tatsächlich eine Zahl ist. Wir können aber eine eigene Funktion schreiben, die dieses Problem behebt.</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11</a:t>
            </a:fld>
            <a:endParaRPr lang="de-DE"/>
          </a:p>
        </p:txBody>
      </p:sp>
    </p:spTree>
    <p:extLst>
      <p:ext uri="{BB962C8B-B14F-4D97-AF65-F5344CB8AC3E}">
        <p14:creationId xmlns:p14="http://schemas.microsoft.com/office/powerpoint/2010/main" val="20903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a:t>
            </a:r>
            <a:r>
              <a:rPr lang="de-DE" dirty="0" err="1"/>
              <a:t>this</a:t>
            </a:r>
            <a:r>
              <a:rPr lang="de-DE" dirty="0"/>
              <a:t>?</a:t>
            </a:r>
          </a:p>
          <a:p>
            <a:endParaRPr lang="de-DE" dirty="0"/>
          </a:p>
          <a:p>
            <a:pPr marL="171450" indent="-171450">
              <a:buFont typeface="Arial" panose="020B0604020202020204" pitchFamily="34" charset="0"/>
              <a:buChar char="•"/>
            </a:pPr>
            <a:r>
              <a:rPr lang="de-DE" dirty="0"/>
              <a:t>„</a:t>
            </a:r>
            <a:r>
              <a:rPr lang="de-DE" dirty="0" err="1"/>
              <a:t>this</a:t>
            </a:r>
            <a:r>
              <a:rPr lang="de-DE" dirty="0"/>
              <a:t>“ in einer </a:t>
            </a:r>
            <a:r>
              <a:rPr lang="de-DE" dirty="0" err="1"/>
              <a:t>arrow</a:t>
            </a:r>
            <a:r>
              <a:rPr lang="de-DE" dirty="0"/>
              <a:t> Funktion erbt </a:t>
            </a:r>
            <a:r>
              <a:rPr lang="de-DE" dirty="0" err="1"/>
              <a:t>this</a:t>
            </a:r>
            <a:r>
              <a:rPr lang="de-DE" dirty="0"/>
              <a:t> von seinem umgebenden </a:t>
            </a:r>
            <a:r>
              <a:rPr lang="de-DE" dirty="0" err="1"/>
              <a:t>Scope</a:t>
            </a:r>
            <a:r>
              <a:rPr lang="de-DE" dirty="0"/>
              <a:t> (Parent) und nicht weiter. Es gibt für Arrow </a:t>
            </a:r>
            <a:r>
              <a:rPr lang="de-DE" dirty="0" err="1"/>
              <a:t>functions</a:t>
            </a:r>
            <a:r>
              <a:rPr lang="de-DE" dirty="0"/>
              <a:t> kein </a:t>
            </a:r>
            <a:r>
              <a:rPr lang="de-DE" dirty="0" err="1"/>
              <a:t>binding</a:t>
            </a:r>
            <a:r>
              <a:rPr lang="de-DE" dirty="0"/>
              <a:t>.</a:t>
            </a:r>
          </a:p>
          <a:p>
            <a:pPr marL="171450" indent="-171450">
              <a:buFont typeface="Arial" panose="020B0604020202020204" pitchFamily="34" charset="0"/>
              <a:buChar char="•"/>
            </a:pPr>
            <a:r>
              <a:rPr lang="de-DE" dirty="0"/>
              <a:t>In regulären Funktionen steht das </a:t>
            </a:r>
            <a:r>
              <a:rPr lang="de-DE" dirty="0" err="1"/>
              <a:t>this</a:t>
            </a:r>
            <a:r>
              <a:rPr lang="de-DE" dirty="0"/>
              <a:t>-Schlüsselwort für das Objekt, das die Funktion aufruft, was das Fenster, das Dokument, eine Schaltfläche oder was auch immer sein kann.</a:t>
            </a:r>
          </a:p>
          <a:p>
            <a:endParaRPr lang="de-DE" dirty="0"/>
          </a:p>
          <a:p>
            <a:r>
              <a:rPr lang="de-DE" dirty="0"/>
              <a:t>Wenn man vergisst, den </a:t>
            </a:r>
            <a:r>
              <a:rPr lang="de-DE" dirty="0" err="1"/>
              <a:t>new</a:t>
            </a:r>
            <a:r>
              <a:rPr lang="de-DE" dirty="0"/>
              <a:t>-Operator zu verwenden, erhält man stattdessen einen gewöhnlichen Funktionsaufruf, und "</a:t>
            </a:r>
            <a:r>
              <a:rPr lang="de-DE" dirty="0" err="1"/>
              <a:t>this</a:t>
            </a:r>
            <a:r>
              <a:rPr lang="de-DE" dirty="0"/>
              <a:t>" wird an das globale Objekt (</a:t>
            </a:r>
            <a:r>
              <a:rPr lang="de-DE" dirty="0" err="1"/>
              <a:t>window</a:t>
            </a:r>
            <a:r>
              <a:rPr lang="de-DE" dirty="0"/>
              <a:t>) gebunden, anstatt an ein neues Objekt. Das bedeutet, dass die Funktion bei dem Versuch die neuen Members zu initialisieren, die globalen Variablen beeinträchtigt.</a:t>
            </a:r>
          </a:p>
        </p:txBody>
      </p:sp>
      <p:sp>
        <p:nvSpPr>
          <p:cNvPr id="4" name="Foliennummernplatzhalter 3"/>
          <p:cNvSpPr>
            <a:spLocks noGrp="1"/>
          </p:cNvSpPr>
          <p:nvPr>
            <p:ph type="sldNum" sz="quarter" idx="5"/>
          </p:nvPr>
        </p:nvSpPr>
        <p:spPr/>
        <p:txBody>
          <a:bodyPr/>
          <a:lstStyle/>
          <a:p>
            <a:fld id="{700B6522-C0E8-F447-B542-147F23E8D225}" type="slidenum">
              <a:rPr lang="de-DE" smtClean="0"/>
              <a:t>12</a:t>
            </a:fld>
            <a:endParaRPr lang="de-DE"/>
          </a:p>
        </p:txBody>
      </p:sp>
    </p:spTree>
    <p:extLst>
      <p:ext uri="{BB962C8B-B14F-4D97-AF65-F5344CB8AC3E}">
        <p14:creationId xmlns:p14="http://schemas.microsoft.com/office/powerpoint/2010/main" val="322438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JavaScript ist eine schwach typisierte Sprache, d. h., Man muss nicht im Voraus festlegen, welche Art von Informationen in einer Variablen gespeichert werden. </a:t>
            </a:r>
          </a:p>
          <a:p>
            <a:r>
              <a:rPr lang="de-DE" dirty="0"/>
              <a:t>JavaScript typisiert eine Variable automatisch, je nachdem, welche Art von Informationen man zuweist.</a:t>
            </a:r>
          </a:p>
          <a:p>
            <a:endParaRPr lang="de-DE" dirty="0"/>
          </a:p>
          <a:p>
            <a:r>
              <a:rPr lang="de-DE" dirty="0"/>
              <a:t>Während das Typsystem von JavaScript eine Menge Flexibilität bietet, fehlt ihm die Fähigkeit eines stark typisierten Systems. Also die Möglichkeit auf mögliche Fehler hinzuweisen.</a:t>
            </a:r>
          </a:p>
          <a:p>
            <a:r>
              <a:rPr lang="de-DE" dirty="0"/>
              <a:t>Moderne IDEs können jedoch sehr Schlau mit JS Doc Kommentaren umgehen, so dass dieses Manko zumindest Teilweise kompensiert werden kann.</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14</a:t>
            </a:fld>
            <a:endParaRPr lang="de-DE"/>
          </a:p>
        </p:txBody>
      </p:sp>
    </p:spTree>
    <p:extLst>
      <p:ext uri="{BB962C8B-B14F-4D97-AF65-F5344CB8AC3E}">
        <p14:creationId xmlns:p14="http://schemas.microsoft.com/office/powerpoint/2010/main" val="212301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8730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7048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89529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867671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2007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77303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08196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de-CH"/>
              <a:t>Davide Valerio, 27. January 2021</a:t>
            </a:r>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98798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de-CH"/>
              <a:t>Davide Valerio, 27. January 2021</a:t>
            </a:r>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864246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58973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2400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7862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234368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160609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60461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87214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322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1481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de-CH"/>
              <a:t>Davide Valerio, 27. January 2021</a:t>
            </a:r>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167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de-CH"/>
              <a:t>Davide Valerio, 27. January 2021</a:t>
            </a:r>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4258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03895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93530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0096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de-CH"/>
              <a:t>Davide Valerio, 27. January 2021</a:t>
            </a:r>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28674974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Davide Valerio, 27. January 2021</a:t>
            </a:r>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3851884898"/>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hf sldNum="0" hdr="0" ftr="0"/>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davide.valerio@semabit.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3">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D702D4-0B9E-41EC-9CF0-8BAC77F29839}"/>
              </a:ext>
            </a:extLst>
          </p:cNvPr>
          <p:cNvPicPr>
            <a:picLocks noChangeAspect="1"/>
          </p:cNvPicPr>
          <p:nvPr/>
        </p:nvPicPr>
        <p:blipFill rotWithShape="1">
          <a:blip r:embed="rId2"/>
          <a:srcRect t="17476" b="17476"/>
          <a:stretch/>
        </p:blipFill>
        <p:spPr>
          <a:xfrm>
            <a:off x="-2" y="10"/>
            <a:ext cx="12192002" cy="4461036"/>
          </a:xfrm>
          <a:prstGeom prst="rect">
            <a:avLst/>
          </a:prstGeom>
        </p:spPr>
      </p:pic>
      <p:sp>
        <p:nvSpPr>
          <p:cNvPr id="38" name="Rectangle 15">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63444AD-0D2F-8D43-ADC8-31A5794AB7D6}"/>
              </a:ext>
            </a:extLst>
          </p:cNvPr>
          <p:cNvSpPr>
            <a:spLocks noGrp="1"/>
          </p:cNvSpPr>
          <p:nvPr>
            <p:ph type="ctrTitle"/>
          </p:nvPr>
        </p:nvSpPr>
        <p:spPr>
          <a:xfrm>
            <a:off x="1383807" y="4611271"/>
            <a:ext cx="9436593" cy="1171556"/>
          </a:xfrm>
        </p:spPr>
        <p:txBody>
          <a:bodyPr>
            <a:normAutofit/>
          </a:bodyPr>
          <a:lstStyle/>
          <a:p>
            <a:pPr algn="l"/>
            <a:r>
              <a:rPr lang="de-DE" sz="3600" b="0" dirty="0" err="1">
                <a:solidFill>
                  <a:schemeClr val="bg1"/>
                </a:solidFill>
              </a:rPr>
              <a:t>functional</a:t>
            </a:r>
            <a:r>
              <a:rPr lang="de-DE" sz="3600" dirty="0">
                <a:solidFill>
                  <a:schemeClr val="bg1"/>
                </a:solidFill>
              </a:rPr>
              <a:t> </a:t>
            </a:r>
            <a:r>
              <a:rPr lang="de-DE" sz="3600" b="0" dirty="0" err="1">
                <a:solidFill>
                  <a:schemeClr val="bg1"/>
                </a:solidFill>
              </a:rPr>
              <a:t>programminG</a:t>
            </a:r>
            <a:r>
              <a:rPr lang="de-DE" sz="3600" dirty="0">
                <a:solidFill>
                  <a:schemeClr val="bg1"/>
                </a:solidFill>
              </a:rPr>
              <a:t> </a:t>
            </a:r>
            <a:r>
              <a:rPr lang="de-DE" sz="3600" dirty="0" err="1">
                <a:solidFill>
                  <a:schemeClr val="bg1"/>
                </a:solidFill>
              </a:rPr>
              <a:t>with</a:t>
            </a:r>
            <a:r>
              <a:rPr lang="de-DE" sz="3600" dirty="0">
                <a:solidFill>
                  <a:schemeClr val="bg1"/>
                </a:solidFill>
              </a:rPr>
              <a:t> </a:t>
            </a:r>
            <a:r>
              <a:rPr lang="de-DE" sz="3600" dirty="0" err="1">
                <a:solidFill>
                  <a:schemeClr val="bg1"/>
                </a:solidFill>
              </a:rPr>
              <a:t>Javascript</a:t>
            </a:r>
            <a:endParaRPr lang="de-DE" sz="3600" dirty="0">
              <a:solidFill>
                <a:schemeClr val="bg1"/>
              </a:solidFill>
            </a:endParaRPr>
          </a:p>
        </p:txBody>
      </p:sp>
      <p:sp>
        <p:nvSpPr>
          <p:cNvPr id="3" name="Untertitel 2">
            <a:extLst>
              <a:ext uri="{FF2B5EF4-FFF2-40B4-BE49-F238E27FC236}">
                <a16:creationId xmlns:a16="http://schemas.microsoft.com/office/drawing/2014/main" id="{27126B5A-4982-174F-9057-49A8001DBD5D}"/>
              </a:ext>
            </a:extLst>
          </p:cNvPr>
          <p:cNvSpPr>
            <a:spLocks noGrp="1"/>
          </p:cNvSpPr>
          <p:nvPr>
            <p:ph type="subTitle" idx="1"/>
          </p:nvPr>
        </p:nvSpPr>
        <p:spPr>
          <a:xfrm>
            <a:off x="1371601" y="5970897"/>
            <a:ext cx="9448800" cy="429904"/>
          </a:xfrm>
        </p:spPr>
        <p:txBody>
          <a:bodyPr>
            <a:normAutofit/>
          </a:bodyPr>
          <a:lstStyle/>
          <a:p>
            <a:pPr algn="l"/>
            <a:r>
              <a:rPr lang="de-DE" sz="1200" dirty="0" err="1">
                <a:solidFill>
                  <a:schemeClr val="bg1"/>
                </a:solidFill>
              </a:rPr>
              <a:t>By</a:t>
            </a:r>
            <a:r>
              <a:rPr lang="de-DE" sz="1200" dirty="0">
                <a:solidFill>
                  <a:schemeClr val="bg1"/>
                </a:solidFill>
              </a:rPr>
              <a:t> Davide Valerio | v25.01.2020</a:t>
            </a:r>
          </a:p>
        </p:txBody>
      </p:sp>
    </p:spTree>
    <p:extLst>
      <p:ext uri="{BB962C8B-B14F-4D97-AF65-F5344CB8AC3E}">
        <p14:creationId xmlns:p14="http://schemas.microsoft.com/office/powerpoint/2010/main" val="303814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4800" dirty="0"/>
              <a:t>Scopes</a:t>
            </a:r>
          </a:p>
          <a:p>
            <a:pPr marL="0" indent="0">
              <a:buNone/>
            </a:pP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i = 1;			// </a:t>
            </a:r>
            <a:r>
              <a:rPr lang="de-CH" sz="1800" dirty="0" err="1">
                <a:latin typeface="Courier New" panose="02070309020205020404" pitchFamily="49" charset="0"/>
                <a:cs typeface="Courier New" panose="02070309020205020404" pitchFamily="49" charset="0"/>
              </a:rPr>
              <a:t>implied</a:t>
            </a:r>
            <a:r>
              <a:rPr lang="de-CH" sz="1800" dirty="0">
                <a:latin typeface="Courier New" panose="02070309020205020404" pitchFamily="49" charset="0"/>
                <a:cs typeface="Courier New" panose="02070309020205020404" pitchFamily="49" charset="0"/>
              </a:rPr>
              <a:t> global</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var</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j</a:t>
            </a:r>
            <a:r>
              <a:rPr lang="de-CH" sz="1800" dirty="0">
                <a:latin typeface="Courier New" panose="02070309020205020404" pitchFamily="49" charset="0"/>
                <a:cs typeface="Courier New" panose="02070309020205020404" pitchFamily="49" charset="0"/>
              </a:rPr>
              <a:t> = 2;		// global</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let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k</a:t>
            </a:r>
            <a:r>
              <a:rPr lang="de-CH" sz="1800" dirty="0">
                <a:latin typeface="Courier New" panose="02070309020205020404" pitchFamily="49" charset="0"/>
                <a:cs typeface="Courier New" panose="02070309020205020404" pitchFamily="49" charset="0"/>
              </a:rPr>
              <a:t> = 3;		// block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l = 4;		// block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DA156DD1-911D-F049-8187-012B0EA833CF}"/>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277230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4800" dirty="0" err="1"/>
              <a:t>NaN</a:t>
            </a:r>
            <a:endParaRPr lang="de-CH" sz="4800" dirty="0"/>
          </a:p>
          <a:p>
            <a:pPr marL="0" indent="0">
              <a:buNone/>
            </a:pPr>
            <a:br>
              <a:rPr lang="de-CH" sz="1800" dirty="0">
                <a:latin typeface="Courier New" panose="02070309020205020404" pitchFamily="49" charset="0"/>
                <a:cs typeface="Courier New" panose="02070309020205020404" pitchFamily="49" charset="0"/>
              </a:rPr>
            </a:b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false</a:t>
            </a:r>
            <a:endParaRPr lang="de-CH" sz="1800" dirty="0">
              <a:latin typeface="Courier New" panose="02070309020205020404" pitchFamily="49" charset="0"/>
              <a:cs typeface="Courier New" panose="02070309020205020404" pitchFamily="49" charset="0"/>
            </a:endParaRPr>
          </a:p>
          <a:p>
            <a:pPr marL="0" indent="0">
              <a:buNone/>
            </a:pP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true</a:t>
            </a:r>
            <a:endParaRPr lang="de-CH" sz="1800" dirty="0">
              <a:latin typeface="Courier New" panose="02070309020205020404" pitchFamily="49" charset="0"/>
              <a:cs typeface="Courier New" panose="02070309020205020404" pitchFamily="49" charset="0"/>
            </a:endParaRP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dirty="0" err="1">
                <a:cs typeface="Courier New" panose="02070309020205020404" pitchFamily="49" charset="0"/>
              </a:rPr>
              <a:t>What</a:t>
            </a:r>
            <a:r>
              <a:rPr lang="de-CH" sz="1800" dirty="0">
                <a:cs typeface="Courier New" panose="02070309020205020404" pitchFamily="49" charset="0"/>
              </a:rPr>
              <a:t> do </a:t>
            </a:r>
            <a:r>
              <a:rPr lang="de-CH" sz="1800" dirty="0" err="1">
                <a:cs typeface="Courier New" panose="02070309020205020404" pitchFamily="49" charset="0"/>
              </a:rPr>
              <a:t>you</a:t>
            </a:r>
            <a:r>
              <a:rPr lang="de-CH" sz="1800" dirty="0">
                <a:cs typeface="Courier New" panose="02070309020205020404" pitchFamily="49" charset="0"/>
              </a:rPr>
              <a:t> </a:t>
            </a:r>
            <a:r>
              <a:rPr lang="de-CH" sz="1800" dirty="0" err="1">
                <a:cs typeface="Courier New" panose="02070309020205020404" pitchFamily="49" charset="0"/>
              </a:rPr>
              <a:t>think</a:t>
            </a:r>
            <a:r>
              <a:rPr lang="de-CH" sz="1800" dirty="0">
                <a:cs typeface="Courier New" panose="02070309020205020404" pitchFamily="49" charset="0"/>
              </a:rPr>
              <a:t> </a:t>
            </a:r>
            <a:r>
              <a:rPr lang="de-CH" sz="1800" dirty="0" err="1">
                <a:cs typeface="Courier New" panose="02070309020205020404" pitchFamily="49" charset="0"/>
              </a:rPr>
              <a:t>is</a:t>
            </a:r>
            <a:r>
              <a:rPr lang="de-CH" sz="1800" dirty="0">
                <a:cs typeface="Courier New" panose="02070309020205020404" pitchFamily="49" charset="0"/>
              </a:rPr>
              <a:t> </a:t>
            </a:r>
            <a:r>
              <a:rPr lang="de-CH" sz="1800" dirty="0" err="1">
                <a:cs typeface="Courier New" panose="02070309020205020404" pitchFamily="49" charset="0"/>
              </a:rPr>
              <a:t>the</a:t>
            </a:r>
            <a:r>
              <a:rPr lang="de-CH" sz="1800" dirty="0">
                <a:cs typeface="Courier New" panose="02070309020205020404" pitchFamily="49" charset="0"/>
              </a:rPr>
              <a:t> type </a:t>
            </a:r>
            <a:r>
              <a:rPr lang="de-CH" sz="1800" dirty="0" err="1">
                <a:cs typeface="Courier New" panose="02070309020205020404" pitchFamily="49" charset="0"/>
              </a:rPr>
              <a:t>of</a:t>
            </a:r>
            <a:r>
              <a:rPr lang="de-CH" sz="1800" dirty="0">
                <a:cs typeface="Courier New" panose="02070309020205020404" pitchFamily="49" charset="0"/>
              </a:rPr>
              <a:t> </a:t>
            </a:r>
            <a:r>
              <a:rPr lang="de-CH" sz="1800" dirty="0" err="1">
                <a:cs typeface="Courier New" panose="02070309020205020404" pitchFamily="49" charset="0"/>
              </a:rPr>
              <a:t>NaN</a:t>
            </a:r>
            <a:r>
              <a:rPr lang="de-CH" sz="1800" dirty="0">
                <a:cs typeface="Courier New" panose="02070309020205020404" pitchFamily="49" charset="0"/>
              </a:rPr>
              <a:t>?</a:t>
            </a:r>
          </a:p>
        </p:txBody>
      </p:sp>
      <p:sp>
        <p:nvSpPr>
          <p:cNvPr id="4" name="Datumsplatzhalter 3">
            <a:extLst>
              <a:ext uri="{FF2B5EF4-FFF2-40B4-BE49-F238E27FC236}">
                <a16:creationId xmlns:a16="http://schemas.microsoft.com/office/drawing/2014/main" id="{AC99D634-F4CC-A743-904D-81D64C518490}"/>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6461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nSpc>
                <a:spcPct val="110000"/>
              </a:lnSpc>
              <a:buNone/>
            </a:pPr>
            <a:r>
              <a:rPr lang="de-DE" sz="4800" dirty="0" err="1">
                <a:cs typeface="Courier New" panose="02070309020205020404" pitchFamily="49" charset="0"/>
              </a:rPr>
              <a:t>this</a:t>
            </a:r>
            <a:r>
              <a:rPr lang="de-DE" sz="4800" dirty="0">
                <a:cs typeface="Courier New" panose="02070309020205020404" pitchFamily="49" charset="0"/>
              </a:rPr>
              <a:t> &amp; </a:t>
            </a:r>
            <a:r>
              <a:rPr lang="de-DE" sz="4800" dirty="0" err="1">
                <a:cs typeface="Courier New" panose="02070309020205020404" pitchFamily="49" charset="0"/>
              </a:rPr>
              <a:t>new</a:t>
            </a:r>
            <a:endParaRPr lang="de-CH" sz="4800" dirty="0"/>
          </a:p>
          <a:p>
            <a:pPr marL="0" indent="0">
              <a:lnSpc>
                <a:spcPct val="110000"/>
              </a:lnSpc>
              <a:buNone/>
            </a:pPr>
            <a:br>
              <a:rPr lang="de-CH" sz="1800" dirty="0">
                <a:latin typeface="Courier New" panose="02070309020205020404" pitchFamily="49" charset="0"/>
                <a:cs typeface="Courier New" panose="02070309020205020404" pitchFamily="49" charset="0"/>
              </a:rPr>
            </a:b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 = </a:t>
            </a:r>
            <a:r>
              <a:rPr lang="de-CH" sz="1400" b="1" dirty="0" err="1">
                <a:latin typeface="Courier New" panose="02070309020205020404" pitchFamily="49" charset="0"/>
                <a:cs typeface="Courier New" panose="02070309020205020404" pitchFamily="49" charset="0"/>
              </a:rPr>
              <a:t>function</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this.whoami</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this.regularFunc</a:t>
            </a:r>
            <a:r>
              <a:rPr lang="de-CH" sz="1400" dirty="0">
                <a:latin typeface="Courier New" panose="02070309020205020404" pitchFamily="49" charset="0"/>
                <a:cs typeface="Courier New" panose="02070309020205020404" pitchFamily="49" charset="0"/>
              </a:rPr>
              <a:t> = </a:t>
            </a:r>
            <a:r>
              <a:rPr lang="de-CH" sz="1400" b="1" dirty="0" err="1">
                <a:latin typeface="Courier New" panose="02070309020205020404" pitchFamily="49" charset="0"/>
                <a:cs typeface="Courier New" panose="02070309020205020404" pitchFamily="49" charset="0"/>
              </a:rPr>
              <a:t>function</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this.arrowFunc</a:t>
            </a:r>
            <a:r>
              <a:rPr lang="de-CH" sz="1400" dirty="0">
                <a:latin typeface="Courier New" panose="02070309020205020404" pitchFamily="49" charset="0"/>
                <a:cs typeface="Courier New" panose="02070309020205020404" pitchFamily="49" charset="0"/>
              </a:rPr>
              <a:t> = ()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a:t>
            </a:r>
          </a:p>
          <a:p>
            <a:pPr marL="0" indent="0">
              <a:lnSpc>
                <a:spcPct val="110000"/>
              </a:lnSpc>
              <a:buNone/>
            </a:pP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newConstructedObject</a:t>
            </a:r>
            <a:r>
              <a:rPr lang="de-CH" sz="1400" b="1" i="1" dirty="0">
                <a:latin typeface="Courier New" panose="02070309020205020404" pitchFamily="49" charset="0"/>
                <a:cs typeface="Courier New" panose="02070309020205020404" pitchFamily="49" charset="0"/>
              </a:rPr>
              <a:t> </a:t>
            </a: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new</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functionCallObject</a:t>
            </a:r>
            <a:r>
              <a:rPr lang="de-CH" sz="1400" b="1" i="1" dirty="0">
                <a:latin typeface="Courier New" panose="02070309020205020404" pitchFamily="49" charset="0"/>
                <a:cs typeface="Courier New" panose="02070309020205020404" pitchFamily="49" charset="0"/>
              </a:rPr>
              <a:t> </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C417816F-DC2A-FB48-A2C0-866626288942}"/>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dirty="0">
              <a:solidFill>
                <a:schemeClr val="tx1"/>
              </a:solidFill>
            </a:endParaRPr>
          </a:p>
        </p:txBody>
      </p:sp>
    </p:spTree>
    <p:extLst>
      <p:ext uri="{BB962C8B-B14F-4D97-AF65-F5344CB8AC3E}">
        <p14:creationId xmlns:p14="http://schemas.microsoft.com/office/powerpoint/2010/main" val="91268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Good</a:t>
            </a:r>
          </a:p>
        </p:txBody>
      </p:sp>
      <p:sp>
        <p:nvSpPr>
          <p:cNvPr id="2" name="Datumsplatzhalter 1">
            <a:extLst>
              <a:ext uri="{FF2B5EF4-FFF2-40B4-BE49-F238E27FC236}">
                <a16:creationId xmlns:a16="http://schemas.microsoft.com/office/drawing/2014/main" id="{4368B8AD-8C02-BA4A-822B-C5606FE9384B}"/>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67678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5400" dirty="0">
                <a:cs typeface="Courier New" panose="02070309020205020404" pitchFamily="49" charset="0"/>
              </a:rPr>
              <a:t>Loose </a:t>
            </a:r>
            <a:r>
              <a:rPr lang="de-CH" sz="5400" dirty="0" err="1">
                <a:cs typeface="Courier New" panose="02070309020205020404" pitchFamily="49" charset="0"/>
              </a:rPr>
              <a:t>typing</a:t>
            </a:r>
            <a:endParaRPr lang="de-CH" sz="5400" dirty="0"/>
          </a:p>
          <a:p>
            <a:pPr marL="0" indent="0">
              <a:buNone/>
            </a:pPr>
            <a:br>
              <a:rPr lang="de-CH" sz="2400" dirty="0">
                <a:latin typeface="Courier New" panose="02070309020205020404" pitchFamily="49" charset="0"/>
                <a:cs typeface="Courier New" panose="02070309020205020404" pitchFamily="49" charset="0"/>
              </a:rPr>
            </a:br>
            <a:r>
              <a:rPr lang="de-CH" sz="3200" dirty="0" err="1">
                <a:cs typeface="Courier New" panose="02070309020205020404" pitchFamily="49" charset="0"/>
              </a:rPr>
              <a:t>javascript</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 = 13;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number</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b = '</a:t>
            </a:r>
            <a:r>
              <a:rPr lang="de-CH" dirty="0" err="1">
                <a:latin typeface="Courier New" panose="02070309020205020404" pitchFamily="49" charset="0"/>
                <a:cs typeface="Courier New" panose="02070309020205020404" pitchFamily="49" charset="0"/>
              </a:rPr>
              <a:t>thirteen</a:t>
            </a: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string</a:t>
            </a:r>
            <a:br>
              <a:rPr lang="de-CH" dirty="0">
                <a:latin typeface="Courier New" panose="02070309020205020404" pitchFamily="49" charset="0"/>
                <a:cs typeface="Courier New" panose="02070309020205020404" pitchFamily="49" charset="0"/>
              </a:rPr>
            </a:br>
            <a:br>
              <a:rPr lang="de-CH" dirty="0">
                <a:latin typeface="Courier New" panose="02070309020205020404" pitchFamily="49" charset="0"/>
                <a:cs typeface="Courier New" panose="02070309020205020404" pitchFamily="49" charset="0"/>
              </a:rPr>
            </a:br>
            <a:r>
              <a:rPr lang="de-CH" sz="3200" dirty="0" err="1">
                <a:cs typeface="Courier New" panose="02070309020205020404" pitchFamily="49" charset="0"/>
              </a:rPr>
              <a:t>java</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int</a:t>
            </a:r>
            <a:r>
              <a:rPr lang="de-CH" dirty="0">
                <a:latin typeface="Courier New" panose="02070309020205020404" pitchFamily="49" charset="0"/>
                <a:cs typeface="Courier New" panose="02070309020205020404" pitchFamily="49" charset="0"/>
              </a:rPr>
              <a:t> a = 13;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int</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string</a:t>
            </a:r>
            <a:r>
              <a:rPr lang="de-CH" dirty="0">
                <a:latin typeface="Courier New" panose="02070309020205020404" pitchFamily="49" charset="0"/>
                <a:cs typeface="Courier New" panose="02070309020205020404" pitchFamily="49" charset="0"/>
              </a:rPr>
              <a:t> b = "</a:t>
            </a:r>
            <a:r>
              <a:rPr lang="de-CH" dirty="0" err="1">
                <a:latin typeface="Courier New" panose="02070309020205020404" pitchFamily="49" charset="0"/>
                <a:cs typeface="Courier New" panose="02070309020205020404" pitchFamily="49" charset="0"/>
              </a:rPr>
              <a:t>thirteen</a:t>
            </a: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string</a:t>
            </a:r>
            <a:endParaRPr lang="de-CH" dirty="0">
              <a:solidFill>
                <a:schemeClr val="bg1">
                  <a:lumMod val="50000"/>
                </a:schemeClr>
              </a:solidFill>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E3F576AA-3BDE-4046-BF4B-853042EAA1DD}"/>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400421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5400" dirty="0" err="1">
                <a:cs typeface="Courier New" panose="02070309020205020404" pitchFamily="49" charset="0"/>
              </a:rPr>
              <a:t>object</a:t>
            </a:r>
            <a:r>
              <a:rPr lang="de-CH" sz="5400" dirty="0">
                <a:cs typeface="Courier New" panose="02070309020205020404" pitchFamily="49" charset="0"/>
              </a:rPr>
              <a:t> </a:t>
            </a:r>
            <a:r>
              <a:rPr lang="de-CH" sz="5400" dirty="0" err="1">
                <a:cs typeface="Courier New" panose="02070309020205020404" pitchFamily="49" charset="0"/>
              </a:rPr>
              <a:t>literal</a:t>
            </a:r>
            <a:r>
              <a:rPr lang="de-CH" sz="5400" dirty="0">
                <a:cs typeface="Courier New" panose="02070309020205020404" pitchFamily="49" charset="0"/>
              </a:rPr>
              <a:t> </a:t>
            </a:r>
            <a:r>
              <a:rPr lang="de-CH" sz="5400" dirty="0" err="1">
                <a:cs typeface="Courier New" panose="02070309020205020404" pitchFamily="49" charset="0"/>
              </a:rPr>
              <a:t>notation</a:t>
            </a:r>
            <a:endParaRPr lang="de-CH" sz="5400" dirty="0">
              <a:cs typeface="Courier New" panose="02070309020205020404" pitchFamily="49" charset="0"/>
            </a:endParaRPr>
          </a:p>
          <a:p>
            <a:pPr marL="0" indent="0" algn="ctr">
              <a:buNone/>
            </a:pPr>
            <a:r>
              <a:rPr lang="de-CH" sz="5400" dirty="0" err="1">
                <a:cs typeface="Courier New" panose="02070309020205020404" pitchFamily="49" charset="0"/>
              </a:rPr>
              <a:t>and</a:t>
            </a:r>
            <a:r>
              <a:rPr lang="de-CH" sz="5400" dirty="0">
                <a:cs typeface="Courier New" panose="02070309020205020404" pitchFamily="49" charset="0"/>
              </a:rPr>
              <a:t> </a:t>
            </a:r>
            <a:r>
              <a:rPr lang="de-CH" sz="5400" dirty="0" err="1">
                <a:cs typeface="Courier New" panose="02070309020205020404" pitchFamily="49" charset="0"/>
              </a:rPr>
              <a:t>dynamic</a:t>
            </a:r>
            <a:r>
              <a:rPr lang="de-CH" sz="5400" dirty="0">
                <a:cs typeface="Courier New" panose="02070309020205020404" pitchFamily="49" charset="0"/>
              </a:rPr>
              <a:t> </a:t>
            </a:r>
            <a:r>
              <a:rPr lang="de-CH" sz="5400" dirty="0" err="1">
                <a:cs typeface="Courier New" panose="02070309020205020404" pitchFamily="49" charset="0"/>
              </a:rPr>
              <a:t>objects</a:t>
            </a:r>
            <a:endParaRPr lang="de-CH" sz="54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ueli</a:t>
            </a:r>
            <a:r>
              <a:rPr lang="de-CH" b="1" i="1" dirty="0">
                <a:latin typeface="Courier New" panose="02070309020205020404" pitchFamily="49" charset="0"/>
                <a:cs typeface="Courier New" panose="02070309020205020404" pitchFamily="49" charset="0"/>
              </a:rPr>
              <a:t> </a:t>
            </a: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firstname</a:t>
            </a:r>
            <a:r>
              <a:rPr lang="de-CH" dirty="0">
                <a:latin typeface="Courier New" panose="02070309020205020404" pitchFamily="49" charset="0"/>
                <a:cs typeface="Courier New" panose="02070309020205020404" pitchFamily="49" charset="0"/>
              </a:rPr>
              <a:t>: 'Ueli',</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lastname</a:t>
            </a:r>
            <a:r>
              <a:rPr lang="de-CH" dirty="0">
                <a:latin typeface="Courier New" panose="02070309020205020404" pitchFamily="49" charset="0"/>
                <a:cs typeface="Courier New" panose="02070309020205020404" pitchFamily="49" charset="0"/>
              </a:rPr>
              <a:t>: 'Brunner’,</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a:p>
            <a:pPr marL="0" indent="0">
              <a:buNone/>
            </a:pPr>
            <a:r>
              <a:rPr lang="de-CH" dirty="0" err="1">
                <a:latin typeface="Courier New" panose="02070309020205020404" pitchFamily="49" charset="0"/>
                <a:cs typeface="Courier New" panose="02070309020205020404" pitchFamily="49" charset="0"/>
              </a:rPr>
              <a:t>ueli.age</a:t>
            </a:r>
            <a:r>
              <a:rPr lang="de-CH" dirty="0">
                <a:latin typeface="Courier New" panose="02070309020205020404" pitchFamily="49" charset="0"/>
                <a:cs typeface="Courier New" panose="02070309020205020404" pitchFamily="49" charset="0"/>
              </a:rPr>
              <a:t> = 25;</a:t>
            </a:r>
          </a:p>
        </p:txBody>
      </p:sp>
      <p:sp>
        <p:nvSpPr>
          <p:cNvPr id="4" name="Datumsplatzhalter 3">
            <a:extLst>
              <a:ext uri="{FF2B5EF4-FFF2-40B4-BE49-F238E27FC236}">
                <a16:creationId xmlns:a16="http://schemas.microsoft.com/office/drawing/2014/main" id="{E5B964B1-8512-9B46-8D5B-7C265CC99F90}"/>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85585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6000" dirty="0" err="1">
                <a:cs typeface="Courier New" panose="02070309020205020404" pitchFamily="49" charset="0"/>
              </a:rPr>
              <a:t>functions</a:t>
            </a:r>
            <a:r>
              <a:rPr lang="de-CH" sz="6000" dirty="0">
                <a:cs typeface="Courier New" panose="02070309020205020404" pitchFamily="49" charset="0"/>
              </a:rPr>
              <a:t> </a:t>
            </a:r>
            <a:r>
              <a:rPr lang="de-CH" sz="6000" dirty="0" err="1">
                <a:cs typeface="Courier New" panose="02070309020205020404" pitchFamily="49" charset="0"/>
              </a:rPr>
              <a:t>as</a:t>
            </a:r>
            <a:r>
              <a:rPr lang="de-CH" sz="6000" dirty="0">
                <a:cs typeface="Courier New" panose="02070309020205020404" pitchFamily="49" charset="0"/>
              </a:rPr>
              <a:t> </a:t>
            </a:r>
            <a:r>
              <a:rPr lang="de-CH" sz="6000" dirty="0" err="1">
                <a:cs typeface="Courier New" panose="02070309020205020404" pitchFamily="49" charset="0"/>
              </a:rPr>
              <a:t>arguments</a:t>
            </a:r>
            <a:endParaRPr lang="de-CH" sz="60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fancyFunction</a:t>
            </a:r>
            <a:r>
              <a:rPr lang="de-CH" dirty="0">
                <a:latin typeface="Courier New" panose="02070309020205020404" pitchFamily="49" charset="0"/>
                <a:cs typeface="Courier New" panose="02070309020205020404" pitchFamily="49" charset="0"/>
              </a:rPr>
              <a:t> = (</a:t>
            </a:r>
            <a:r>
              <a:rPr lang="de-CH" dirty="0" err="1">
                <a:latin typeface="Courier New" panose="02070309020205020404" pitchFamily="49" charset="0"/>
                <a:cs typeface="Courier New" panose="02070309020205020404" pitchFamily="49" charset="0"/>
              </a:rPr>
              <a:t>callback</a:t>
            </a:r>
            <a:r>
              <a:rPr lang="de-CH" dirty="0">
                <a:latin typeface="Courier New" panose="02070309020205020404" pitchFamily="49" charset="0"/>
                <a:cs typeface="Courier New" panose="02070309020205020404" pitchFamily="49" charset="0"/>
              </a:rPr>
              <a:t>)=&gt;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 do </a:t>
            </a:r>
            <a:r>
              <a:rPr lang="de-CH" dirty="0" err="1">
                <a:solidFill>
                  <a:schemeClr val="bg1">
                    <a:lumMod val="50000"/>
                  </a:schemeClr>
                </a:solidFill>
                <a:latin typeface="Courier New" panose="02070309020205020404" pitchFamily="49" charset="0"/>
                <a:cs typeface="Courier New" panose="02070309020205020404" pitchFamily="49" charset="0"/>
              </a:rPr>
              <a:t>some</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stuff</a:t>
            </a:r>
            <a:endParaRPr lang="de-CH"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callback</a:t>
            </a:r>
            <a:r>
              <a:rPr lang="de-CH" dirty="0">
                <a:latin typeface="Courier New" panose="02070309020205020404" pitchFamily="49" charset="0"/>
                <a:cs typeface="Courier New" panose="02070309020205020404" pitchFamily="49" charset="0"/>
              </a:rPr>
              <a:t>(</a:t>
            </a:r>
            <a:r>
              <a:rPr lang="de-CH" dirty="0" err="1">
                <a:latin typeface="Courier New" panose="02070309020205020404" pitchFamily="49" charset="0"/>
                <a:cs typeface="Courier New" panose="02070309020205020404" pitchFamily="49" charset="0"/>
              </a:rPr>
              <a:t>result</a:t>
            </a:r>
            <a:r>
              <a:rPr lang="de-CH" dirty="0">
                <a:latin typeface="Courier New" panose="02070309020205020404" pitchFamily="49" charset="0"/>
                <a:cs typeface="Courier New" panose="02070309020205020404" pitchFamily="49" charset="0"/>
              </a:rPr>
              <a:t>);</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07FA8010-68E4-3842-90E9-35DB17791E97}"/>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65544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fontScale="92500" lnSpcReduction="20000"/>
          </a:bodyPr>
          <a:lstStyle/>
          <a:p>
            <a:pPr marL="0" indent="0" algn="ctr">
              <a:buNone/>
            </a:pPr>
            <a:r>
              <a:rPr lang="de-CH" sz="6000" dirty="0" err="1">
                <a:cs typeface="Courier New" panose="02070309020205020404" pitchFamily="49" charset="0"/>
              </a:rPr>
              <a:t>Closures</a:t>
            </a:r>
            <a:endParaRPr lang="de-CH" sz="60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outerFunction</a:t>
            </a:r>
            <a:r>
              <a:rPr lang="de-CH" dirty="0">
                <a:latin typeface="Courier New" panose="02070309020205020404" pitchFamily="49" charset="0"/>
                <a:cs typeface="Courier New" panose="02070309020205020404" pitchFamily="49" charset="0"/>
              </a:rPr>
              <a:t> = (a) =&gt;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a:t>
            </a:r>
            <a:r>
              <a:rPr lang="de-CH" dirty="0">
                <a:latin typeface="Courier New" panose="02070309020205020404" pitchFamily="49" charset="0"/>
                <a:cs typeface="Courier New" panose="02070309020205020404" pitchFamily="49" charset="0"/>
              </a:rPr>
              <a:t> =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b="1" dirty="0" err="1">
                <a:latin typeface="Courier New" panose="02070309020205020404" pitchFamily="49" charset="0"/>
                <a:cs typeface="Courier New" panose="02070309020205020404" pitchFamily="49" charset="0"/>
              </a:rPr>
              <a:t>return</a:t>
            </a:r>
            <a:r>
              <a:rPr lang="de-CH" dirty="0">
                <a:latin typeface="Courier New" panose="02070309020205020404" pitchFamily="49" charset="0"/>
                <a:cs typeface="Courier New" panose="02070309020205020404" pitchFamily="49" charset="0"/>
              </a:rPr>
              <a:t> (b) =&gt; {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closure</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components.b</a:t>
            </a:r>
            <a:r>
              <a:rPr lang="de-CH" dirty="0">
                <a:latin typeface="Courier New" panose="02070309020205020404" pitchFamily="49" charset="0"/>
                <a:cs typeface="Courier New" panose="02070309020205020404" pitchFamily="49" charset="0"/>
              </a:rPr>
              <a:t> = b;</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components.result</a:t>
            </a:r>
            <a:r>
              <a:rPr lang="de-CH" dirty="0">
                <a:latin typeface="Courier New" panose="02070309020205020404" pitchFamily="49" charset="0"/>
                <a:cs typeface="Courier New" panose="02070309020205020404" pitchFamily="49" charset="0"/>
              </a:rPr>
              <a:t> = a + b;</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return</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a:t>
            </a:r>
            <a:r>
              <a:rPr lang="de-CH" dirty="0">
                <a:latin typeface="Courier New" panose="02070309020205020404" pitchFamily="49" charset="0"/>
                <a:cs typeface="Courier New" panose="02070309020205020404" pitchFamily="49" charset="0"/>
              </a:rPr>
              <a:t>;</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p:txBody>
      </p:sp>
      <p:grpSp>
        <p:nvGrpSpPr>
          <p:cNvPr id="9" name="Gruppieren 8">
            <a:extLst>
              <a:ext uri="{FF2B5EF4-FFF2-40B4-BE49-F238E27FC236}">
                <a16:creationId xmlns:a16="http://schemas.microsoft.com/office/drawing/2014/main" id="{7951C72A-CD44-3149-9E32-6A1FB1219FDD}"/>
              </a:ext>
            </a:extLst>
          </p:cNvPr>
          <p:cNvGrpSpPr/>
          <p:nvPr/>
        </p:nvGrpSpPr>
        <p:grpSpPr>
          <a:xfrm>
            <a:off x="8167816" y="2619632"/>
            <a:ext cx="2670961" cy="1785030"/>
            <a:chOff x="8167816" y="2619632"/>
            <a:chExt cx="2670961" cy="1785030"/>
          </a:xfrm>
        </p:grpSpPr>
        <p:cxnSp>
          <p:nvCxnSpPr>
            <p:cNvPr id="5" name="Gekrümmte Verbindung 4">
              <a:extLst>
                <a:ext uri="{FF2B5EF4-FFF2-40B4-BE49-F238E27FC236}">
                  <a16:creationId xmlns:a16="http://schemas.microsoft.com/office/drawing/2014/main" id="{719C50FA-2E52-DB4E-8346-46A4401DF702}"/>
                </a:ext>
              </a:extLst>
            </p:cNvPr>
            <p:cNvCxnSpPr>
              <a:cxnSpLocks/>
            </p:cNvCxnSpPr>
            <p:nvPr/>
          </p:nvCxnSpPr>
          <p:spPr>
            <a:xfrm rot="16200000" flipV="1">
              <a:off x="7646004" y="3141444"/>
              <a:ext cx="1785030" cy="74140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AA0AF90B-958C-F64B-892A-595BB7F9BCDB}"/>
                </a:ext>
              </a:extLst>
            </p:cNvPr>
            <p:cNvSpPr txBox="1"/>
            <p:nvPr/>
          </p:nvSpPr>
          <p:spPr>
            <a:xfrm>
              <a:off x="8342713" y="2928551"/>
              <a:ext cx="2496064" cy="369332"/>
            </a:xfrm>
            <a:prstGeom prst="rect">
              <a:avLst/>
            </a:prstGeom>
            <a:noFill/>
          </p:spPr>
          <p:txBody>
            <a:bodyPr wrap="square" rtlCol="0">
              <a:spAutoFit/>
            </a:bodyPr>
            <a:lstStyle/>
            <a:p>
              <a:r>
                <a:rPr lang="de-DE" dirty="0">
                  <a:solidFill>
                    <a:schemeClr val="accent1"/>
                  </a:solidFill>
                </a:rPr>
                <a:t>I will </a:t>
              </a:r>
              <a:r>
                <a:rPr lang="de-DE" dirty="0" err="1">
                  <a:solidFill>
                    <a:schemeClr val="accent1"/>
                  </a:solidFill>
                </a:rPr>
                <a:t>remember</a:t>
              </a:r>
              <a:r>
                <a:rPr lang="de-DE" dirty="0">
                  <a:solidFill>
                    <a:schemeClr val="accent1"/>
                  </a:solidFill>
                </a:rPr>
                <a:t> </a:t>
              </a:r>
              <a:r>
                <a:rPr lang="de-DE" dirty="0" err="1">
                  <a:solidFill>
                    <a:schemeClr val="accent1"/>
                  </a:solidFill>
                </a:rPr>
                <a:t>you</a:t>
              </a:r>
              <a:r>
                <a:rPr lang="de-DE" dirty="0">
                  <a:solidFill>
                    <a:schemeClr val="accent1"/>
                  </a:solidFill>
                </a:rPr>
                <a:t>!</a:t>
              </a:r>
            </a:p>
          </p:txBody>
        </p:sp>
      </p:grpSp>
      <p:sp>
        <p:nvSpPr>
          <p:cNvPr id="11" name="Datumsplatzhalter 10">
            <a:extLst>
              <a:ext uri="{FF2B5EF4-FFF2-40B4-BE49-F238E27FC236}">
                <a16:creationId xmlns:a16="http://schemas.microsoft.com/office/drawing/2014/main" id="{91CB8882-051C-D849-928A-7736D6AD6D3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541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a:solidFill>
                  <a:schemeClr val="bg1"/>
                </a:solidFill>
              </a:rPr>
              <a:t>Functional Programming</a:t>
            </a:r>
            <a:br>
              <a:rPr lang="en-US" sz="4400" spc="750" dirty="0">
                <a:solidFill>
                  <a:schemeClr val="bg1"/>
                </a:solidFill>
              </a:rPr>
            </a:br>
            <a:br>
              <a:rPr lang="en-US" sz="4400" spc="750" dirty="0">
                <a:solidFill>
                  <a:schemeClr val="bg1"/>
                </a:solidFill>
              </a:rPr>
            </a:br>
            <a:r>
              <a:rPr lang="en-US" sz="4400" spc="750" dirty="0">
                <a:solidFill>
                  <a:schemeClr val="bg1"/>
                </a:solidFill>
              </a:rPr>
              <a:t>introduction</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44512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2</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dirty="0" err="1">
                <a:solidFill>
                  <a:schemeClr val="bg1"/>
                </a:solidFill>
              </a:rPr>
              <a:t>introduction</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DE" sz="2400" dirty="0" err="1"/>
              <a:t>What</a:t>
            </a:r>
            <a:r>
              <a:rPr lang="de-DE" sz="2400" dirty="0"/>
              <a:t> </a:t>
            </a:r>
            <a:r>
              <a:rPr lang="de-DE" sz="2400" dirty="0" err="1"/>
              <a:t>is</a:t>
            </a:r>
            <a:r>
              <a:rPr lang="de-DE" sz="2400" dirty="0"/>
              <a:t> a </a:t>
            </a:r>
            <a:r>
              <a:rPr lang="de-DE" sz="2400" dirty="0" err="1"/>
              <a:t>functional</a:t>
            </a:r>
            <a:r>
              <a:rPr lang="de-DE" sz="2400" dirty="0"/>
              <a:t> </a:t>
            </a:r>
            <a:r>
              <a:rPr lang="de-DE" sz="2400" dirty="0" err="1"/>
              <a:t>programming</a:t>
            </a:r>
            <a:r>
              <a:rPr lang="de-DE" sz="2400" dirty="0"/>
              <a:t> </a:t>
            </a:r>
            <a:r>
              <a:rPr lang="de-DE" sz="2400" dirty="0" err="1"/>
              <a:t>language</a:t>
            </a:r>
            <a:r>
              <a:rPr lang="de-DE" sz="2400" dirty="0"/>
              <a:t>?</a:t>
            </a: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0C537E62-F1A4-EF4B-93DC-D2641373E1FA}"/>
              </a:ext>
            </a:extLst>
          </p:cNvPr>
          <p:cNvSpPr txBox="1"/>
          <p:nvPr/>
        </p:nvSpPr>
        <p:spPr>
          <a:xfrm>
            <a:off x="4777409" y="2250104"/>
            <a:ext cx="7012882" cy="1200329"/>
          </a:xfrm>
          <a:prstGeom prst="rect">
            <a:avLst/>
          </a:prstGeom>
          <a:noFill/>
        </p:spPr>
        <p:txBody>
          <a:bodyPr wrap="none" rtlCol="0">
            <a:spAutoFit/>
          </a:bodyPr>
          <a:lstStyle/>
          <a:p>
            <a:r>
              <a:rPr lang="de-DE" b="1" dirty="0"/>
              <a:t>Wikipedia</a:t>
            </a:r>
            <a:r>
              <a:rPr lang="de-DE" dirty="0"/>
              <a:t>: „In </a:t>
            </a:r>
            <a:r>
              <a:rPr lang="de-DE" dirty="0" err="1"/>
              <a:t>computer</a:t>
            </a:r>
            <a:r>
              <a:rPr lang="de-DE" dirty="0"/>
              <a:t> </a:t>
            </a:r>
            <a:r>
              <a:rPr lang="de-DE" dirty="0" err="1"/>
              <a:t>science</a:t>
            </a:r>
            <a:r>
              <a:rPr lang="de-DE" dirty="0"/>
              <a:t>, </a:t>
            </a:r>
            <a:r>
              <a:rPr lang="de-DE" dirty="0" err="1"/>
              <a:t>functional</a:t>
            </a:r>
            <a:r>
              <a:rPr lang="de-DE" dirty="0"/>
              <a:t> </a:t>
            </a:r>
            <a:r>
              <a:rPr lang="de-DE" dirty="0" err="1"/>
              <a:t>programming</a:t>
            </a:r>
            <a:r>
              <a:rPr lang="de-DE" dirty="0"/>
              <a:t> </a:t>
            </a:r>
            <a:r>
              <a:rPr lang="de-DE" dirty="0" err="1"/>
              <a:t>is</a:t>
            </a:r>
            <a:r>
              <a:rPr lang="de-DE" dirty="0"/>
              <a:t> a </a:t>
            </a:r>
            <a:br>
              <a:rPr lang="de-DE" dirty="0"/>
            </a:br>
            <a:r>
              <a:rPr lang="de-DE" dirty="0" err="1"/>
              <a:t>programming</a:t>
            </a:r>
            <a:r>
              <a:rPr lang="de-DE" dirty="0"/>
              <a:t> </a:t>
            </a:r>
            <a:r>
              <a:rPr lang="de-DE" dirty="0" err="1"/>
              <a:t>paradigm</a:t>
            </a:r>
            <a:r>
              <a:rPr lang="de-DE" dirty="0"/>
              <a:t> </a:t>
            </a:r>
            <a:r>
              <a:rPr lang="de-DE" dirty="0" err="1"/>
              <a:t>where</a:t>
            </a:r>
            <a:r>
              <a:rPr lang="de-DE" dirty="0"/>
              <a:t> </a:t>
            </a:r>
            <a:r>
              <a:rPr lang="de-DE" dirty="0" err="1"/>
              <a:t>programs</a:t>
            </a:r>
            <a:r>
              <a:rPr lang="de-DE" dirty="0"/>
              <a:t> </a:t>
            </a:r>
            <a:r>
              <a:rPr lang="de-DE" dirty="0" err="1"/>
              <a:t>are</a:t>
            </a:r>
            <a:r>
              <a:rPr lang="de-DE" dirty="0"/>
              <a:t> </a:t>
            </a:r>
            <a:r>
              <a:rPr lang="de-DE" dirty="0" err="1"/>
              <a:t>constructed</a:t>
            </a:r>
            <a:r>
              <a:rPr lang="de-DE" dirty="0"/>
              <a:t> </a:t>
            </a:r>
            <a:r>
              <a:rPr lang="de-DE" dirty="0" err="1"/>
              <a:t>by</a:t>
            </a:r>
            <a:r>
              <a:rPr lang="de-DE" dirty="0"/>
              <a:t> </a:t>
            </a:r>
            <a:r>
              <a:rPr lang="de-DE" dirty="0" err="1"/>
              <a:t>applying</a:t>
            </a:r>
            <a:r>
              <a:rPr lang="de-DE" dirty="0"/>
              <a:t> </a:t>
            </a:r>
            <a:r>
              <a:rPr lang="de-DE" dirty="0" err="1"/>
              <a:t>and</a:t>
            </a:r>
            <a:r>
              <a:rPr lang="de-DE" dirty="0"/>
              <a:t> </a:t>
            </a:r>
            <a:br>
              <a:rPr lang="de-DE" dirty="0"/>
            </a:br>
            <a:r>
              <a:rPr lang="de-DE" dirty="0" err="1"/>
              <a:t>composing</a:t>
            </a:r>
            <a:r>
              <a:rPr lang="de-DE" dirty="0"/>
              <a:t> </a:t>
            </a:r>
            <a:r>
              <a:rPr lang="de-DE" dirty="0" err="1"/>
              <a:t>functions</a:t>
            </a:r>
            <a:r>
              <a:rPr lang="de-DE" dirty="0"/>
              <a:t>…“</a:t>
            </a:r>
          </a:p>
          <a:p>
            <a:endParaRPr lang="de-DE" dirty="0"/>
          </a:p>
        </p:txBody>
      </p:sp>
      <p:sp>
        <p:nvSpPr>
          <p:cNvPr id="15" name="Textfeld 14">
            <a:extLst>
              <a:ext uri="{FF2B5EF4-FFF2-40B4-BE49-F238E27FC236}">
                <a16:creationId xmlns:a16="http://schemas.microsoft.com/office/drawing/2014/main" id="{0732BF48-DA80-8042-BF80-3B345A26D81B}"/>
              </a:ext>
            </a:extLst>
          </p:cNvPr>
          <p:cNvSpPr txBox="1"/>
          <p:nvPr/>
        </p:nvSpPr>
        <p:spPr>
          <a:xfrm>
            <a:off x="4777409" y="3742528"/>
            <a:ext cx="6911764" cy="1477328"/>
          </a:xfrm>
          <a:prstGeom prst="rect">
            <a:avLst/>
          </a:prstGeom>
          <a:noFill/>
        </p:spPr>
        <p:txBody>
          <a:bodyPr wrap="none" rtlCol="0">
            <a:spAutoFit/>
          </a:bodyPr>
          <a:lstStyle/>
          <a:p>
            <a:r>
              <a:rPr lang="de-DE" b="1" dirty="0"/>
              <a:t>Python HOWTOs</a:t>
            </a:r>
            <a:r>
              <a:rPr lang="de-DE" dirty="0"/>
              <a:t>: „</a:t>
            </a:r>
            <a:r>
              <a:rPr lang="de-DE" dirty="0" err="1"/>
              <a:t>Functional</a:t>
            </a:r>
            <a:r>
              <a:rPr lang="de-DE" dirty="0"/>
              <a:t> </a:t>
            </a:r>
            <a:r>
              <a:rPr lang="de-DE" dirty="0" err="1"/>
              <a:t>programming</a:t>
            </a:r>
            <a:r>
              <a:rPr lang="de-DE" dirty="0"/>
              <a:t> </a:t>
            </a:r>
            <a:r>
              <a:rPr lang="de-DE" dirty="0" err="1"/>
              <a:t>decomposes</a:t>
            </a:r>
            <a:r>
              <a:rPr lang="de-DE" dirty="0"/>
              <a:t> a </a:t>
            </a:r>
            <a:r>
              <a:rPr lang="de-DE" dirty="0" err="1"/>
              <a:t>problem</a:t>
            </a:r>
            <a:r>
              <a:rPr lang="de-DE" dirty="0"/>
              <a:t> </a:t>
            </a:r>
          </a:p>
          <a:p>
            <a:r>
              <a:rPr lang="de-DE" dirty="0" err="1"/>
              <a:t>into</a:t>
            </a:r>
            <a:r>
              <a:rPr lang="de-DE" dirty="0"/>
              <a:t> a </a:t>
            </a:r>
            <a:r>
              <a:rPr lang="de-DE" dirty="0" err="1"/>
              <a:t>set</a:t>
            </a:r>
            <a:r>
              <a:rPr lang="de-DE" dirty="0"/>
              <a:t> </a:t>
            </a:r>
            <a:r>
              <a:rPr lang="de-DE" dirty="0" err="1"/>
              <a:t>of</a:t>
            </a:r>
            <a:r>
              <a:rPr lang="de-DE" dirty="0"/>
              <a:t> </a:t>
            </a:r>
            <a:r>
              <a:rPr lang="de-DE" dirty="0" err="1"/>
              <a:t>functions</a:t>
            </a:r>
            <a:r>
              <a:rPr lang="de-DE" dirty="0"/>
              <a:t>. </a:t>
            </a:r>
            <a:r>
              <a:rPr lang="de-DE" dirty="0" err="1"/>
              <a:t>Ideally</a:t>
            </a:r>
            <a:r>
              <a:rPr lang="de-DE" dirty="0"/>
              <a:t>, </a:t>
            </a:r>
            <a:r>
              <a:rPr lang="de-DE" dirty="0" err="1"/>
              <a:t>functions</a:t>
            </a:r>
            <a:r>
              <a:rPr lang="de-DE" dirty="0"/>
              <a:t> </a:t>
            </a:r>
            <a:r>
              <a:rPr lang="de-DE" dirty="0" err="1"/>
              <a:t>only</a:t>
            </a:r>
            <a:r>
              <a:rPr lang="de-DE" dirty="0"/>
              <a:t> </a:t>
            </a:r>
            <a:r>
              <a:rPr lang="de-DE" dirty="0" err="1"/>
              <a:t>take</a:t>
            </a:r>
            <a:r>
              <a:rPr lang="de-DE" dirty="0"/>
              <a:t> </a:t>
            </a:r>
            <a:r>
              <a:rPr lang="de-DE" dirty="0" err="1"/>
              <a:t>inputs</a:t>
            </a:r>
            <a:r>
              <a:rPr lang="de-DE" dirty="0"/>
              <a:t> </a:t>
            </a:r>
            <a:r>
              <a:rPr lang="de-DE" dirty="0" err="1"/>
              <a:t>and</a:t>
            </a:r>
            <a:r>
              <a:rPr lang="de-DE" dirty="0"/>
              <a:t> </a:t>
            </a:r>
            <a:r>
              <a:rPr lang="de-DE" dirty="0" err="1"/>
              <a:t>produce</a:t>
            </a:r>
            <a:r>
              <a:rPr lang="de-DE" dirty="0"/>
              <a:t> </a:t>
            </a:r>
          </a:p>
          <a:p>
            <a:r>
              <a:rPr lang="de-DE" dirty="0" err="1"/>
              <a:t>outputs</a:t>
            </a:r>
            <a:r>
              <a:rPr lang="de-DE" dirty="0"/>
              <a:t>, </a:t>
            </a:r>
            <a:r>
              <a:rPr lang="de-DE" dirty="0" err="1"/>
              <a:t>and</a:t>
            </a:r>
            <a:r>
              <a:rPr lang="de-DE" dirty="0"/>
              <a:t> </a:t>
            </a:r>
            <a:r>
              <a:rPr lang="de-DE" dirty="0" err="1"/>
              <a:t>don’t</a:t>
            </a:r>
            <a:r>
              <a:rPr lang="de-DE" dirty="0"/>
              <a:t> </a:t>
            </a:r>
            <a:r>
              <a:rPr lang="de-DE" dirty="0" err="1"/>
              <a:t>have</a:t>
            </a:r>
            <a:r>
              <a:rPr lang="de-DE" dirty="0"/>
              <a:t> </a:t>
            </a:r>
            <a:r>
              <a:rPr lang="de-DE" dirty="0" err="1"/>
              <a:t>any</a:t>
            </a:r>
            <a:r>
              <a:rPr lang="de-DE" dirty="0"/>
              <a:t> internal </a:t>
            </a:r>
            <a:r>
              <a:rPr lang="de-DE" dirty="0" err="1"/>
              <a:t>state</a:t>
            </a:r>
            <a:r>
              <a:rPr lang="de-DE" dirty="0"/>
              <a:t> </a:t>
            </a:r>
            <a:r>
              <a:rPr lang="de-DE" dirty="0" err="1"/>
              <a:t>that</a:t>
            </a:r>
            <a:r>
              <a:rPr lang="de-DE" dirty="0"/>
              <a:t> </a:t>
            </a:r>
            <a:r>
              <a:rPr lang="de-DE" dirty="0" err="1"/>
              <a:t>affects</a:t>
            </a:r>
            <a:r>
              <a:rPr lang="de-DE" dirty="0"/>
              <a:t> </a:t>
            </a:r>
            <a:r>
              <a:rPr lang="de-DE" dirty="0" err="1"/>
              <a:t>the</a:t>
            </a:r>
            <a:r>
              <a:rPr lang="de-DE" dirty="0"/>
              <a:t> </a:t>
            </a:r>
            <a:r>
              <a:rPr lang="de-DE" dirty="0" err="1"/>
              <a:t>output</a:t>
            </a:r>
            <a:r>
              <a:rPr lang="de-DE" dirty="0"/>
              <a:t> </a:t>
            </a:r>
          </a:p>
          <a:p>
            <a:r>
              <a:rPr lang="de-DE" dirty="0" err="1"/>
              <a:t>produced</a:t>
            </a:r>
            <a:r>
              <a:rPr lang="de-DE" dirty="0"/>
              <a:t> </a:t>
            </a:r>
            <a:r>
              <a:rPr lang="de-DE" dirty="0" err="1"/>
              <a:t>for</a:t>
            </a:r>
            <a:r>
              <a:rPr lang="de-DE" dirty="0"/>
              <a:t> a </a:t>
            </a:r>
            <a:r>
              <a:rPr lang="de-DE" dirty="0" err="1"/>
              <a:t>given</a:t>
            </a:r>
            <a:r>
              <a:rPr lang="de-DE" dirty="0"/>
              <a:t> </a:t>
            </a:r>
            <a:r>
              <a:rPr lang="de-DE" dirty="0" err="1"/>
              <a:t>input</a:t>
            </a:r>
            <a:r>
              <a:rPr lang="de-DE" dirty="0"/>
              <a:t>…“</a:t>
            </a:r>
          </a:p>
          <a:p>
            <a:endParaRPr lang="de-DE" dirty="0"/>
          </a:p>
        </p:txBody>
      </p:sp>
      <p:sp>
        <p:nvSpPr>
          <p:cNvPr id="7" name="Datumsplatzhalter 6">
            <a:extLst>
              <a:ext uri="{FF2B5EF4-FFF2-40B4-BE49-F238E27FC236}">
                <a16:creationId xmlns:a16="http://schemas.microsoft.com/office/drawing/2014/main" id="{B8AA6FC5-5B7D-7447-8EF6-01C9303D494D}"/>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5697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94CF4-30A2-CF4D-988A-A20247863DF9}"/>
              </a:ext>
            </a:extLst>
          </p:cNvPr>
          <p:cNvSpPr>
            <a:spLocks noGrp="1"/>
          </p:cNvSpPr>
          <p:nvPr>
            <p:ph type="title"/>
          </p:nvPr>
        </p:nvSpPr>
        <p:spPr/>
        <p:txBody>
          <a:bodyPr>
            <a:normAutofit/>
          </a:bodyPr>
          <a:lstStyle/>
          <a:p>
            <a:r>
              <a:rPr lang="de-DE" dirty="0"/>
              <a:t>Who am I?</a:t>
            </a:r>
            <a:br>
              <a:rPr lang="de-DE" dirty="0"/>
            </a:br>
            <a:r>
              <a:rPr lang="de-DE" sz="1400" dirty="0"/>
              <a:t>Davide Valerio, 37, </a:t>
            </a:r>
            <a:r>
              <a:rPr lang="de-DE" sz="1400" dirty="0">
                <a:hlinkClick r:id="rId2"/>
              </a:rPr>
              <a:t>davide.valerio@semabit.ch</a:t>
            </a:r>
            <a:br>
              <a:rPr lang="de-DE" sz="1400" dirty="0"/>
            </a:br>
            <a:endParaRPr lang="de-DE" sz="1400" dirty="0"/>
          </a:p>
        </p:txBody>
      </p:sp>
      <p:graphicFrame>
        <p:nvGraphicFramePr>
          <p:cNvPr id="6" name="Tabelle 6">
            <a:extLst>
              <a:ext uri="{FF2B5EF4-FFF2-40B4-BE49-F238E27FC236}">
                <a16:creationId xmlns:a16="http://schemas.microsoft.com/office/drawing/2014/main" id="{6B03A5CC-DE59-3547-9790-35A1AFCC7D65}"/>
              </a:ext>
            </a:extLst>
          </p:cNvPr>
          <p:cNvGraphicFramePr>
            <a:graphicFrameLocks noGrp="1"/>
          </p:cNvGraphicFramePr>
          <p:nvPr>
            <p:ph idx="1"/>
            <p:extLst>
              <p:ext uri="{D42A27DB-BD31-4B8C-83A1-F6EECF244321}">
                <p14:modId xmlns:p14="http://schemas.microsoft.com/office/powerpoint/2010/main" val="99655971"/>
              </p:ext>
            </p:extLst>
          </p:nvPr>
        </p:nvGraphicFramePr>
        <p:xfrm>
          <a:off x="1371600" y="2440432"/>
          <a:ext cx="10240962" cy="3754120"/>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1314188678"/>
                    </a:ext>
                  </a:extLst>
                </a:gridCol>
                <a:gridCol w="3730752">
                  <a:extLst>
                    <a:ext uri="{9D8B030D-6E8A-4147-A177-3AD203B41FA5}">
                      <a16:colId xmlns:a16="http://schemas.microsoft.com/office/drawing/2014/main" val="1601610176"/>
                    </a:ext>
                  </a:extLst>
                </a:gridCol>
                <a:gridCol w="4672266">
                  <a:extLst>
                    <a:ext uri="{9D8B030D-6E8A-4147-A177-3AD203B41FA5}">
                      <a16:colId xmlns:a16="http://schemas.microsoft.com/office/drawing/2014/main" val="3932908507"/>
                    </a:ext>
                  </a:extLst>
                </a:gridCol>
              </a:tblGrid>
              <a:tr h="370840">
                <a:tc>
                  <a:txBody>
                    <a:bodyPr/>
                    <a:lstStyle/>
                    <a:p>
                      <a:endParaRPr lang="de-DE" dirty="0"/>
                    </a:p>
                  </a:txBody>
                  <a:tcPr/>
                </a:tc>
                <a:tc>
                  <a:txBody>
                    <a:bodyPr/>
                    <a:lstStyle/>
                    <a:p>
                      <a:r>
                        <a:rPr lang="de-DE" dirty="0"/>
                        <a:t>Theorie</a:t>
                      </a:r>
                    </a:p>
                  </a:txBody>
                  <a:tcPr/>
                </a:tc>
                <a:tc>
                  <a:txBody>
                    <a:bodyPr/>
                    <a:lstStyle/>
                    <a:p>
                      <a:r>
                        <a:rPr lang="de-DE" dirty="0"/>
                        <a:t>Praxis</a:t>
                      </a:r>
                    </a:p>
                  </a:txBody>
                  <a:tcPr/>
                </a:tc>
                <a:extLst>
                  <a:ext uri="{0D108BD9-81ED-4DB2-BD59-A6C34878D82A}">
                    <a16:rowId xmlns:a16="http://schemas.microsoft.com/office/drawing/2014/main" val="986691957"/>
                  </a:ext>
                </a:extLst>
              </a:tr>
              <a:tr h="370840">
                <a:tc>
                  <a:txBody>
                    <a:bodyPr/>
                    <a:lstStyle/>
                    <a:p>
                      <a:r>
                        <a:rPr lang="de-DE" dirty="0"/>
                        <a:t>2018 – 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Bachelor </a:t>
                      </a:r>
                      <a:r>
                        <a:rPr lang="de-CH" sz="1800" kern="1200" dirty="0" err="1">
                          <a:solidFill>
                            <a:schemeClr val="dk1"/>
                          </a:solidFill>
                          <a:effectLst/>
                        </a:rPr>
                        <a:t>of</a:t>
                      </a:r>
                      <a:r>
                        <a:rPr lang="de-CH" sz="1800" kern="1200" dirty="0">
                          <a:solidFill>
                            <a:schemeClr val="dk1"/>
                          </a:solidFill>
                          <a:effectLst/>
                        </a:rPr>
                        <a:t> Science FHNW in Informatik (2020)</a:t>
                      </a:r>
                      <a:endParaRPr lang="de-CH"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Software Engineer at </a:t>
                      </a:r>
                      <a:r>
                        <a:rPr lang="de-CH" sz="1800" kern="1200" dirty="0" err="1">
                          <a:solidFill>
                            <a:schemeClr val="dk1"/>
                          </a:solidFill>
                          <a:effectLst/>
                        </a:rPr>
                        <a:t>semabit</a:t>
                      </a:r>
                      <a:r>
                        <a:rPr lang="de-CH" sz="1800" kern="1200" dirty="0">
                          <a:solidFill>
                            <a:schemeClr val="dk1"/>
                          </a:solidFill>
                          <a:effectLst/>
                        </a:rPr>
                        <a:t> GmbH</a:t>
                      </a:r>
                      <a:endParaRPr lang="de-CH" sz="1800" kern="1200" dirty="0">
                        <a:solidFill>
                          <a:schemeClr val="dk1"/>
                        </a:solidFill>
                        <a:effectLst/>
                        <a:latin typeface="+mn-lt"/>
                        <a:ea typeface="+mn-ea"/>
                        <a:cs typeface="+mn-cs"/>
                      </a:endParaRPr>
                    </a:p>
                  </a:txBody>
                  <a:tcPr/>
                </a:tc>
                <a:extLst>
                  <a:ext uri="{0D108BD9-81ED-4DB2-BD59-A6C34878D82A}">
                    <a16:rowId xmlns:a16="http://schemas.microsoft.com/office/drawing/2014/main" val="159564630"/>
                  </a:ext>
                </a:extLst>
              </a:tr>
              <a:tr h="370840">
                <a:tc>
                  <a:txBody>
                    <a:bodyPr/>
                    <a:lstStyle/>
                    <a:p>
                      <a:r>
                        <a:rPr lang="de-DE" dirty="0"/>
                        <a:t>2006 – 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Dipl. Techniker/in HF Informatik (2016)</a:t>
                      </a:r>
                      <a:endParaRPr lang="de-CH" sz="1800" kern="1200" dirty="0">
                        <a:solidFill>
                          <a:schemeClr val="dk1"/>
                        </a:solidFill>
                        <a:effectLst/>
                        <a:latin typeface="+mn-lt"/>
                        <a:ea typeface="+mn-ea"/>
                        <a:cs typeface="+mn-cs"/>
                      </a:endParaRPr>
                    </a:p>
                  </a:txBody>
                  <a:tcPr/>
                </a:tc>
                <a:tc>
                  <a:txBody>
                    <a:bodyPr/>
                    <a:lstStyle/>
                    <a:p>
                      <a:r>
                        <a:rPr lang="de-DE" dirty="0"/>
                        <a:t>Client, </a:t>
                      </a:r>
                      <a:r>
                        <a:rPr lang="de-DE" dirty="0" err="1"/>
                        <a:t>server</a:t>
                      </a:r>
                      <a:r>
                        <a:rPr lang="de-DE" dirty="0"/>
                        <a:t> </a:t>
                      </a:r>
                      <a:r>
                        <a:rPr lang="de-DE" dirty="0" err="1"/>
                        <a:t>and</a:t>
                      </a:r>
                      <a:r>
                        <a:rPr lang="de-DE" dirty="0"/>
                        <a:t> </a:t>
                      </a:r>
                      <a:r>
                        <a:rPr lang="de-DE" dirty="0" err="1"/>
                        <a:t>storage</a:t>
                      </a:r>
                      <a:r>
                        <a:rPr lang="de-DE" dirty="0"/>
                        <a:t> </a:t>
                      </a:r>
                      <a:r>
                        <a:rPr lang="de-DE" dirty="0" err="1"/>
                        <a:t>network</a:t>
                      </a:r>
                      <a:r>
                        <a:rPr lang="de-DE" dirty="0"/>
                        <a:t> Systems Engineer </a:t>
                      </a:r>
                      <a:r>
                        <a:rPr lang="de-DE" dirty="0" err="1"/>
                        <a:t>for</a:t>
                      </a:r>
                      <a:r>
                        <a:rPr lang="de-DE" dirty="0"/>
                        <a:t> </a:t>
                      </a:r>
                      <a:r>
                        <a:rPr lang="de-DE" dirty="0" err="1"/>
                        <a:t>client</a:t>
                      </a:r>
                      <a:r>
                        <a:rPr lang="de-DE" dirty="0"/>
                        <a:t>, </a:t>
                      </a:r>
                      <a:r>
                        <a:rPr lang="de-DE" dirty="0" err="1"/>
                        <a:t>server</a:t>
                      </a:r>
                      <a:r>
                        <a:rPr lang="de-DE" dirty="0"/>
                        <a:t> </a:t>
                      </a:r>
                      <a:r>
                        <a:rPr lang="de-DE" dirty="0" err="1"/>
                        <a:t>and</a:t>
                      </a:r>
                      <a:r>
                        <a:rPr lang="de-DE" dirty="0"/>
                        <a:t> </a:t>
                      </a:r>
                      <a:r>
                        <a:rPr lang="de-DE" dirty="0" err="1"/>
                        <a:t>storage</a:t>
                      </a:r>
                      <a:r>
                        <a:rPr lang="de-DE" dirty="0"/>
                        <a:t> </a:t>
                      </a:r>
                      <a:r>
                        <a:rPr lang="de-DE" dirty="0" err="1"/>
                        <a:t>networking</a:t>
                      </a:r>
                      <a:r>
                        <a:rPr lang="de-DE" dirty="0"/>
                        <a:t>. </a:t>
                      </a:r>
                      <a:r>
                        <a:rPr lang="de-DE" dirty="0" err="1"/>
                        <a:t>Employee</a:t>
                      </a:r>
                      <a:r>
                        <a:rPr lang="de-DE" dirty="0"/>
                        <a:t> at Fujitsu (Siemens) Technology Solutions.</a:t>
                      </a:r>
                    </a:p>
                  </a:txBody>
                  <a:tcPr/>
                </a:tc>
                <a:extLst>
                  <a:ext uri="{0D108BD9-81ED-4DB2-BD59-A6C34878D82A}">
                    <a16:rowId xmlns:a16="http://schemas.microsoft.com/office/drawing/2014/main" val="3491551428"/>
                  </a:ext>
                </a:extLst>
              </a:tr>
              <a:tr h="370840">
                <a:tc>
                  <a:txBody>
                    <a:bodyPr/>
                    <a:lstStyle/>
                    <a:p>
                      <a:r>
                        <a:rPr lang="de-DE" dirty="0"/>
                        <a:t>2004 – 2005</a:t>
                      </a:r>
                    </a:p>
                  </a:txBody>
                  <a:tcPr anchor="ctr"/>
                </a:tc>
                <a:tc>
                  <a:txBody>
                    <a:bodyPr/>
                    <a:lstStyle/>
                    <a:p>
                      <a:endParaRPr lang="de-DE" dirty="0"/>
                    </a:p>
                  </a:txBody>
                  <a:tcPr/>
                </a:tc>
                <a:tc>
                  <a:txBody>
                    <a:bodyPr/>
                    <a:lstStyle/>
                    <a:p>
                      <a:r>
                        <a:rPr lang="de-DE" dirty="0" err="1"/>
                        <a:t>Mobilephone</a:t>
                      </a:r>
                      <a:r>
                        <a:rPr lang="de-DE" dirty="0"/>
                        <a:t> </a:t>
                      </a:r>
                      <a:r>
                        <a:rPr lang="de-DE" dirty="0" err="1"/>
                        <a:t>contract</a:t>
                      </a:r>
                      <a:r>
                        <a:rPr lang="de-DE" dirty="0"/>
                        <a:t> Administrator at </a:t>
                      </a:r>
                      <a:r>
                        <a:rPr lang="de-DE" dirty="0" err="1"/>
                        <a:t>the</a:t>
                      </a:r>
                      <a:r>
                        <a:rPr lang="de-DE" dirty="0"/>
                        <a:t> Siemens </a:t>
                      </a:r>
                      <a:r>
                        <a:rPr lang="de-DE" dirty="0" err="1"/>
                        <a:t>employee</a:t>
                      </a:r>
                      <a:r>
                        <a:rPr lang="de-DE" dirty="0"/>
                        <a:t> </a:t>
                      </a:r>
                      <a:r>
                        <a:rPr lang="de-DE" dirty="0" err="1"/>
                        <a:t>shop</a:t>
                      </a:r>
                      <a:endParaRPr lang="de-DE" dirty="0"/>
                    </a:p>
                  </a:txBody>
                  <a:tcPr/>
                </a:tc>
                <a:extLst>
                  <a:ext uri="{0D108BD9-81ED-4DB2-BD59-A6C34878D82A}">
                    <a16:rowId xmlns:a16="http://schemas.microsoft.com/office/drawing/2014/main" val="456984640"/>
                  </a:ext>
                </a:extLst>
              </a:tr>
              <a:tr h="370840">
                <a:tc>
                  <a:txBody>
                    <a:bodyPr/>
                    <a:lstStyle/>
                    <a:p>
                      <a:r>
                        <a:rPr lang="de-DE" dirty="0"/>
                        <a:t>1999 – 2003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err="1">
                          <a:solidFill>
                            <a:schemeClr val="dk1"/>
                          </a:solidFill>
                          <a:effectLst/>
                        </a:rPr>
                        <a:t>Eidg</a:t>
                      </a:r>
                      <a:r>
                        <a:rPr lang="de-CH" sz="1800" kern="1200" dirty="0">
                          <a:solidFill>
                            <a:schemeClr val="dk1"/>
                          </a:solidFill>
                          <a:effectLst/>
                        </a:rPr>
                        <a:t>. Fähigkeitszeugnis, Detailhandelsangestellter</a:t>
                      </a:r>
                      <a:r>
                        <a:rPr lang="de-DE" sz="1800" kern="1200" dirty="0">
                          <a:solidFill>
                            <a:schemeClr val="dk1"/>
                          </a:solidFill>
                          <a:effectLst/>
                        </a:rPr>
                        <a:t> at Wirtschaftsschule KV Baden (2003)</a:t>
                      </a:r>
                      <a:endParaRPr lang="de-CH" sz="1800" kern="1200" dirty="0">
                        <a:solidFill>
                          <a:schemeClr val="dk1"/>
                        </a:solidFill>
                        <a:effectLst/>
                        <a:latin typeface="+mn-lt"/>
                        <a:ea typeface="+mn-ea"/>
                        <a:cs typeface="+mn-cs"/>
                      </a:endParaRPr>
                    </a:p>
                  </a:txBody>
                  <a:tcPr/>
                </a:tc>
                <a:tc>
                  <a:txBody>
                    <a:bodyPr/>
                    <a:lstStyle/>
                    <a:p>
                      <a:r>
                        <a:rPr lang="de-DE" dirty="0" err="1"/>
                        <a:t>Apprenticeship</a:t>
                      </a:r>
                      <a:r>
                        <a:rPr lang="de-DE" dirty="0"/>
                        <a:t> in </a:t>
                      </a:r>
                      <a:r>
                        <a:rPr lang="de-DE" dirty="0" err="1"/>
                        <a:t>the</a:t>
                      </a:r>
                      <a:r>
                        <a:rPr lang="de-DE" dirty="0"/>
                        <a:t> </a:t>
                      </a:r>
                      <a:r>
                        <a:rPr lang="de-DE" dirty="0" err="1"/>
                        <a:t>multimedia</a:t>
                      </a:r>
                      <a:r>
                        <a:rPr lang="de-DE" dirty="0"/>
                        <a:t> </a:t>
                      </a:r>
                      <a:r>
                        <a:rPr lang="de-DE" dirty="0" err="1"/>
                        <a:t>department</a:t>
                      </a:r>
                      <a:r>
                        <a:rPr lang="de-DE" dirty="0"/>
                        <a:t> at </a:t>
                      </a:r>
                      <a:r>
                        <a:rPr lang="de-DE" dirty="0" err="1"/>
                        <a:t>Manor</a:t>
                      </a:r>
                      <a:r>
                        <a:rPr lang="de-DE" dirty="0"/>
                        <a:t> AG</a:t>
                      </a:r>
                    </a:p>
                  </a:txBody>
                  <a:tcPr/>
                </a:tc>
                <a:extLst>
                  <a:ext uri="{0D108BD9-81ED-4DB2-BD59-A6C34878D82A}">
                    <a16:rowId xmlns:a16="http://schemas.microsoft.com/office/drawing/2014/main" val="716297255"/>
                  </a:ext>
                </a:extLst>
              </a:tr>
            </a:tbl>
          </a:graphicData>
        </a:graphic>
      </p:graphicFrame>
      <p:sp>
        <p:nvSpPr>
          <p:cNvPr id="3" name="Datumsplatzhalter 2">
            <a:extLst>
              <a:ext uri="{FF2B5EF4-FFF2-40B4-BE49-F238E27FC236}">
                <a16:creationId xmlns:a16="http://schemas.microsoft.com/office/drawing/2014/main" id="{3B76D459-45EB-724B-BFCC-21330C91E915}"/>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2964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2</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dirty="0">
                <a:solidFill>
                  <a:schemeClr val="bg1"/>
                </a:solidFill>
              </a:rPr>
              <a:t>pro &amp; </a:t>
            </a:r>
            <a:r>
              <a:rPr lang="de-DE" sz="2200" dirty="0" err="1">
                <a:solidFill>
                  <a:schemeClr val="bg1"/>
                </a:solidFill>
              </a:rPr>
              <a:t>cons</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lnSpcReduction="10000"/>
          </a:bodyPr>
          <a:lstStyle/>
          <a:p>
            <a:pPr marL="0" indent="0">
              <a:buNone/>
            </a:pPr>
            <a:r>
              <a:rPr lang="de-DE" sz="2400" b="1" dirty="0"/>
              <a:t>PROS</a:t>
            </a:r>
          </a:p>
          <a:p>
            <a:pPr lvl="0"/>
            <a:r>
              <a:rPr lang="de-CH" sz="2400" dirty="0"/>
              <a:t>Parallel </a:t>
            </a:r>
            <a:r>
              <a:rPr lang="de-CH" sz="2400" dirty="0" err="1"/>
              <a:t>programming</a:t>
            </a:r>
            <a:endParaRPr lang="de-DE" sz="2400" dirty="0"/>
          </a:p>
          <a:p>
            <a:pPr lvl="0"/>
            <a:r>
              <a:rPr lang="de-CH" sz="2400" dirty="0" err="1"/>
              <a:t>Lazy</a:t>
            </a:r>
            <a:r>
              <a:rPr lang="de-CH" sz="2400" dirty="0"/>
              <a:t> Evaluation</a:t>
            </a:r>
            <a:endParaRPr lang="de-DE" sz="2400" dirty="0"/>
          </a:p>
          <a:p>
            <a:pPr lvl="0"/>
            <a:r>
              <a:rPr lang="de-CH" sz="2400" dirty="0" err="1"/>
              <a:t>Use</a:t>
            </a:r>
            <a:r>
              <a:rPr lang="de-CH" sz="2400" dirty="0"/>
              <a:t> </a:t>
            </a:r>
            <a:r>
              <a:rPr lang="de-CH" sz="2400" dirty="0" err="1"/>
              <a:t>of</a:t>
            </a:r>
            <a:r>
              <a:rPr lang="de-CH" sz="2400" dirty="0"/>
              <a:t> pure </a:t>
            </a:r>
            <a:r>
              <a:rPr lang="de-CH" sz="2400" dirty="0" err="1"/>
              <a:t>functions</a:t>
            </a:r>
            <a:endParaRPr lang="de-DE" sz="2400" dirty="0"/>
          </a:p>
          <a:p>
            <a:pPr marL="0" indent="0">
              <a:buNone/>
            </a:pPr>
            <a:endParaRPr lang="de-DE" sz="2400" dirty="0"/>
          </a:p>
          <a:p>
            <a:pPr marL="0" indent="0">
              <a:buNone/>
            </a:pPr>
            <a:r>
              <a:rPr lang="de-DE" sz="2400" b="1" dirty="0"/>
              <a:t>CONS</a:t>
            </a:r>
          </a:p>
          <a:p>
            <a:pPr lvl="0"/>
            <a:r>
              <a:rPr lang="de-CH" sz="2400" dirty="0" err="1"/>
              <a:t>Recursion</a:t>
            </a:r>
            <a:endParaRPr lang="de-DE" sz="2400" dirty="0"/>
          </a:p>
          <a:p>
            <a:pPr lvl="0"/>
            <a:r>
              <a:rPr lang="de-DE" sz="2400" dirty="0" err="1"/>
              <a:t>Stateful</a:t>
            </a:r>
            <a:r>
              <a:rPr lang="de-DE" sz="2400" dirty="0"/>
              <a:t> </a:t>
            </a:r>
            <a:r>
              <a:rPr lang="de-DE" sz="2400" dirty="0" err="1"/>
              <a:t>programming</a:t>
            </a:r>
            <a:r>
              <a:rPr lang="de-DE" sz="2400" dirty="0"/>
              <a:t> </a:t>
            </a:r>
            <a:r>
              <a:rPr lang="de-DE" sz="2400" dirty="0" err="1"/>
              <a:t>is</a:t>
            </a:r>
            <a:r>
              <a:rPr lang="de-DE" sz="2400" dirty="0"/>
              <a:t> not intuitive</a:t>
            </a:r>
          </a:p>
          <a:p>
            <a:pPr lvl="0"/>
            <a:r>
              <a:rPr lang="de-DE" sz="2400" dirty="0"/>
              <a:t>IO </a:t>
            </a:r>
            <a:r>
              <a:rPr lang="de-DE" sz="2400" dirty="0" err="1"/>
              <a:t>relies</a:t>
            </a:r>
            <a:r>
              <a:rPr lang="de-DE" sz="2400" dirty="0"/>
              <a:t> on </a:t>
            </a:r>
            <a:r>
              <a:rPr lang="de-DE" sz="2400" dirty="0" err="1"/>
              <a:t>side</a:t>
            </a:r>
            <a:r>
              <a:rPr lang="de-DE" sz="2400" dirty="0"/>
              <a:t> </a:t>
            </a:r>
            <a:r>
              <a:rPr lang="de-DE" sz="2400" dirty="0" err="1"/>
              <a:t>effects</a:t>
            </a:r>
            <a:endParaRPr lang="de-DE" sz="2400" dirty="0"/>
          </a:p>
          <a:p>
            <a:pPr marL="0" indent="0">
              <a:buNone/>
            </a:pPr>
            <a:endParaRPr lang="de-DE" sz="2400" dirty="0"/>
          </a:p>
          <a:p>
            <a:pPr marL="0" indent="0" algn="ctr">
              <a:buNone/>
            </a:pPr>
            <a:endParaRPr lang="de-CH" dirty="0">
              <a:latin typeface="Courier New" panose="02070309020205020404" pitchFamily="49" charset="0"/>
              <a:cs typeface="Courier New" panose="02070309020205020404" pitchFamily="49" charset="0"/>
            </a:endParaRPr>
          </a:p>
        </p:txBody>
      </p:sp>
      <p:sp>
        <p:nvSpPr>
          <p:cNvPr id="5" name="Datumsplatzhalter 4">
            <a:extLst>
              <a:ext uri="{FF2B5EF4-FFF2-40B4-BE49-F238E27FC236}">
                <a16:creationId xmlns:a16="http://schemas.microsoft.com/office/drawing/2014/main" id="{47DA751E-467F-A34D-82E5-1B1AC578743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95231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6229E99-D062-2742-A4AB-AAA05CEE74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13" b="1"/>
          <a:stretch/>
        </p:blipFill>
        <p:spPr bwMode="auto">
          <a:xfrm>
            <a:off x="-1" y="10"/>
            <a:ext cx="4587901"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5275425" y="768485"/>
            <a:ext cx="6133656" cy="3169674"/>
          </a:xfrm>
        </p:spPr>
        <p:txBody>
          <a:bodyPr vert="horz" lIns="0" tIns="0" rIns="0" bIns="0" rtlCol="0" anchor="b">
            <a:normAutofit/>
          </a:bodyPr>
          <a:lstStyle/>
          <a:p>
            <a:pPr algn="r"/>
            <a:r>
              <a:rPr lang="en-US" sz="4000" b="0" spc="750" dirty="0">
                <a:solidFill>
                  <a:schemeClr val="bg1"/>
                </a:solidFill>
              </a:rPr>
              <a:t>Functional Programming</a:t>
            </a:r>
            <a:br>
              <a:rPr lang="en-US" sz="4000" spc="750" dirty="0">
                <a:solidFill>
                  <a:schemeClr val="bg1"/>
                </a:solidFill>
              </a:rPr>
            </a:br>
            <a:br>
              <a:rPr lang="en-US" sz="4000" spc="750" dirty="0">
                <a:solidFill>
                  <a:schemeClr val="bg1"/>
                </a:solidFill>
              </a:rPr>
            </a:br>
            <a:r>
              <a:rPr lang="en-US" spc="750" dirty="0">
                <a:solidFill>
                  <a:schemeClr val="bg1"/>
                </a:solidFill>
              </a:rPr>
              <a:t>lambda calculus</a:t>
            </a:r>
            <a:endParaRPr lang="en-US" sz="4000" spc="750" dirty="0">
              <a:solidFill>
                <a:schemeClr val="bg1"/>
              </a:solidFill>
            </a:endParaRPr>
          </a:p>
        </p:txBody>
      </p:sp>
      <p:sp>
        <p:nvSpPr>
          <p:cNvPr id="2" name="Datumsplatzhalter 1">
            <a:extLst>
              <a:ext uri="{FF2B5EF4-FFF2-40B4-BE49-F238E27FC236}">
                <a16:creationId xmlns:a16="http://schemas.microsoft.com/office/drawing/2014/main" id="{63890B9A-08FD-4947-898D-B481B17DD995}"/>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60109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identity</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a.a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I = a =&gt; a;</a:t>
            </a:r>
          </a:p>
          <a:p>
            <a:pPr marL="0" indent="0">
              <a:buNone/>
            </a:pPr>
            <a:r>
              <a:rPr lang="de-CH" sz="2400" dirty="0">
                <a:latin typeface="Courier New" panose="02070309020205020404" pitchFamily="49" charset="0"/>
                <a:cs typeface="Courier New" panose="02070309020205020404" pitchFamily="49" charset="0"/>
              </a:rPr>
              <a:t>I(4); </a:t>
            </a:r>
            <a:r>
              <a:rPr lang="de-CH" sz="2400" dirty="0">
                <a:solidFill>
                  <a:schemeClr val="bg1">
                    <a:lumMod val="50000"/>
                  </a:schemeClr>
                </a:solidFill>
                <a:latin typeface="Courier New" panose="02070309020205020404" pitchFamily="49" charset="0"/>
                <a:cs typeface="Courier New" panose="02070309020205020404" pitchFamily="49" charset="0"/>
              </a:rPr>
              <a:t>// 4</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grpSp>
        <p:nvGrpSpPr>
          <p:cNvPr id="19" name="Gruppieren 18">
            <a:extLst>
              <a:ext uri="{FF2B5EF4-FFF2-40B4-BE49-F238E27FC236}">
                <a16:creationId xmlns:a16="http://schemas.microsoft.com/office/drawing/2014/main" id="{F7CA7991-152B-BB42-8AD9-E1213DA4C0F0}"/>
              </a:ext>
            </a:extLst>
          </p:cNvPr>
          <p:cNvGrpSpPr/>
          <p:nvPr/>
        </p:nvGrpSpPr>
        <p:grpSpPr>
          <a:xfrm>
            <a:off x="8526162" y="1705232"/>
            <a:ext cx="2379619" cy="678937"/>
            <a:chOff x="8526162" y="1705232"/>
            <a:chExt cx="2379619" cy="678937"/>
          </a:xfrm>
        </p:grpSpPr>
        <p:cxnSp>
          <p:nvCxnSpPr>
            <p:cNvPr id="17" name="Gerade Verbindung mit Pfeil 16">
              <a:extLst>
                <a:ext uri="{FF2B5EF4-FFF2-40B4-BE49-F238E27FC236}">
                  <a16:creationId xmlns:a16="http://schemas.microsoft.com/office/drawing/2014/main" id="{851ED6A9-EF2A-EC43-80BB-A1AF9AA6FB2E}"/>
                </a:ext>
              </a:extLst>
            </p:cNvPr>
            <p:cNvCxnSpPr/>
            <p:nvPr/>
          </p:nvCxnSpPr>
          <p:spPr>
            <a:xfrm flipH="1" flipV="1">
              <a:off x="8526162" y="1705232"/>
              <a:ext cx="951470" cy="494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A7D87E79-0844-3F45-A2A1-C396AD64E83F}"/>
                </a:ext>
              </a:extLst>
            </p:cNvPr>
            <p:cNvSpPr txBox="1"/>
            <p:nvPr/>
          </p:nvSpPr>
          <p:spPr>
            <a:xfrm>
              <a:off x="9473961" y="2014837"/>
              <a:ext cx="1431820" cy="369332"/>
            </a:xfrm>
            <a:prstGeom prst="rect">
              <a:avLst/>
            </a:prstGeom>
            <a:noFill/>
          </p:spPr>
          <p:txBody>
            <a:bodyPr wrap="square" rtlCol="0">
              <a:spAutoFit/>
            </a:bodyPr>
            <a:lstStyle/>
            <a:p>
              <a:r>
                <a:rPr lang="de-DE" dirty="0">
                  <a:solidFill>
                    <a:schemeClr val="accent1"/>
                  </a:solidFill>
                </a:rPr>
                <a:t>Lambda </a:t>
              </a:r>
              <a:r>
                <a:rPr lang="de-DE" dirty="0" err="1">
                  <a:solidFill>
                    <a:schemeClr val="accent1"/>
                  </a:solidFill>
                </a:rPr>
                <a:t>term</a:t>
              </a:r>
              <a:endParaRPr lang="de-DE" dirty="0">
                <a:solidFill>
                  <a:schemeClr val="accent1"/>
                </a:solidFill>
              </a:endParaRPr>
            </a:p>
          </p:txBody>
        </p:sp>
      </p:grpSp>
      <p:grpSp>
        <p:nvGrpSpPr>
          <p:cNvPr id="31" name="Gruppieren 30">
            <a:extLst>
              <a:ext uri="{FF2B5EF4-FFF2-40B4-BE49-F238E27FC236}">
                <a16:creationId xmlns:a16="http://schemas.microsoft.com/office/drawing/2014/main" id="{2F2C3901-F103-6444-A654-48B504A6E84C}"/>
              </a:ext>
            </a:extLst>
          </p:cNvPr>
          <p:cNvGrpSpPr/>
          <p:nvPr/>
        </p:nvGrpSpPr>
        <p:grpSpPr>
          <a:xfrm rot="20280742">
            <a:off x="6830019" y="2001684"/>
            <a:ext cx="1034123" cy="1569044"/>
            <a:chOff x="6148902" y="2150138"/>
            <a:chExt cx="1034123" cy="1569044"/>
          </a:xfrm>
        </p:grpSpPr>
        <p:grpSp>
          <p:nvGrpSpPr>
            <p:cNvPr id="26" name="Gruppieren 25">
              <a:extLst>
                <a:ext uri="{FF2B5EF4-FFF2-40B4-BE49-F238E27FC236}">
                  <a16:creationId xmlns:a16="http://schemas.microsoft.com/office/drawing/2014/main" id="{9DE5E621-2455-AA40-B771-DC6081B50AF2}"/>
                </a:ext>
              </a:extLst>
            </p:cNvPr>
            <p:cNvGrpSpPr/>
            <p:nvPr/>
          </p:nvGrpSpPr>
          <p:grpSpPr>
            <a:xfrm rot="21044124">
              <a:off x="6148902" y="2150138"/>
              <a:ext cx="1034123" cy="1569044"/>
              <a:chOff x="6191380" y="2021723"/>
              <a:chExt cx="1034123" cy="1569044"/>
            </a:xfrm>
          </p:grpSpPr>
          <p:cxnSp>
            <p:nvCxnSpPr>
              <p:cNvPr id="21" name="Gerade Verbindung mit Pfeil 20">
                <a:extLst>
                  <a:ext uri="{FF2B5EF4-FFF2-40B4-BE49-F238E27FC236}">
                    <a16:creationId xmlns:a16="http://schemas.microsoft.com/office/drawing/2014/main" id="{6CACFDBB-41C7-2F44-9571-A45895D3A4E5}"/>
                  </a:ext>
                </a:extLst>
              </p:cNvPr>
              <p:cNvCxnSpPr>
                <a:cxnSpLocks/>
              </p:cNvCxnSpPr>
              <p:nvPr/>
            </p:nvCxnSpPr>
            <p:spPr>
              <a:xfrm rot="1875134" flipV="1">
                <a:off x="7071476" y="2021723"/>
                <a:ext cx="154028" cy="617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D3BB486B-11C2-204A-B3EC-FC94E0822670}"/>
                  </a:ext>
                </a:extLst>
              </p:cNvPr>
              <p:cNvCxnSpPr>
                <a:cxnSpLocks/>
              </p:cNvCxnSpPr>
              <p:nvPr/>
            </p:nvCxnSpPr>
            <p:spPr>
              <a:xfrm rot="1875134" flipH="1">
                <a:off x="6191380" y="2796614"/>
                <a:ext cx="197948" cy="794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a:extLst>
                <a:ext uri="{FF2B5EF4-FFF2-40B4-BE49-F238E27FC236}">
                  <a16:creationId xmlns:a16="http://schemas.microsoft.com/office/drawing/2014/main" id="{DE359FBA-E8CF-FB44-A432-F2918FB1C8A2}"/>
                </a:ext>
              </a:extLst>
            </p:cNvPr>
            <p:cNvSpPr txBox="1"/>
            <p:nvPr/>
          </p:nvSpPr>
          <p:spPr>
            <a:xfrm rot="1319258">
              <a:off x="6181798" y="2662063"/>
              <a:ext cx="949299" cy="369332"/>
            </a:xfrm>
            <a:prstGeom prst="rect">
              <a:avLst/>
            </a:prstGeom>
            <a:noFill/>
          </p:spPr>
          <p:txBody>
            <a:bodyPr wrap="none" rtlCol="0">
              <a:spAutoFit/>
            </a:bodyPr>
            <a:lstStyle/>
            <a:p>
              <a:r>
                <a:rPr lang="de-DE" dirty="0" err="1">
                  <a:solidFill>
                    <a:schemeClr val="accent1"/>
                  </a:solidFill>
                </a:rPr>
                <a:t>function</a:t>
              </a:r>
              <a:endParaRPr lang="de-DE" dirty="0">
                <a:solidFill>
                  <a:schemeClr val="accent1"/>
                </a:solidFill>
              </a:endParaRPr>
            </a:p>
          </p:txBody>
        </p:sp>
      </p:grpSp>
      <p:grpSp>
        <p:nvGrpSpPr>
          <p:cNvPr id="32" name="Gruppieren 31">
            <a:extLst>
              <a:ext uri="{FF2B5EF4-FFF2-40B4-BE49-F238E27FC236}">
                <a16:creationId xmlns:a16="http://schemas.microsoft.com/office/drawing/2014/main" id="{A9D2D1DF-0E2A-B642-86A5-A49E6381B10E}"/>
              </a:ext>
            </a:extLst>
          </p:cNvPr>
          <p:cNvGrpSpPr/>
          <p:nvPr/>
        </p:nvGrpSpPr>
        <p:grpSpPr>
          <a:xfrm rot="21126319">
            <a:off x="6620727" y="1979531"/>
            <a:ext cx="1253039" cy="1584595"/>
            <a:chOff x="6113563" y="1972844"/>
            <a:chExt cx="1253039" cy="1584595"/>
          </a:xfrm>
        </p:grpSpPr>
        <p:grpSp>
          <p:nvGrpSpPr>
            <p:cNvPr id="33" name="Gruppieren 32">
              <a:extLst>
                <a:ext uri="{FF2B5EF4-FFF2-40B4-BE49-F238E27FC236}">
                  <a16:creationId xmlns:a16="http://schemas.microsoft.com/office/drawing/2014/main" id="{F978ADB5-4CF5-4647-AA1C-5BB007C4E6D6}"/>
                </a:ext>
              </a:extLst>
            </p:cNvPr>
            <p:cNvGrpSpPr/>
            <p:nvPr/>
          </p:nvGrpSpPr>
          <p:grpSpPr>
            <a:xfrm rot="21044124">
              <a:off x="6113563" y="1972844"/>
              <a:ext cx="1253039" cy="1584595"/>
              <a:chOff x="6182365" y="1858573"/>
              <a:chExt cx="1253039" cy="1584595"/>
            </a:xfrm>
          </p:grpSpPr>
          <p:cxnSp>
            <p:nvCxnSpPr>
              <p:cNvPr id="35" name="Gerade Verbindung mit Pfeil 34">
                <a:extLst>
                  <a:ext uri="{FF2B5EF4-FFF2-40B4-BE49-F238E27FC236}">
                    <a16:creationId xmlns:a16="http://schemas.microsoft.com/office/drawing/2014/main" id="{0C050F5A-FB74-674E-9CAC-FA313916572C}"/>
                  </a:ext>
                </a:extLst>
              </p:cNvPr>
              <p:cNvCxnSpPr>
                <a:cxnSpLocks/>
              </p:cNvCxnSpPr>
              <p:nvPr/>
            </p:nvCxnSpPr>
            <p:spPr>
              <a:xfrm rot="1029557" flipV="1">
                <a:off x="7027405" y="1858573"/>
                <a:ext cx="407999" cy="773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C9029991-1118-7347-BD4E-A09ACB7DDF60}"/>
                  </a:ext>
                </a:extLst>
              </p:cNvPr>
              <p:cNvCxnSpPr>
                <a:cxnSpLocks/>
              </p:cNvCxnSpPr>
              <p:nvPr/>
            </p:nvCxnSpPr>
            <p:spPr>
              <a:xfrm rot="1029557" flipH="1">
                <a:off x="6182365" y="2845443"/>
                <a:ext cx="317501" cy="59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B3FE5506-95F7-644F-8561-0F4603CAEDFF}"/>
                </a:ext>
              </a:extLst>
            </p:cNvPr>
            <p:cNvSpPr txBox="1"/>
            <p:nvPr/>
          </p:nvSpPr>
          <p:spPr>
            <a:xfrm rot="473681">
              <a:off x="6390879" y="2673636"/>
              <a:ext cx="669735" cy="369332"/>
            </a:xfrm>
            <a:prstGeom prst="rect">
              <a:avLst/>
            </a:prstGeom>
            <a:noFill/>
          </p:spPr>
          <p:txBody>
            <a:bodyPr wrap="none" rtlCol="0">
              <a:spAutoFit/>
            </a:bodyPr>
            <a:lstStyle/>
            <a:p>
              <a:r>
                <a:rPr lang="de-DE" dirty="0" err="1">
                  <a:solidFill>
                    <a:schemeClr val="accent1"/>
                  </a:solidFill>
                </a:rPr>
                <a:t>takes</a:t>
              </a:r>
              <a:endParaRPr lang="de-DE" dirty="0">
                <a:solidFill>
                  <a:schemeClr val="accent1"/>
                </a:solidFill>
              </a:endParaRPr>
            </a:p>
          </p:txBody>
        </p:sp>
      </p:grpSp>
      <p:grpSp>
        <p:nvGrpSpPr>
          <p:cNvPr id="40" name="Gruppieren 39">
            <a:extLst>
              <a:ext uri="{FF2B5EF4-FFF2-40B4-BE49-F238E27FC236}">
                <a16:creationId xmlns:a16="http://schemas.microsoft.com/office/drawing/2014/main" id="{2F64767D-0057-5843-88C8-076F352DAEA3}"/>
              </a:ext>
            </a:extLst>
          </p:cNvPr>
          <p:cNvGrpSpPr/>
          <p:nvPr/>
        </p:nvGrpSpPr>
        <p:grpSpPr>
          <a:xfrm rot="20499143">
            <a:off x="7314185" y="2046585"/>
            <a:ext cx="1200360" cy="1513098"/>
            <a:chOff x="6119662" y="2048115"/>
            <a:chExt cx="1200360" cy="1513098"/>
          </a:xfrm>
        </p:grpSpPr>
        <p:grpSp>
          <p:nvGrpSpPr>
            <p:cNvPr id="41" name="Gruppieren 40">
              <a:extLst>
                <a:ext uri="{FF2B5EF4-FFF2-40B4-BE49-F238E27FC236}">
                  <a16:creationId xmlns:a16="http://schemas.microsoft.com/office/drawing/2014/main" id="{72858EFB-BC87-CF49-8F79-29DF0A7A9664}"/>
                </a:ext>
              </a:extLst>
            </p:cNvPr>
            <p:cNvGrpSpPr/>
            <p:nvPr/>
          </p:nvGrpSpPr>
          <p:grpSpPr>
            <a:xfrm rot="21044124">
              <a:off x="6119662" y="2048115"/>
              <a:ext cx="1200360" cy="1513098"/>
              <a:chOff x="6182365" y="1930070"/>
              <a:chExt cx="1200360" cy="1513098"/>
            </a:xfrm>
          </p:grpSpPr>
          <p:cxnSp>
            <p:nvCxnSpPr>
              <p:cNvPr id="43" name="Gerade Verbindung mit Pfeil 42">
                <a:extLst>
                  <a:ext uri="{FF2B5EF4-FFF2-40B4-BE49-F238E27FC236}">
                    <a16:creationId xmlns:a16="http://schemas.microsoft.com/office/drawing/2014/main" id="{27A19223-BDF6-3C46-BE6A-A9C85139464C}"/>
                  </a:ext>
                </a:extLst>
              </p:cNvPr>
              <p:cNvCxnSpPr>
                <a:cxnSpLocks/>
              </p:cNvCxnSpPr>
              <p:nvPr/>
            </p:nvCxnSpPr>
            <p:spPr>
              <a:xfrm rot="1029557" flipV="1">
                <a:off x="7016619" y="1930070"/>
                <a:ext cx="366106" cy="694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2FD96225-E3CB-684D-B886-78AC6322C69C}"/>
                  </a:ext>
                </a:extLst>
              </p:cNvPr>
              <p:cNvCxnSpPr>
                <a:cxnSpLocks/>
              </p:cNvCxnSpPr>
              <p:nvPr/>
            </p:nvCxnSpPr>
            <p:spPr>
              <a:xfrm rot="1029557" flipH="1">
                <a:off x="6182365" y="2845443"/>
                <a:ext cx="317501" cy="59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2" name="Textfeld 41">
              <a:extLst>
                <a:ext uri="{FF2B5EF4-FFF2-40B4-BE49-F238E27FC236}">
                  <a16:creationId xmlns:a16="http://schemas.microsoft.com/office/drawing/2014/main" id="{F735B0BD-22BA-C740-A78A-225329AD83AE}"/>
                </a:ext>
              </a:extLst>
            </p:cNvPr>
            <p:cNvSpPr txBox="1"/>
            <p:nvPr/>
          </p:nvSpPr>
          <p:spPr>
            <a:xfrm rot="1100857">
              <a:off x="6385880" y="2704588"/>
              <a:ext cx="866391" cy="369332"/>
            </a:xfrm>
            <a:prstGeom prst="rect">
              <a:avLst/>
            </a:prstGeom>
            <a:noFill/>
          </p:spPr>
          <p:txBody>
            <a:bodyPr wrap="none" rtlCol="0">
              <a:spAutoFit/>
            </a:bodyPr>
            <a:lstStyle/>
            <a:p>
              <a:r>
                <a:rPr lang="de-DE" dirty="0" err="1">
                  <a:solidFill>
                    <a:schemeClr val="accent1"/>
                  </a:solidFill>
                </a:rPr>
                <a:t>returns</a:t>
              </a:r>
              <a:endParaRPr lang="de-DE" dirty="0">
                <a:solidFill>
                  <a:schemeClr val="accent1"/>
                </a:solidFill>
              </a:endParaRPr>
            </a:p>
          </p:txBody>
        </p:sp>
      </p:grpSp>
      <p:sp>
        <p:nvSpPr>
          <p:cNvPr id="49" name="Datumsplatzhalter 48">
            <a:extLst>
              <a:ext uri="{FF2B5EF4-FFF2-40B4-BE49-F238E27FC236}">
                <a16:creationId xmlns:a16="http://schemas.microsoft.com/office/drawing/2014/main" id="{284E564C-F738-244B-BD53-8A15FF04368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77673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0"/>
                                        </p:tgtEl>
                                      </p:cBhvr>
                                    </p:animEffect>
                                    <p:set>
                                      <p:cBhvr>
                                        <p:cTn id="4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Kestrel</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solidFill>
                  <a:schemeClr val="bg1">
                    <a:lumMod val="50000"/>
                  </a:schemeClr>
                </a:solidFill>
              </a:rPr>
              <a:t>λ</a:t>
            </a:r>
            <a:r>
              <a:rPr lang="de-CH" sz="4800" dirty="0">
                <a:solidFill>
                  <a:schemeClr val="bg1">
                    <a:lumMod val="50000"/>
                  </a:schemeClr>
                </a:solidFill>
              </a:rPr>
              <a:t>a.</a:t>
            </a:r>
            <a:r>
              <a:rPr lang="el-GR" sz="4800" dirty="0">
                <a:solidFill>
                  <a:schemeClr val="bg1">
                    <a:lumMod val="50000"/>
                  </a:schemeClr>
                </a:solidFill>
              </a:rPr>
              <a:t>λ</a:t>
            </a:r>
            <a:r>
              <a:rPr lang="de-CH" sz="4800" dirty="0" err="1">
                <a:solidFill>
                  <a:schemeClr val="bg1">
                    <a:lumMod val="50000"/>
                  </a:schemeClr>
                </a:solidFill>
              </a:rPr>
              <a:t>b.a</a:t>
            </a:r>
            <a:br>
              <a:rPr lang="de-CH" sz="4800" dirty="0"/>
            </a:br>
            <a:r>
              <a:rPr lang="el-GR" sz="4800" dirty="0"/>
              <a:t>λ</a:t>
            </a:r>
            <a:r>
              <a:rPr lang="de-CH" sz="4800" dirty="0" err="1"/>
              <a:t>ab.a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K = a =&gt; b =&gt; a;</a:t>
            </a:r>
          </a:p>
          <a:p>
            <a:pPr marL="0" indent="0">
              <a:buNone/>
            </a:pPr>
            <a:r>
              <a:rPr lang="de-CH" sz="2400" dirty="0">
                <a:latin typeface="Courier New" panose="02070309020205020404" pitchFamily="49" charset="0"/>
                <a:cs typeface="Courier New" panose="02070309020205020404" pitchFamily="49" charset="0"/>
              </a:rPr>
              <a:t>K(1)(2); </a:t>
            </a:r>
            <a:r>
              <a:rPr lang="de-CH" sz="2400" dirty="0">
                <a:solidFill>
                  <a:schemeClr val="bg1">
                    <a:lumMod val="50000"/>
                  </a:schemeClr>
                </a:solidFill>
                <a:latin typeface="Courier New" panose="02070309020205020404" pitchFamily="49" charset="0"/>
                <a:cs typeface="Courier New" panose="02070309020205020404" pitchFamily="49" charset="0"/>
              </a:rPr>
              <a:t>// 1</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B6F8370C-499C-D149-83EC-7F374A3C4394}"/>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55611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Kite</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solidFill>
                  <a:schemeClr val="bg1">
                    <a:lumMod val="50000"/>
                  </a:schemeClr>
                </a:solidFill>
              </a:rPr>
              <a:t>λ</a:t>
            </a:r>
            <a:r>
              <a:rPr lang="de-CH" sz="4800" dirty="0">
                <a:solidFill>
                  <a:schemeClr val="bg1">
                    <a:lumMod val="50000"/>
                  </a:schemeClr>
                </a:solidFill>
              </a:rPr>
              <a:t>a.</a:t>
            </a:r>
            <a:r>
              <a:rPr lang="el-GR" sz="4800" dirty="0">
                <a:solidFill>
                  <a:schemeClr val="bg1">
                    <a:lumMod val="50000"/>
                  </a:schemeClr>
                </a:solidFill>
              </a:rPr>
              <a:t>λ</a:t>
            </a:r>
            <a:r>
              <a:rPr lang="de-CH" sz="4800" dirty="0" err="1">
                <a:solidFill>
                  <a:schemeClr val="bg1">
                    <a:lumMod val="50000"/>
                  </a:schemeClr>
                </a:solidFill>
              </a:rPr>
              <a:t>b.b</a:t>
            </a:r>
            <a:br>
              <a:rPr lang="de-CH" sz="4800" dirty="0"/>
            </a:br>
            <a:r>
              <a:rPr lang="el-GR" sz="4800" dirty="0"/>
              <a:t>λ</a:t>
            </a:r>
            <a:r>
              <a:rPr lang="de-CH" sz="4800" dirty="0" err="1"/>
              <a:t>ab.b</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KI = a =&gt; b =&gt; b;</a:t>
            </a:r>
          </a:p>
          <a:p>
            <a:pPr marL="0" indent="0">
              <a:buNone/>
            </a:pPr>
            <a:r>
              <a:rPr lang="de-CH" sz="2400" dirty="0">
                <a:latin typeface="Courier New" panose="02070309020205020404" pitchFamily="49" charset="0"/>
                <a:cs typeface="Courier New" panose="02070309020205020404" pitchFamily="49" charset="0"/>
              </a:rPr>
              <a:t>KI(1)(2); </a:t>
            </a:r>
            <a:r>
              <a:rPr lang="de-CH" sz="2400" dirty="0">
                <a:solidFill>
                  <a:schemeClr val="bg1">
                    <a:lumMod val="50000"/>
                  </a:schemeClr>
                </a:solidFill>
                <a:latin typeface="Courier New" panose="02070309020205020404" pitchFamily="49" charset="0"/>
                <a:cs typeface="Courier New" panose="02070309020205020404" pitchFamily="49" charset="0"/>
              </a:rPr>
              <a:t>// 2</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B8A439D7-19CD-C645-9B56-A971A475E9EC}"/>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52207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Cardinal</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fab.fba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C = f =&gt; a =&gt; b =&gt; f(a)(b);</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addition</a:t>
            </a:r>
            <a:r>
              <a:rPr lang="de-CH" sz="1800" dirty="0">
                <a:latin typeface="Courier New" panose="02070309020205020404" pitchFamily="49" charset="0"/>
                <a:cs typeface="Courier New" panose="02070309020205020404" pitchFamily="49" charset="0"/>
              </a:rPr>
              <a:t> = (x) =&gt; (</a:t>
            </a:r>
            <a:r>
              <a:rPr lang="de-CH" sz="1800" dirty="0" err="1">
                <a:latin typeface="Courier New" panose="02070309020205020404" pitchFamily="49" charset="0"/>
                <a:cs typeface="Courier New" panose="02070309020205020404" pitchFamily="49" charset="0"/>
              </a:rPr>
              <a:t>y</a:t>
            </a:r>
            <a:r>
              <a:rPr lang="de-CH" sz="1800" dirty="0">
                <a:latin typeface="Courier New" panose="02070309020205020404" pitchFamily="49" charset="0"/>
                <a:cs typeface="Courier New" panose="02070309020205020404" pitchFamily="49" charset="0"/>
              </a:rPr>
              <a:t>) =&gt; x + </a:t>
            </a:r>
            <a:r>
              <a:rPr lang="de-CH" sz="1800" dirty="0" err="1">
                <a:latin typeface="Courier New" panose="02070309020205020404" pitchFamily="49" charset="0"/>
                <a:cs typeface="Courier New" panose="02070309020205020404" pitchFamily="49" charset="0"/>
              </a:rPr>
              <a:t>y</a:t>
            </a:r>
            <a:r>
              <a:rPr lang="de-CH" sz="1800" dirty="0">
                <a:latin typeface="Courier New" panose="02070309020205020404" pitchFamily="49" charset="0"/>
                <a:cs typeface="Courier New" panose="02070309020205020404" pitchFamily="49" charset="0"/>
              </a:rPr>
              <a:t>;</a:t>
            </a:r>
          </a:p>
          <a:p>
            <a:pPr marL="0" indent="0">
              <a:buNone/>
            </a:pPr>
            <a:r>
              <a:rPr lang="de-CH" sz="1800" dirty="0">
                <a:latin typeface="Courier New" panose="02070309020205020404" pitchFamily="49" charset="0"/>
                <a:cs typeface="Courier New" panose="02070309020205020404" pitchFamily="49" charset="0"/>
              </a:rPr>
              <a:t>C(</a:t>
            </a:r>
            <a:r>
              <a:rPr lang="de-CH" sz="1800" dirty="0" err="1">
                <a:latin typeface="Courier New" panose="02070309020205020404" pitchFamily="49" charset="0"/>
                <a:cs typeface="Courier New" panose="02070309020205020404" pitchFamily="49" charset="0"/>
              </a:rPr>
              <a:t>addition</a:t>
            </a:r>
            <a:r>
              <a:rPr lang="de-CH" sz="1800" dirty="0">
                <a:latin typeface="Courier New" panose="02070309020205020404" pitchFamily="49" charset="0"/>
                <a:cs typeface="Courier New" panose="02070309020205020404" pitchFamily="49" charset="0"/>
              </a:rPr>
              <a:t>)(</a:t>
            </a:r>
            <a:r>
              <a:rPr lang="de-CH" sz="1800" dirty="0"/>
              <a:t>'</a:t>
            </a:r>
            <a:r>
              <a:rPr lang="de-CH" sz="1800" dirty="0">
                <a:latin typeface="Courier New" panose="02070309020205020404" pitchFamily="49" charset="0"/>
                <a:cs typeface="Courier New" panose="02070309020205020404" pitchFamily="49" charset="0"/>
              </a:rPr>
              <a:t> World</a:t>
            </a:r>
            <a:r>
              <a:rPr lang="de-CH" sz="1800" dirty="0"/>
              <a:t> '</a:t>
            </a:r>
            <a:r>
              <a:rPr lang="de-CH" sz="1800" dirty="0">
                <a:latin typeface="Courier New" panose="02070309020205020404" pitchFamily="49" charset="0"/>
                <a:cs typeface="Courier New" panose="02070309020205020404" pitchFamily="49" charset="0"/>
              </a:rPr>
              <a:t>, </a:t>
            </a:r>
            <a:r>
              <a:rPr lang="de-CH" sz="1800" dirty="0"/>
              <a:t>' </a:t>
            </a:r>
            <a:r>
              <a:rPr lang="de-CH" sz="1800" dirty="0" err="1">
                <a:latin typeface="Courier New" panose="02070309020205020404" pitchFamily="49" charset="0"/>
                <a:cs typeface="Courier New" panose="02070309020205020404" pitchFamily="49" charset="0"/>
              </a:rPr>
              <a:t>Hello</a:t>
            </a:r>
            <a:r>
              <a:rPr lang="de-CH" sz="1800" dirty="0"/>
              <a:t> '</a:t>
            </a:r>
            <a:r>
              <a:rPr lang="de-CH" sz="1800" dirty="0">
                <a:latin typeface="Courier New" panose="02070309020205020404" pitchFamily="49" charset="0"/>
                <a:cs typeface="Courier New" panose="02070309020205020404" pitchFamily="49" charset="0"/>
              </a:rPr>
              <a:t>); </a:t>
            </a:r>
            <a:r>
              <a:rPr lang="de-CH" sz="1800" dirty="0">
                <a:solidFill>
                  <a:schemeClr val="bg1">
                    <a:lumMod val="50000"/>
                  </a:schemeClr>
                </a:solidFill>
                <a:latin typeface="Courier New" panose="02070309020205020404" pitchFamily="49" charset="0"/>
                <a:cs typeface="Courier New" panose="02070309020205020404" pitchFamily="49" charset="0"/>
              </a:rPr>
              <a:t>// </a:t>
            </a:r>
            <a:r>
              <a:rPr lang="de-CH" sz="1800" dirty="0" err="1">
                <a:solidFill>
                  <a:schemeClr val="bg1">
                    <a:lumMod val="50000"/>
                  </a:schemeClr>
                </a:solidFill>
                <a:latin typeface="Courier New" panose="02070309020205020404" pitchFamily="49" charset="0"/>
                <a:cs typeface="Courier New" panose="02070309020205020404" pitchFamily="49" charset="0"/>
              </a:rPr>
              <a:t>Hello</a:t>
            </a:r>
            <a:r>
              <a:rPr lang="de-CH" sz="1800" dirty="0">
                <a:solidFill>
                  <a:schemeClr val="bg1">
                    <a:lumMod val="50000"/>
                  </a:schemeClr>
                </a:solidFill>
                <a:latin typeface="Courier New" panose="02070309020205020404" pitchFamily="49" charset="0"/>
                <a:cs typeface="Courier New" panose="02070309020205020404" pitchFamily="49" charset="0"/>
              </a:rPr>
              <a:t> World</a:t>
            </a:r>
            <a:endParaRPr lang="de-DE" sz="18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2A73EFD7-D670-EB44-AFB2-EC177885DE04}"/>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25406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MockinGbird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f.ff</a:t>
            </a:r>
            <a:r>
              <a:rPr lang="de-CH" sz="4800" dirty="0"/>
              <a:t> </a:t>
            </a: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M </a:t>
            </a:r>
            <a:r>
              <a:rPr lang="de-CH" sz="1800" dirty="0">
                <a:latin typeface="Courier New" panose="02070309020205020404" pitchFamily="49" charset="0"/>
                <a:cs typeface="Courier New" panose="02070309020205020404" pitchFamily="49" charset="0"/>
              </a:rPr>
              <a:t>= (a) =&gt; a(a)</a:t>
            </a:r>
            <a:r>
              <a:rPr lang="de-CH" dirty="0">
                <a:latin typeface="Courier New" panose="02070309020205020404" pitchFamily="49" charset="0"/>
                <a:cs typeface="Courier New" panose="02070309020205020404" pitchFamily="49" charset="0"/>
              </a:rPr>
              <a:t>;</a:t>
            </a:r>
          </a:p>
          <a:p>
            <a:pPr marL="0" indent="0">
              <a:buNone/>
            </a:pPr>
            <a:endParaRPr lang="de-CH" dirty="0">
              <a:latin typeface="Courier New" panose="02070309020205020404" pitchFamily="49" charset="0"/>
              <a:cs typeface="Courier New" panose="02070309020205020404" pitchFamily="49" charset="0"/>
            </a:endParaRP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M(I) === I(I) === I</a:t>
            </a: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M(K) === K(K) === Partial </a:t>
            </a:r>
            <a:r>
              <a:rPr lang="de-CH" dirty="0" err="1">
                <a:solidFill>
                  <a:schemeClr val="bg1">
                    <a:lumMod val="50000"/>
                  </a:schemeClr>
                </a:solidFill>
                <a:latin typeface="Courier New" panose="02070309020205020404" pitchFamily="49" charset="0"/>
                <a:cs typeface="Courier New" panose="02070309020205020404" pitchFamily="49" charset="0"/>
              </a:rPr>
              <a:t>initialized</a:t>
            </a:r>
            <a:endParaRPr lang="de-CH"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M(M) === M(M(M)) === Stack Overflow</a:t>
            </a: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48980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54D11-0B55-9642-A1F1-5CC85513B4F8}"/>
              </a:ext>
            </a:extLst>
          </p:cNvPr>
          <p:cNvSpPr>
            <a:spLocks noGrp="1"/>
          </p:cNvSpPr>
          <p:nvPr>
            <p:ph type="title"/>
          </p:nvPr>
        </p:nvSpPr>
        <p:spPr/>
        <p:txBody>
          <a:bodyPr/>
          <a:lstStyle/>
          <a:p>
            <a:r>
              <a:rPr lang="de-DE" dirty="0" err="1"/>
              <a:t>What</a:t>
            </a:r>
            <a:r>
              <a:rPr lang="de-DE" dirty="0"/>
              <a:t> </a:t>
            </a:r>
            <a:r>
              <a:rPr lang="de-DE" dirty="0" err="1"/>
              <a:t>is</a:t>
            </a:r>
            <a:r>
              <a:rPr lang="de-DE" dirty="0"/>
              <a:t> </a:t>
            </a:r>
            <a:r>
              <a:rPr lang="de-DE" dirty="0" err="1"/>
              <a:t>this</a:t>
            </a:r>
            <a:r>
              <a:rPr lang="de-DE" dirty="0"/>
              <a:t> all </a:t>
            </a:r>
            <a:r>
              <a:rPr lang="de-DE" dirty="0" err="1"/>
              <a:t>about</a:t>
            </a:r>
            <a:r>
              <a:rPr lang="de-DE" dirty="0"/>
              <a:t>?</a:t>
            </a:r>
            <a:br>
              <a:rPr lang="de-DE" dirty="0"/>
            </a:br>
            <a:endParaRPr lang="de-DE" dirty="0"/>
          </a:p>
        </p:txBody>
      </p:sp>
      <p:sp>
        <p:nvSpPr>
          <p:cNvPr id="3" name="Inhaltsplatzhalter 2">
            <a:extLst>
              <a:ext uri="{FF2B5EF4-FFF2-40B4-BE49-F238E27FC236}">
                <a16:creationId xmlns:a16="http://schemas.microsoft.com/office/drawing/2014/main" id="{C1B5981A-F1CE-8940-964F-5C79CC63E523}"/>
              </a:ext>
            </a:extLst>
          </p:cNvPr>
          <p:cNvSpPr>
            <a:spLocks noGrp="1"/>
          </p:cNvSpPr>
          <p:nvPr>
            <p:ph sz="half" idx="1"/>
          </p:nvPr>
        </p:nvSpPr>
        <p:spPr/>
        <p:txBody>
          <a:bodyPr/>
          <a:lstStyle/>
          <a:p>
            <a:pPr marL="0" indent="0">
              <a:buNone/>
            </a:pPr>
            <a:r>
              <a:rPr lang="de-DE" b="1" dirty="0"/>
              <a:t>1. JavaScript</a:t>
            </a:r>
          </a:p>
          <a:p>
            <a:r>
              <a:rPr lang="de-DE" dirty="0" err="1"/>
              <a:t>the</a:t>
            </a:r>
            <a:r>
              <a:rPr lang="de-DE" dirty="0"/>
              <a:t> </a:t>
            </a:r>
            <a:r>
              <a:rPr lang="de-DE" dirty="0" err="1"/>
              <a:t>bad</a:t>
            </a:r>
            <a:endParaRPr lang="de-DE" dirty="0"/>
          </a:p>
          <a:p>
            <a:r>
              <a:rPr lang="de-DE" dirty="0" err="1"/>
              <a:t>the</a:t>
            </a:r>
            <a:r>
              <a:rPr lang="de-DE" dirty="0"/>
              <a:t> </a:t>
            </a:r>
            <a:r>
              <a:rPr lang="de-DE" dirty="0" err="1"/>
              <a:t>ugly</a:t>
            </a:r>
            <a:endParaRPr lang="de-DE" dirty="0"/>
          </a:p>
          <a:p>
            <a:r>
              <a:rPr lang="de-DE" dirty="0" err="1"/>
              <a:t>the</a:t>
            </a:r>
            <a:r>
              <a:rPr lang="de-DE" dirty="0"/>
              <a:t> </a:t>
            </a:r>
            <a:r>
              <a:rPr lang="de-DE" dirty="0" err="1"/>
              <a:t>good</a:t>
            </a:r>
            <a:endParaRPr lang="de-DE" dirty="0"/>
          </a:p>
          <a:p>
            <a:endParaRPr lang="de-DE" dirty="0"/>
          </a:p>
          <a:p>
            <a:pPr marL="0" indent="0">
              <a:buNone/>
            </a:pPr>
            <a:r>
              <a:rPr lang="de-DE" b="1" dirty="0"/>
              <a:t>2. </a:t>
            </a:r>
            <a:r>
              <a:rPr lang="de-DE" b="1" dirty="0" err="1"/>
              <a:t>Functional</a:t>
            </a:r>
            <a:r>
              <a:rPr lang="de-DE" b="1" dirty="0"/>
              <a:t> </a:t>
            </a:r>
            <a:r>
              <a:rPr lang="de-DE" b="1" dirty="0" err="1"/>
              <a:t>programming</a:t>
            </a:r>
            <a:endParaRPr lang="de-DE" b="1" dirty="0"/>
          </a:p>
          <a:p>
            <a:r>
              <a:rPr lang="de-DE" dirty="0" err="1"/>
              <a:t>Introduction</a:t>
            </a:r>
            <a:endParaRPr lang="de-DE" dirty="0"/>
          </a:p>
        </p:txBody>
      </p:sp>
      <p:sp>
        <p:nvSpPr>
          <p:cNvPr id="4" name="Inhaltsplatzhalter 3">
            <a:extLst>
              <a:ext uri="{FF2B5EF4-FFF2-40B4-BE49-F238E27FC236}">
                <a16:creationId xmlns:a16="http://schemas.microsoft.com/office/drawing/2014/main" id="{3C5E6BE5-9E28-284D-A8E4-0A77E06BAF01}"/>
              </a:ext>
            </a:extLst>
          </p:cNvPr>
          <p:cNvSpPr>
            <a:spLocks noGrp="1"/>
          </p:cNvSpPr>
          <p:nvPr>
            <p:ph sz="half" idx="2"/>
          </p:nvPr>
        </p:nvSpPr>
        <p:spPr/>
        <p:txBody>
          <a:bodyPr/>
          <a:lstStyle/>
          <a:p>
            <a:pPr marL="0" indent="0">
              <a:buNone/>
            </a:pPr>
            <a:r>
              <a:rPr lang="de-DE" b="1" dirty="0"/>
              <a:t>3. </a:t>
            </a:r>
            <a:r>
              <a:rPr lang="de-DE" b="1" dirty="0" err="1"/>
              <a:t>Functional</a:t>
            </a:r>
            <a:r>
              <a:rPr lang="de-DE" b="1" dirty="0"/>
              <a:t> </a:t>
            </a:r>
            <a:r>
              <a:rPr lang="de-DE" b="1" dirty="0" err="1"/>
              <a:t>programming</a:t>
            </a:r>
            <a:r>
              <a:rPr lang="de-DE" b="1" dirty="0"/>
              <a:t> </a:t>
            </a:r>
            <a:r>
              <a:rPr lang="de-DE" b="1" dirty="0" err="1"/>
              <a:t>with</a:t>
            </a:r>
            <a:r>
              <a:rPr lang="de-DE" b="1" dirty="0"/>
              <a:t> JS</a:t>
            </a:r>
          </a:p>
          <a:p>
            <a:r>
              <a:rPr lang="de-DE" dirty="0" err="1"/>
              <a:t>church</a:t>
            </a:r>
            <a:endParaRPr lang="de-DE" dirty="0"/>
          </a:p>
          <a:p>
            <a:endParaRPr lang="de-DE" dirty="0"/>
          </a:p>
          <a:p>
            <a:pPr marL="0" indent="0">
              <a:buNone/>
            </a:pPr>
            <a:endParaRPr lang="de-DE" dirty="0"/>
          </a:p>
          <a:p>
            <a:endParaRPr lang="de-DE" dirty="0"/>
          </a:p>
        </p:txBody>
      </p:sp>
      <p:pic>
        <p:nvPicPr>
          <p:cNvPr id="6" name="Picture 2" descr="JavaScript: The Good Parts - ChurchMag">
            <a:extLst>
              <a:ext uri="{FF2B5EF4-FFF2-40B4-BE49-F238E27FC236}">
                <a16:creationId xmlns:a16="http://schemas.microsoft.com/office/drawing/2014/main" id="{C7785B9E-E1BF-7847-8F42-60CFB3574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325" y="3707821"/>
            <a:ext cx="1991283" cy="2151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FC10C0E8-261F-E64D-935C-3F5E81FA14FF}"/>
              </a:ext>
            </a:extLst>
          </p:cNvPr>
          <p:cNvSpPr txBox="1"/>
          <p:nvPr/>
        </p:nvSpPr>
        <p:spPr>
          <a:xfrm>
            <a:off x="6766560" y="3707028"/>
            <a:ext cx="2358493" cy="1723549"/>
          </a:xfrm>
          <a:prstGeom prst="rect">
            <a:avLst/>
          </a:prstGeom>
          <a:noFill/>
        </p:spPr>
        <p:txBody>
          <a:bodyPr wrap="square" rtlCol="0">
            <a:spAutoFit/>
          </a:bodyPr>
          <a:lstStyle/>
          <a:p>
            <a:r>
              <a:rPr lang="de-DE" sz="1400" dirty="0" err="1"/>
              <a:t>Some</a:t>
            </a:r>
            <a:r>
              <a:rPr lang="de-DE" sz="1400" dirty="0"/>
              <a:t> </a:t>
            </a:r>
            <a:r>
              <a:rPr lang="de-DE" sz="1400" dirty="0" err="1"/>
              <a:t>of</a:t>
            </a:r>
            <a:r>
              <a:rPr lang="de-DE" sz="1400" dirty="0"/>
              <a:t> </a:t>
            </a:r>
            <a:r>
              <a:rPr lang="de-DE" sz="1400" dirty="0" err="1"/>
              <a:t>the</a:t>
            </a:r>
            <a:r>
              <a:rPr lang="de-DE" sz="1400" dirty="0"/>
              <a:t> material </a:t>
            </a:r>
            <a:r>
              <a:rPr lang="de-DE" sz="1400" dirty="0" err="1"/>
              <a:t>is</a:t>
            </a:r>
            <a:r>
              <a:rPr lang="de-DE" sz="1400" dirty="0"/>
              <a:t> </a:t>
            </a:r>
            <a:r>
              <a:rPr lang="de-DE" sz="1400" dirty="0" err="1"/>
              <a:t>based</a:t>
            </a:r>
            <a:r>
              <a:rPr lang="de-DE" sz="1400" dirty="0"/>
              <a:t> on </a:t>
            </a:r>
            <a:r>
              <a:rPr lang="de-DE" sz="1400" dirty="0" err="1"/>
              <a:t>the</a:t>
            </a:r>
            <a:r>
              <a:rPr lang="de-DE" sz="1400" dirty="0"/>
              <a:t> Book “</a:t>
            </a:r>
            <a:r>
              <a:rPr lang="de-DE" sz="1400" b="1" dirty="0"/>
              <a:t>JavaScript: The </a:t>
            </a:r>
            <a:r>
              <a:rPr lang="de-DE" sz="1400" b="1" dirty="0" err="1"/>
              <a:t>Good</a:t>
            </a:r>
            <a:r>
              <a:rPr lang="de-DE" sz="1400" b="1" dirty="0"/>
              <a:t> Parts</a:t>
            </a:r>
            <a:r>
              <a:rPr lang="de-DE" sz="1400" dirty="0"/>
              <a:t>“ </a:t>
            </a:r>
            <a:r>
              <a:rPr lang="de-DE" sz="1400" dirty="0" err="1"/>
              <a:t>by</a:t>
            </a:r>
            <a:endParaRPr lang="de-DE" sz="1400" dirty="0"/>
          </a:p>
          <a:p>
            <a:r>
              <a:rPr lang="de-DE" sz="1400" dirty="0"/>
              <a:t>Douglas </a:t>
            </a:r>
            <a:r>
              <a:rPr lang="de-DE" sz="1400" dirty="0" err="1"/>
              <a:t>Crockford</a:t>
            </a:r>
            <a:r>
              <a:rPr lang="de-DE" sz="1400" dirty="0"/>
              <a:t>. </a:t>
            </a:r>
          </a:p>
          <a:p>
            <a:endParaRPr lang="de-DE" dirty="0"/>
          </a:p>
          <a:p>
            <a:r>
              <a:rPr lang="de-DE" sz="1400" b="1" dirty="0"/>
              <a:t>ISBN: </a:t>
            </a:r>
            <a:r>
              <a:rPr lang="de-CH" sz="1400" b="1" dirty="0"/>
              <a:t>978-0-596-51774-8</a:t>
            </a:r>
            <a:endParaRPr lang="de-DE" sz="1400" b="1" dirty="0"/>
          </a:p>
          <a:p>
            <a:endParaRPr lang="de-DE" dirty="0"/>
          </a:p>
        </p:txBody>
      </p:sp>
      <p:sp>
        <p:nvSpPr>
          <p:cNvPr id="7" name="Datumsplatzhalter 6">
            <a:extLst>
              <a:ext uri="{FF2B5EF4-FFF2-40B4-BE49-F238E27FC236}">
                <a16:creationId xmlns:a16="http://schemas.microsoft.com/office/drawing/2014/main" id="{671C1F8D-40DA-E443-9912-B1625B4BEB41}"/>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260829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spc="750" dirty="0">
                <a:solidFill>
                  <a:schemeClr val="bg1"/>
                </a:solidFill>
              </a:rPr>
              <a:t>Programming paradigm</a:t>
            </a:r>
          </a:p>
        </p:txBody>
      </p:sp>
      <p:sp>
        <p:nvSpPr>
          <p:cNvPr id="4" name="Textfeld 3">
            <a:extLst>
              <a:ext uri="{FF2B5EF4-FFF2-40B4-BE49-F238E27FC236}">
                <a16:creationId xmlns:a16="http://schemas.microsoft.com/office/drawing/2014/main" id="{8458BFA8-F32A-0D43-93D4-6305008C11F0}"/>
              </a:ext>
            </a:extLst>
          </p:cNvPr>
          <p:cNvSpPr txBox="1"/>
          <p:nvPr/>
        </p:nvSpPr>
        <p:spPr>
          <a:xfrm>
            <a:off x="1192189" y="4139754"/>
            <a:ext cx="9807621" cy="1569660"/>
          </a:xfrm>
          <a:prstGeom prst="rect">
            <a:avLst/>
          </a:prstGeom>
          <a:noFill/>
        </p:spPr>
        <p:txBody>
          <a:bodyPr wrap="none" rtlCol="0">
            <a:spAutoFit/>
          </a:bodyPr>
          <a:lstStyle/>
          <a:p>
            <a:pPr algn="ctr"/>
            <a:r>
              <a:rPr lang="de-DE" sz="2400" dirty="0" err="1">
                <a:solidFill>
                  <a:schemeClr val="bg1"/>
                </a:solidFill>
              </a:rPr>
              <a:t>It</a:t>
            </a:r>
            <a:r>
              <a:rPr lang="de-DE" sz="2400" dirty="0">
                <a:solidFill>
                  <a:schemeClr val="bg1"/>
                </a:solidFill>
              </a:rPr>
              <a:t> </a:t>
            </a:r>
            <a:r>
              <a:rPr lang="de-DE" sz="2400" dirty="0" err="1">
                <a:solidFill>
                  <a:schemeClr val="bg1"/>
                </a:solidFill>
              </a:rPr>
              <a:t>is</a:t>
            </a:r>
            <a:r>
              <a:rPr lang="de-DE" sz="2400" dirty="0">
                <a:solidFill>
                  <a:schemeClr val="bg1"/>
                </a:solidFill>
              </a:rPr>
              <a:t> a prototype-</a:t>
            </a:r>
            <a:r>
              <a:rPr lang="de-DE" sz="2400" dirty="0" err="1">
                <a:solidFill>
                  <a:schemeClr val="bg1"/>
                </a:solidFill>
              </a:rPr>
              <a:t>based</a:t>
            </a:r>
            <a:r>
              <a:rPr lang="de-DE" sz="2400" dirty="0">
                <a:solidFill>
                  <a:schemeClr val="bg1"/>
                </a:solidFill>
              </a:rPr>
              <a:t>, multi-</a:t>
            </a:r>
            <a:r>
              <a:rPr lang="de-DE" sz="2400" dirty="0" err="1">
                <a:solidFill>
                  <a:schemeClr val="bg1"/>
                </a:solidFill>
              </a:rPr>
              <a:t>paradigm</a:t>
            </a:r>
            <a:r>
              <a:rPr lang="de-DE" sz="2400" dirty="0">
                <a:solidFill>
                  <a:schemeClr val="bg1"/>
                </a:solidFill>
              </a:rPr>
              <a:t> </a:t>
            </a:r>
            <a:r>
              <a:rPr lang="de-DE" sz="2400" dirty="0" err="1">
                <a:solidFill>
                  <a:schemeClr val="bg1"/>
                </a:solidFill>
              </a:rPr>
              <a:t>scripting</a:t>
            </a:r>
            <a:r>
              <a:rPr lang="de-DE" sz="2400" dirty="0">
                <a:solidFill>
                  <a:schemeClr val="bg1"/>
                </a:solidFill>
              </a:rPr>
              <a:t> </a:t>
            </a:r>
            <a:r>
              <a:rPr lang="de-DE" sz="2400" dirty="0" err="1">
                <a:solidFill>
                  <a:schemeClr val="bg1"/>
                </a:solidFill>
              </a:rPr>
              <a:t>language</a:t>
            </a:r>
            <a:r>
              <a:rPr lang="de-DE" sz="2400" dirty="0">
                <a:solidFill>
                  <a:schemeClr val="bg1"/>
                </a:solidFill>
              </a:rPr>
              <a:t> </a:t>
            </a:r>
            <a:r>
              <a:rPr lang="de-DE" sz="2400" dirty="0" err="1">
                <a:solidFill>
                  <a:schemeClr val="bg1"/>
                </a:solidFill>
              </a:rPr>
              <a:t>that</a:t>
            </a:r>
            <a:r>
              <a:rPr lang="de-DE" sz="2400" dirty="0">
                <a:solidFill>
                  <a:schemeClr val="bg1"/>
                </a:solidFill>
              </a:rPr>
              <a:t> </a:t>
            </a:r>
            <a:r>
              <a:rPr lang="de-DE" sz="2400" dirty="0" err="1">
                <a:solidFill>
                  <a:schemeClr val="bg1"/>
                </a:solidFill>
              </a:rPr>
              <a:t>is</a:t>
            </a:r>
            <a:r>
              <a:rPr lang="de-DE" sz="2400" dirty="0">
                <a:solidFill>
                  <a:schemeClr val="bg1"/>
                </a:solidFill>
              </a:rPr>
              <a:t> </a:t>
            </a:r>
            <a:r>
              <a:rPr lang="de-DE" sz="2400" dirty="0" err="1">
                <a:solidFill>
                  <a:schemeClr val="bg1"/>
                </a:solidFill>
              </a:rPr>
              <a:t>dynamic</a:t>
            </a:r>
            <a:r>
              <a:rPr lang="de-DE" sz="2400" dirty="0">
                <a:solidFill>
                  <a:schemeClr val="bg1"/>
                </a:solidFill>
              </a:rPr>
              <a:t>, </a:t>
            </a:r>
          </a:p>
          <a:p>
            <a:pPr algn="ctr"/>
            <a:r>
              <a:rPr lang="de-DE" sz="2400" dirty="0" err="1">
                <a:solidFill>
                  <a:schemeClr val="bg1"/>
                </a:solidFill>
              </a:rPr>
              <a:t>and</a:t>
            </a:r>
            <a:r>
              <a:rPr lang="de-DE" sz="2400" dirty="0">
                <a:solidFill>
                  <a:schemeClr val="bg1"/>
                </a:solidFill>
              </a:rPr>
              <a:t> </a:t>
            </a:r>
            <a:r>
              <a:rPr lang="de-DE" sz="2400" dirty="0" err="1">
                <a:solidFill>
                  <a:schemeClr val="bg1"/>
                </a:solidFill>
              </a:rPr>
              <a:t>supports</a:t>
            </a:r>
            <a:r>
              <a:rPr lang="de-DE" sz="2400" dirty="0">
                <a:solidFill>
                  <a:schemeClr val="bg1"/>
                </a:solidFill>
              </a:rPr>
              <a:t> </a:t>
            </a:r>
            <a:r>
              <a:rPr lang="de-DE" sz="2400" dirty="0" err="1">
                <a:solidFill>
                  <a:schemeClr val="bg1"/>
                </a:solidFill>
              </a:rPr>
              <a:t>object-oriented</a:t>
            </a:r>
            <a:r>
              <a:rPr lang="de-DE" sz="2400" dirty="0">
                <a:solidFill>
                  <a:schemeClr val="bg1"/>
                </a:solidFill>
              </a:rPr>
              <a:t>, imperative, </a:t>
            </a:r>
            <a:r>
              <a:rPr lang="de-DE" sz="2400" dirty="0" err="1">
                <a:solidFill>
                  <a:schemeClr val="bg1"/>
                </a:solidFill>
              </a:rPr>
              <a:t>and</a:t>
            </a:r>
            <a:r>
              <a:rPr lang="de-DE" sz="2400" dirty="0">
                <a:solidFill>
                  <a:schemeClr val="bg1"/>
                </a:solidFill>
              </a:rPr>
              <a:t> </a:t>
            </a:r>
            <a:r>
              <a:rPr lang="de-DE" sz="2400" dirty="0" err="1">
                <a:solidFill>
                  <a:schemeClr val="bg1"/>
                </a:solidFill>
              </a:rPr>
              <a:t>functional</a:t>
            </a:r>
            <a:r>
              <a:rPr lang="de-DE" sz="2400" dirty="0">
                <a:solidFill>
                  <a:schemeClr val="bg1"/>
                </a:solidFill>
              </a:rPr>
              <a:t> </a:t>
            </a:r>
            <a:r>
              <a:rPr lang="de-DE" sz="2400" dirty="0" err="1">
                <a:solidFill>
                  <a:schemeClr val="bg1"/>
                </a:solidFill>
              </a:rPr>
              <a:t>programming</a:t>
            </a:r>
            <a:r>
              <a:rPr lang="de-DE" sz="2400" dirty="0">
                <a:solidFill>
                  <a:schemeClr val="bg1"/>
                </a:solidFill>
              </a:rPr>
              <a:t> </a:t>
            </a:r>
            <a:r>
              <a:rPr lang="de-DE" sz="2400" dirty="0" err="1">
                <a:solidFill>
                  <a:schemeClr val="bg1"/>
                </a:solidFill>
              </a:rPr>
              <a:t>styles</a:t>
            </a:r>
            <a:r>
              <a:rPr lang="de-DE" sz="2400" dirty="0">
                <a:solidFill>
                  <a:schemeClr val="bg1"/>
                </a:solidFill>
              </a:rPr>
              <a:t>.</a:t>
            </a:r>
          </a:p>
          <a:p>
            <a:pPr algn="ctr"/>
            <a:endParaRPr lang="de-DE" sz="2400" dirty="0">
              <a:solidFill>
                <a:schemeClr val="bg1"/>
              </a:solidFill>
            </a:endParaRPr>
          </a:p>
          <a:p>
            <a:pPr algn="r"/>
            <a:r>
              <a:rPr lang="de-DE" sz="2400" i="1" dirty="0" err="1">
                <a:solidFill>
                  <a:schemeClr val="bg1"/>
                </a:solidFill>
              </a:rPr>
              <a:t>developer.mozilla.org</a:t>
            </a:r>
            <a:endParaRPr lang="de-DE" sz="2400" i="1" dirty="0">
              <a:solidFill>
                <a:schemeClr val="bg1"/>
              </a:solidFill>
            </a:endParaRPr>
          </a:p>
        </p:txBody>
      </p:sp>
      <p:sp>
        <p:nvSpPr>
          <p:cNvPr id="6" name="Datumsplatzhalter 5">
            <a:extLst>
              <a:ext uri="{FF2B5EF4-FFF2-40B4-BE49-F238E27FC236}">
                <a16:creationId xmlns:a16="http://schemas.microsoft.com/office/drawing/2014/main" id="{095839C8-60C1-D04C-A035-74D229DFE7F9}"/>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4571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BAD</a:t>
            </a:r>
          </a:p>
        </p:txBody>
      </p:sp>
      <p:sp>
        <p:nvSpPr>
          <p:cNvPr id="2" name="Datumsplatzhalter 1">
            <a:extLst>
              <a:ext uri="{FF2B5EF4-FFF2-40B4-BE49-F238E27FC236}">
                <a16:creationId xmlns:a16="http://schemas.microsoft.com/office/drawing/2014/main" id="{B48EDC62-11B4-054E-BD21-2515E2CEE828}"/>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418541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DE" sz="5400" dirty="0">
                <a:cs typeface="Courier New" panose="02070309020205020404" pitchFamily="49" charset="0"/>
              </a:rPr>
              <a:t>== </a:t>
            </a:r>
            <a:r>
              <a:rPr lang="de-DE" sz="5400" dirty="0" err="1">
                <a:cs typeface="Courier New" panose="02070309020205020404" pitchFamily="49" charset="0"/>
              </a:rPr>
              <a:t>vs</a:t>
            </a:r>
            <a:r>
              <a:rPr lang="de-DE" sz="5400" dirty="0">
                <a:cs typeface="Courier New" panose="02070309020205020404" pitchFamily="49" charset="0"/>
              </a:rPr>
              <a:t> ===</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dirty="0">
                <a:latin typeface="Courier New" panose="02070309020205020404" pitchFamily="49" charset="0"/>
                <a:cs typeface="Courier New" panose="02070309020205020404" pitchFamily="49" charset="0"/>
              </a:rPr>
              <a:t>'' == '0' 			</a:t>
            </a:r>
            <a:r>
              <a:rPr lang="de-CH" sz="1800" dirty="0">
                <a:solidFill>
                  <a:schemeClr val="bg1">
                    <a:lumMod val="50000"/>
                  </a:schemeClr>
                </a:solidFill>
                <a:latin typeface="Courier New" panose="02070309020205020404" pitchFamily="49" charset="0"/>
                <a:cs typeface="Courier New" panose="02070309020205020404" pitchFamily="49" charset="0"/>
              </a:rPr>
              <a:t>// </a:t>
            </a:r>
            <a:r>
              <a:rPr lang="de-CH" sz="1800" dirty="0" err="1">
                <a:solidFill>
                  <a:schemeClr val="bg1">
                    <a:lumMod val="50000"/>
                  </a:schemeClr>
                </a:solidFill>
                <a:latin typeface="Courier New" panose="02070309020205020404" pitchFamily="49" charset="0"/>
                <a:cs typeface="Courier New" panose="02070309020205020404" pitchFamily="49" charset="0"/>
              </a:rPr>
              <a:t>true</a:t>
            </a:r>
            <a:endParaRPr lang="de-CH" sz="1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null == </a:t>
            </a:r>
            <a:r>
              <a:rPr lang="de-DE" sz="1800" dirty="0" err="1">
                <a:latin typeface="Courier New" panose="02070309020205020404" pitchFamily="49" charset="0"/>
                <a:cs typeface="Courier New" panose="02070309020205020404" pitchFamily="49" charset="0"/>
              </a:rPr>
              <a:t>undefined</a:t>
            </a:r>
            <a:r>
              <a:rPr lang="de-DE" sz="1800" dirty="0">
                <a:latin typeface="Courier New" panose="02070309020205020404" pitchFamily="49" charset="0"/>
                <a:cs typeface="Courier New" panose="02070309020205020404" pitchFamily="49" charset="0"/>
              </a:rPr>
              <a:t> 		</a:t>
            </a:r>
            <a:r>
              <a:rPr lang="de-DE" sz="1800" dirty="0">
                <a:solidFill>
                  <a:schemeClr val="bg1">
                    <a:lumMod val="50000"/>
                  </a:schemeClr>
                </a:solidFill>
                <a:latin typeface="Courier New" panose="02070309020205020404" pitchFamily="49" charset="0"/>
                <a:cs typeface="Courier New" panose="02070309020205020404" pitchFamily="49" charset="0"/>
              </a:rPr>
              <a:t>// </a:t>
            </a:r>
            <a:r>
              <a:rPr lang="de-DE" sz="1800" dirty="0" err="1">
                <a:solidFill>
                  <a:schemeClr val="bg1">
                    <a:lumMod val="50000"/>
                  </a:schemeClr>
                </a:solidFill>
                <a:latin typeface="Courier New" panose="02070309020205020404" pitchFamily="49" charset="0"/>
                <a:cs typeface="Courier New" panose="02070309020205020404" pitchFamily="49" charset="0"/>
              </a:rPr>
              <a:t>true</a:t>
            </a:r>
            <a:endParaRPr lang="de-DE" sz="180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Datumsplatzhalter 4">
            <a:extLst>
              <a:ext uri="{FF2B5EF4-FFF2-40B4-BE49-F238E27FC236}">
                <a16:creationId xmlns:a16="http://schemas.microsoft.com/office/drawing/2014/main" id="{927E7210-C279-4C4C-A933-BACE4CF22942}"/>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40776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5" name="Inhaltsplatzhalter 4">
            <a:extLst>
              <a:ext uri="{FF2B5EF4-FFF2-40B4-BE49-F238E27FC236}">
                <a16:creationId xmlns:a16="http://schemas.microsoft.com/office/drawing/2014/main" id="{D355B60A-E703-474F-8A37-2E44E79ADB87}"/>
              </a:ext>
            </a:extLst>
          </p:cNvPr>
          <p:cNvSpPr>
            <a:spLocks noGrp="1"/>
          </p:cNvSpPr>
          <p:nvPr>
            <p:ph idx="1"/>
          </p:nvPr>
        </p:nvSpPr>
        <p:spPr>
          <a:xfrm>
            <a:off x="4777409" y="1028702"/>
            <a:ext cx="6273972" cy="4843462"/>
          </a:xfrm>
        </p:spPr>
        <p:txBody>
          <a:bodyPr>
            <a:normAutofit/>
          </a:bodyPr>
          <a:lstStyle/>
          <a:p>
            <a:pPr marL="0" indent="0" algn="ctr">
              <a:buNone/>
            </a:pPr>
            <a:r>
              <a:rPr lang="de-DE" sz="4800" dirty="0">
                <a:cs typeface="Courier New" panose="02070309020205020404" pitchFamily="49" charset="0"/>
              </a:rPr>
              <a:t>Block-</a:t>
            </a:r>
            <a:r>
              <a:rPr lang="de-DE" sz="4800" dirty="0" err="1">
                <a:cs typeface="Courier New" panose="02070309020205020404" pitchFamily="49" charset="0"/>
              </a:rPr>
              <a:t>less</a:t>
            </a:r>
            <a:r>
              <a:rPr lang="de-DE" sz="4800" dirty="0">
                <a:cs typeface="Courier New" panose="02070309020205020404" pitchFamily="49" charset="0"/>
              </a:rPr>
              <a:t> Statements</a:t>
            </a:r>
          </a:p>
          <a:p>
            <a:pPr marL="0" indent="0" algn="ctr">
              <a:buNone/>
            </a:pPr>
            <a:endParaRPr lang="de-CH" sz="1600" b="1" dirty="0">
              <a:latin typeface="Courier New" panose="02070309020205020404" pitchFamily="49" charset="0"/>
              <a:cs typeface="Courier New" panose="02070309020205020404" pitchFamily="49" charset="0"/>
            </a:endParaRPr>
          </a:p>
          <a:p>
            <a:pPr marL="0" indent="0">
              <a:buNone/>
            </a:pPr>
            <a:r>
              <a:rPr lang="de-CH" sz="1600" b="1" dirty="0" err="1">
                <a:latin typeface="Courier New" panose="02070309020205020404" pitchFamily="49" charset="0"/>
                <a:cs typeface="Courier New" panose="02070309020205020404" pitchFamily="49" charset="0"/>
              </a:rPr>
              <a:t>let</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blockTestElement</a:t>
            </a:r>
            <a:r>
              <a:rPr lang="de-CH" sz="1600" dirty="0">
                <a:latin typeface="Courier New" panose="02070309020205020404" pitchFamily="49" charset="0"/>
                <a:cs typeface="Courier New" panose="02070309020205020404" pitchFamily="49" charset="0"/>
              </a:rPr>
              <a:t>;</a:t>
            </a:r>
          </a:p>
          <a:p>
            <a:pPr marL="0" indent="0">
              <a:buNone/>
            </a:pPr>
            <a:r>
              <a:rPr lang="de-CH" sz="1800" b="1" dirty="0" err="1">
                <a:latin typeface="Courier New" panose="02070309020205020404" pitchFamily="49" charset="0"/>
                <a:cs typeface="Courier New" panose="02070309020205020404" pitchFamily="49" charset="0"/>
              </a:rPr>
              <a:t>if</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false</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console.log</a:t>
            </a:r>
            <a:r>
              <a:rPr lang="de-CH" sz="1800" dirty="0">
                <a:latin typeface="Courier New" panose="02070309020205020404" pitchFamily="49" charset="0"/>
                <a:cs typeface="Courier New" panose="02070309020205020404" pitchFamily="49" charset="0"/>
              </a:rPr>
              <a:t>('ok')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blockTestElement</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bad</a:t>
            </a:r>
            <a:r>
              <a:rPr lang="de-CH" sz="1800" dirty="0">
                <a:latin typeface="Courier New" panose="02070309020205020404" pitchFamily="49" charset="0"/>
                <a:cs typeface="Courier New" panose="02070309020205020404" pitchFamily="49" charset="0"/>
              </a:rPr>
              <a:t>';</a:t>
            </a:r>
            <a:br>
              <a:rPr lang="de-CH" sz="1600" dirty="0">
                <a:latin typeface="Courier New" panose="02070309020205020404" pitchFamily="49" charset="0"/>
                <a:cs typeface="Courier New" panose="02070309020205020404" pitchFamily="49" charset="0"/>
              </a:rPr>
            </a:br>
            <a:endParaRPr lang="de-CH" sz="1600" dirty="0">
              <a:latin typeface="Courier New" panose="02070309020205020404" pitchFamily="49" charset="0"/>
              <a:cs typeface="Courier New" panose="02070309020205020404" pitchFamily="49" charset="0"/>
            </a:endParaRPr>
          </a:p>
          <a:p>
            <a:pPr marL="0" indent="0">
              <a:buNone/>
            </a:pPr>
            <a:r>
              <a:rPr lang="de-CH" sz="1600" dirty="0" err="1">
                <a:cs typeface="Courier New" panose="02070309020205020404" pitchFamily="49" charset="0"/>
              </a:rPr>
              <a:t>what</a:t>
            </a:r>
            <a:r>
              <a:rPr lang="de-CH" sz="1600" dirty="0">
                <a:cs typeface="Courier New" panose="02070309020205020404" pitchFamily="49" charset="0"/>
              </a:rPr>
              <a:t> do </a:t>
            </a:r>
            <a:r>
              <a:rPr lang="de-CH" sz="1600" dirty="0" err="1">
                <a:cs typeface="Courier New" panose="02070309020205020404" pitchFamily="49" charset="0"/>
              </a:rPr>
              <a:t>you</a:t>
            </a:r>
            <a:r>
              <a:rPr lang="de-CH" sz="1600" dirty="0">
                <a:cs typeface="Courier New" panose="02070309020205020404" pitchFamily="49" charset="0"/>
              </a:rPr>
              <a:t> </a:t>
            </a:r>
            <a:r>
              <a:rPr lang="de-CH" sz="1600" dirty="0" err="1">
                <a:cs typeface="Courier New" panose="02070309020205020404" pitchFamily="49" charset="0"/>
              </a:rPr>
              <a:t>expect</a:t>
            </a:r>
            <a:r>
              <a:rPr lang="de-CH" sz="1600" dirty="0">
                <a:cs typeface="Courier New" panose="02070309020205020404" pitchFamily="49" charset="0"/>
              </a:rPr>
              <a:t> </a:t>
            </a:r>
            <a:r>
              <a:rPr lang="de-CH" sz="1600" dirty="0" err="1">
                <a:cs typeface="Courier New" panose="02070309020205020404" pitchFamily="49" charset="0"/>
              </a:rPr>
              <a:t>to</a:t>
            </a:r>
            <a:r>
              <a:rPr lang="de-CH" sz="1600" dirty="0">
                <a:cs typeface="Courier New" panose="02070309020205020404" pitchFamily="49" charset="0"/>
              </a:rPr>
              <a:t> </a:t>
            </a:r>
            <a:r>
              <a:rPr lang="de-CH" sz="1600" dirty="0" err="1">
                <a:cs typeface="Courier New" panose="02070309020205020404" pitchFamily="49" charset="0"/>
              </a:rPr>
              <a:t>be</a:t>
            </a:r>
            <a:r>
              <a:rPr lang="de-CH" sz="1600" dirty="0">
                <a:cs typeface="Courier New" panose="02070309020205020404" pitchFamily="49" charset="0"/>
              </a:rPr>
              <a:t> </a:t>
            </a:r>
            <a:r>
              <a:rPr lang="de-CH" sz="1600" dirty="0" err="1">
                <a:cs typeface="Courier New" panose="02070309020205020404" pitchFamily="49" charset="0"/>
              </a:rPr>
              <a:t>stored</a:t>
            </a:r>
            <a:r>
              <a:rPr lang="de-CH" sz="1600" dirty="0">
                <a:cs typeface="Courier New" panose="02070309020205020404" pitchFamily="49" charset="0"/>
              </a:rPr>
              <a:t> </a:t>
            </a:r>
            <a:br>
              <a:rPr lang="de-CH" sz="1600" dirty="0">
                <a:cs typeface="Courier New" panose="02070309020205020404" pitchFamily="49" charset="0"/>
              </a:rPr>
            </a:br>
            <a:r>
              <a:rPr lang="de-CH" sz="1600" dirty="0">
                <a:cs typeface="Courier New" panose="02070309020205020404" pitchFamily="49" charset="0"/>
              </a:rPr>
              <a:t>in </a:t>
            </a:r>
            <a:r>
              <a:rPr lang="de-CH" sz="1600" dirty="0" err="1">
                <a:cs typeface="Courier New" panose="02070309020205020404" pitchFamily="49" charset="0"/>
              </a:rPr>
              <a:t>blockTestElement</a:t>
            </a:r>
            <a:r>
              <a:rPr lang="de-CH" sz="1600" dirty="0">
                <a:cs typeface="Courier New" panose="02070309020205020404" pitchFamily="49" charset="0"/>
              </a:rPr>
              <a:t> after </a:t>
            </a:r>
            <a:r>
              <a:rPr lang="de-CH" sz="1600" dirty="0" err="1">
                <a:cs typeface="Courier New" panose="02070309020205020404" pitchFamily="49" charset="0"/>
              </a:rPr>
              <a:t>execution</a:t>
            </a:r>
            <a:r>
              <a:rPr lang="de-CH" sz="1600" dirty="0">
                <a:cs typeface="Courier New" panose="02070309020205020404" pitchFamily="49" charset="0"/>
              </a:rPr>
              <a:t>?</a:t>
            </a:r>
            <a:endParaRPr lang="de-DE" sz="1600" dirty="0">
              <a:cs typeface="Courier New" panose="02070309020205020404" pitchFamily="49" charset="0"/>
            </a:endParaRPr>
          </a:p>
        </p:txBody>
      </p:sp>
      <p:sp>
        <p:nvSpPr>
          <p:cNvPr id="4" name="Datumsplatzhalter 3">
            <a:extLst>
              <a:ext uri="{FF2B5EF4-FFF2-40B4-BE49-F238E27FC236}">
                <a16:creationId xmlns:a16="http://schemas.microsoft.com/office/drawing/2014/main" id="{47E92D3D-D7A2-C84A-B5F5-6118C4534D89}"/>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dirty="0">
              <a:solidFill>
                <a:schemeClr val="tx1"/>
              </a:solidFill>
            </a:endParaRPr>
          </a:p>
        </p:txBody>
      </p:sp>
    </p:spTree>
    <p:extLst>
      <p:ext uri="{BB962C8B-B14F-4D97-AF65-F5344CB8AC3E}">
        <p14:creationId xmlns:p14="http://schemas.microsoft.com/office/powerpoint/2010/main" val="10059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lnSpcReduction="10000"/>
          </a:bodyPr>
          <a:lstStyle/>
          <a:p>
            <a:pPr marL="0" indent="0">
              <a:buNone/>
            </a:pPr>
            <a:r>
              <a:rPr lang="de-CH" sz="4800" dirty="0"/>
              <a:t>Switch Fall Through</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b="1" dirty="0" err="1">
                <a:latin typeface="Courier New" panose="02070309020205020404" pitchFamily="49" charset="0"/>
                <a:cs typeface="Courier New" panose="02070309020205020404" pitchFamily="49" charset="0"/>
              </a:rPr>
              <a:t>let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undefined</a:t>
            </a:r>
            <a:r>
              <a:rPr lang="de-CH" sz="1800" dirty="0">
                <a:latin typeface="Courier New" panose="02070309020205020404" pitchFamily="49" charset="0"/>
                <a:cs typeface="Courier New" panose="02070309020205020404" pitchFamily="49" charset="0"/>
              </a:rPr>
              <a:t>;</a:t>
            </a:r>
          </a:p>
          <a:p>
            <a:pPr marL="0" indent="0">
              <a:buNone/>
            </a:pPr>
            <a:br>
              <a:rPr lang="de-CH" sz="1800" dirty="0">
                <a:latin typeface="Courier New" panose="02070309020205020404" pitchFamily="49" charset="0"/>
                <a:cs typeface="Courier New" panose="02070309020205020404" pitchFamily="49" charset="0"/>
              </a:rPr>
            </a:br>
            <a:r>
              <a:rPr lang="de-CH" sz="1800" b="1" dirty="0" err="1">
                <a:latin typeface="Courier New" panose="02070309020205020404" pitchFamily="49" charset="0"/>
                <a:cs typeface="Courier New" panose="02070309020205020404" pitchFamily="49" charset="0"/>
              </a:rPr>
              <a:t>switch</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 {</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'a'</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bSwitch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'b'</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cSwitch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'c'</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p>
          <a:p>
            <a:pPr marL="0" indent="0">
              <a:buNone/>
            </a:pPr>
            <a:endParaRPr lang="de-CH" sz="1800"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845C3C8-631F-CD47-8727-910795B2B975}"/>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140648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UGLY</a:t>
            </a:r>
          </a:p>
        </p:txBody>
      </p:sp>
      <p:sp>
        <p:nvSpPr>
          <p:cNvPr id="2" name="Datumsplatzhalter 1">
            <a:extLst>
              <a:ext uri="{FF2B5EF4-FFF2-40B4-BE49-F238E27FC236}">
                <a16:creationId xmlns:a16="http://schemas.microsoft.com/office/drawing/2014/main" id="{6BF6213A-864C-1C4B-B144-1DCEAE4712F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413433490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Microsoft Macintosh PowerPoint</Application>
  <PresentationFormat>Breitbild</PresentationFormat>
  <Paragraphs>222</Paragraphs>
  <Slides>26</Slides>
  <Notes>20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26</vt:i4>
      </vt:variant>
    </vt:vector>
  </HeadingPairs>
  <TitlesOfParts>
    <vt:vector size="33" baseType="lpstr">
      <vt:lpstr>Arial</vt:lpstr>
      <vt:lpstr>Calibri</vt:lpstr>
      <vt:lpstr>Century Gothic</vt:lpstr>
      <vt:lpstr>Courier New</vt:lpstr>
      <vt:lpstr>Gill Sans Nova</vt:lpstr>
      <vt:lpstr>GradientRiseVTI</vt:lpstr>
      <vt:lpstr>BrushVTI</vt:lpstr>
      <vt:lpstr>functional programminG with Javascript</vt:lpstr>
      <vt:lpstr>Who am I? Davide Valerio, 37, davide.valerio@semabit.ch </vt:lpstr>
      <vt:lpstr>What is this all about? </vt:lpstr>
      <vt:lpstr>Javascript  Programming paradigm</vt:lpstr>
      <vt:lpstr>Javascript  The BAD</vt:lpstr>
      <vt:lpstr>1   Javascript The BAD </vt:lpstr>
      <vt:lpstr>1   Javascript The BAD </vt:lpstr>
      <vt:lpstr>1   Javascript The BAD </vt:lpstr>
      <vt:lpstr>Javascript  The UGLY</vt:lpstr>
      <vt:lpstr>1   Javascript The UGLY </vt:lpstr>
      <vt:lpstr>1   Javascript The UGLY </vt:lpstr>
      <vt:lpstr>1   Javascript The UGLY </vt:lpstr>
      <vt:lpstr>Javascript  The Good</vt:lpstr>
      <vt:lpstr>1   Javascript The Good </vt:lpstr>
      <vt:lpstr>1   Javascript The Good </vt:lpstr>
      <vt:lpstr>1   Javascript The Good </vt:lpstr>
      <vt:lpstr>1   Javascript The Good </vt:lpstr>
      <vt:lpstr>Functional Programming  introduction</vt:lpstr>
      <vt:lpstr>2   functional programming  introduction </vt:lpstr>
      <vt:lpstr>2   functional programming  pro &amp; cons </vt:lpstr>
      <vt:lpstr>Functional Programming  lambda calculus</vt:lpstr>
      <vt:lpstr>3   functional programming  combinators identity </vt:lpstr>
      <vt:lpstr>3   functional programming  combinators Kestrel </vt:lpstr>
      <vt:lpstr>3   functional programming  combinators Kite </vt:lpstr>
      <vt:lpstr>3   functional programming  combinators Cardinal </vt:lpstr>
      <vt:lpstr>3   functional programming  combinators MockinGbird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with Javascript</dc:title>
  <dc:creator>Davide Valerio</dc:creator>
  <cp:lastModifiedBy>Davide Valerio</cp:lastModifiedBy>
  <cp:revision>252</cp:revision>
  <dcterms:created xsi:type="dcterms:W3CDTF">2021-01-17T09:00:16Z</dcterms:created>
  <dcterms:modified xsi:type="dcterms:W3CDTF">2021-01-25T22:39:02Z</dcterms:modified>
</cp:coreProperties>
</file>