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6"/>
    <a:srgbClr val="CBC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4" d="100"/>
          <a:sy n="174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8000-E755-2B49-8CE8-CFCA59806759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DD8E2-AF13-E641-8997-2A40FFB4F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NOTE: Recommend memorizing the slide number of this one and using the keyboard shortcut to come back it frequently during class as we start building out the app.</a:t>
            </a:r>
          </a:p>
          <a:p>
            <a:endParaRPr lang="en-US" dirty="0"/>
          </a:p>
          <a:p>
            <a:r>
              <a:rPr lang="en-US" dirty="0"/>
              <a:t>This is our first introduction to the app you will build during this class. You're looking at a page that we'll be building using Lightning App Builder. Observe that we have two columns.</a:t>
            </a:r>
          </a:p>
          <a:p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1)</a:t>
            </a:r>
            <a:r>
              <a:rPr lang="en-US" b="0" dirty="0"/>
              <a:t> The entire left column is contained by a component called the student browser.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2)</a:t>
            </a:r>
            <a:r>
              <a:rPr lang="en-US" b="0" dirty="0"/>
              <a:t> The student browser contains a component called student-browser-form. This form will be used to filter our list of students. Now, just looking at those two components, what key fact have we revealed about Lightning Web Components? (</a:t>
            </a:r>
            <a:r>
              <a:rPr lang="en-US" b="0" i="1" dirty="0"/>
              <a:t>Answer: "Composition", or: a component can contain another component)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3)</a:t>
            </a:r>
            <a:r>
              <a:rPr lang="en-US" b="0" dirty="0"/>
              <a:t> We'll have component student-tiles … 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4)</a:t>
            </a:r>
            <a:r>
              <a:rPr lang="en-US" b="0" dirty="0"/>
              <a:t> Which contains many instances of a component called student-tile.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5)</a:t>
            </a:r>
            <a:r>
              <a:rPr lang="en-US" b="0" dirty="0"/>
              <a:t> Lastly, we have a component along the right side. What's different about this component? (</a:t>
            </a:r>
            <a:r>
              <a:rPr lang="en-US" b="0" i="1" dirty="0"/>
              <a:t>Answer: It's in its own column. We care because it impacts how we communicate with it.)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Lightning Web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Salesforce Sans" panose="020B0505020202020203" pitchFamily="34" charset="0"/>
              </a:rPr>
              <a:t>© Copyright 2020 </a:t>
            </a:r>
            <a:r>
              <a:rPr lang="en-US" dirty="0" err="1">
                <a:latin typeface="Salesforce Sans" panose="020B0505020202020203" pitchFamily="34" charset="0"/>
              </a:rPr>
              <a:t>salesforce.com</a:t>
            </a:r>
            <a:r>
              <a:rPr lang="en-US" dirty="0">
                <a:latin typeface="Salesforce Sans" panose="020B0505020202020203" pitchFamily="34" charset="0"/>
              </a:rPr>
              <a:t>, </a:t>
            </a:r>
            <a:r>
              <a:rPr lang="en-US" dirty="0" err="1">
                <a:latin typeface="Salesforce Sans" panose="020B0505020202020203" pitchFamily="34" charset="0"/>
              </a:rPr>
              <a:t>inc.</a:t>
            </a:r>
            <a:endParaRPr lang="en-US" dirty="0">
              <a:latin typeface="Salesforce Sans" panose="020B0505020202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BCAC1-5A0E-4D41-9DFA-A455827776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NOTE: Recommend memorizing the slide number of this one and using the keyboard shortcut to come back it frequently during class as we start building out the app.</a:t>
            </a:r>
          </a:p>
          <a:p>
            <a:endParaRPr lang="en-US" dirty="0"/>
          </a:p>
          <a:p>
            <a:r>
              <a:rPr lang="en-US" dirty="0"/>
              <a:t>This is our first introduction to the app you will build during this class. You're looking at a page that we'll be building using Lightning App Builder. Observe that we have two columns.</a:t>
            </a:r>
          </a:p>
          <a:p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1)</a:t>
            </a:r>
            <a:r>
              <a:rPr lang="en-US" b="0" dirty="0"/>
              <a:t> The entire left column is contained by a component called the student browser.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2)</a:t>
            </a:r>
            <a:r>
              <a:rPr lang="en-US" b="0" dirty="0"/>
              <a:t> The student browser contains a component called student-browser-form. This form will be used to filter our list of students. Now, just looking at those two components, what key fact have we revealed about Lightning Web Components? (</a:t>
            </a:r>
            <a:r>
              <a:rPr lang="en-US" b="0" i="1" dirty="0"/>
              <a:t>Answer: "Composition", or: a component can contain another component)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3)</a:t>
            </a:r>
            <a:r>
              <a:rPr lang="en-US" b="0" dirty="0"/>
              <a:t> We'll have component student-tiles … 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4)</a:t>
            </a:r>
            <a:r>
              <a:rPr lang="en-US" b="0" dirty="0"/>
              <a:t> Which contains many instances of a component called student-tile.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5)</a:t>
            </a:r>
            <a:r>
              <a:rPr lang="en-US" b="0" dirty="0"/>
              <a:t> Lastly, we have a component along the right side. What's different about this component? (</a:t>
            </a:r>
            <a:r>
              <a:rPr lang="en-US" b="0" i="1" dirty="0"/>
              <a:t>Answer: It's in its own column. We care because it impacts how we communicate with it.)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Lightning Web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Salesforce Sans" panose="020B0505020202020203" pitchFamily="34" charset="0"/>
              </a:rPr>
              <a:t>© Copyright 2020 </a:t>
            </a:r>
            <a:r>
              <a:rPr lang="en-US" dirty="0" err="1">
                <a:latin typeface="Salesforce Sans" panose="020B0505020202020203" pitchFamily="34" charset="0"/>
              </a:rPr>
              <a:t>salesforce.com</a:t>
            </a:r>
            <a:r>
              <a:rPr lang="en-US" dirty="0">
                <a:latin typeface="Salesforce Sans" panose="020B0505020202020203" pitchFamily="34" charset="0"/>
              </a:rPr>
              <a:t>, </a:t>
            </a:r>
            <a:r>
              <a:rPr lang="en-US" dirty="0" err="1">
                <a:latin typeface="Salesforce Sans" panose="020B0505020202020203" pitchFamily="34" charset="0"/>
              </a:rPr>
              <a:t>inc.</a:t>
            </a:r>
            <a:endParaRPr lang="en-US" dirty="0">
              <a:latin typeface="Salesforce Sans" panose="020B0505020202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BCAC1-5A0E-4D41-9DFA-A4558277763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NOTE: Recommend memorizing the slide number of this one and using the keyboard shortcut to come back it frequently during class as we start building out the app.</a:t>
            </a:r>
          </a:p>
          <a:p>
            <a:endParaRPr lang="en-US" dirty="0"/>
          </a:p>
          <a:p>
            <a:r>
              <a:rPr lang="en-US" dirty="0"/>
              <a:t>This is our first introduction to the app you will build during this class. You're looking at a page that we'll be building using Lightning App Builder. Observe that we have two columns.</a:t>
            </a:r>
          </a:p>
          <a:p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1)</a:t>
            </a:r>
            <a:r>
              <a:rPr lang="en-US" b="0" dirty="0"/>
              <a:t> The entire left column is contained by a component called the student browser.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2)</a:t>
            </a:r>
            <a:r>
              <a:rPr lang="en-US" b="0" dirty="0"/>
              <a:t> The student browser contains a component called student-browser-form. This form will be used to filter our list of students. Now, just looking at those two components, what key fact have we revealed about Lightning Web Components? (</a:t>
            </a:r>
            <a:r>
              <a:rPr lang="en-US" b="0" i="1" dirty="0"/>
              <a:t>Answer: "Composition", or: a component can contain another component)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3)</a:t>
            </a:r>
            <a:r>
              <a:rPr lang="en-US" b="0" dirty="0"/>
              <a:t> We'll have component student-tiles … 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4)</a:t>
            </a:r>
            <a:r>
              <a:rPr lang="en-US" b="0" dirty="0"/>
              <a:t> Which contains many instances of a component called student-tile.</a:t>
            </a:r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r>
              <a:rPr lang="en-US" b="1" dirty="0"/>
              <a:t>(Animation 5)</a:t>
            </a:r>
            <a:r>
              <a:rPr lang="en-US" b="0" dirty="0"/>
              <a:t> Lastly, we have a component along the right side. What's different about this component? (</a:t>
            </a:r>
            <a:r>
              <a:rPr lang="en-US" b="0" i="1" dirty="0"/>
              <a:t>Answer: It's in its own column. We care because it impacts how we communicate with it.)</a:t>
            </a: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b="0" dirty="0"/>
          </a:p>
          <a:p>
            <a:pPr defTabSz="895563" eaLnBrk="0" fontAlgn="base" hangingPunct="0"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Lightning Web Components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Salesforce Sans" panose="020B0505020202020203" pitchFamily="34" charset="0"/>
              </a:rPr>
              <a:t>© Copyright 2020 </a:t>
            </a:r>
            <a:r>
              <a:rPr lang="en-US" dirty="0" err="1">
                <a:latin typeface="Salesforce Sans" panose="020B0505020202020203" pitchFamily="34" charset="0"/>
              </a:rPr>
              <a:t>salesforce.com</a:t>
            </a:r>
            <a:r>
              <a:rPr lang="en-US" dirty="0">
                <a:latin typeface="Salesforce Sans" panose="020B0505020202020203" pitchFamily="34" charset="0"/>
              </a:rPr>
              <a:t>, </a:t>
            </a:r>
            <a:r>
              <a:rPr lang="en-US" dirty="0" err="1">
                <a:latin typeface="Salesforce Sans" panose="020B0505020202020203" pitchFamily="34" charset="0"/>
              </a:rPr>
              <a:t>inc.</a:t>
            </a:r>
            <a:endParaRPr lang="en-US" dirty="0">
              <a:latin typeface="Salesforce Sans" panose="020B0505020202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BCAC1-5A0E-4D41-9DFA-A4558277763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3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02D3-6C23-404C-A7B3-DAB79F5D63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41800" y="7437"/>
            <a:ext cx="7344328" cy="914400"/>
          </a:xfrm>
          <a:prstGeom prst="rect">
            <a:avLst/>
          </a:prstGeom>
          <a:noFill/>
        </p:spPr>
        <p:txBody>
          <a:bodyPr lIns="91440" tIns="45720" rIns="91440" bIns="0" anchor="ctr"/>
          <a:lstStyle>
            <a:lvl1pPr algn="l">
              <a:lnSpc>
                <a:spcPct val="90000"/>
              </a:lnSpc>
              <a:spcBef>
                <a:spcPts val="0"/>
              </a:spcBef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87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C389-7590-8547-A8D2-B6F679F969E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073A-C6C5-AE46-9F28-FCA527F7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558EE5A-8CB2-1E48-97FD-0A34CD5F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02D3-6C23-404C-A7B3-DAB79F5D63D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1E678B-7A7A-354D-B191-007E5711E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Project – Gallery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67CD1C-6C2B-4749-A286-AFD9603F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43" y="1352633"/>
            <a:ext cx="6031014" cy="42044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9A18BB1-2AA7-4B45-A01D-9C274003EC81}"/>
              </a:ext>
            </a:extLst>
          </p:cNvPr>
          <p:cNvGrpSpPr/>
          <p:nvPr/>
        </p:nvGrpSpPr>
        <p:grpSpPr>
          <a:xfrm>
            <a:off x="5644060" y="2378693"/>
            <a:ext cx="3924385" cy="716743"/>
            <a:chOff x="7474775" y="2298669"/>
            <a:chExt cx="5231151" cy="7167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0CC5A2C-474F-2C40-83F1-C0A97CB8E3BD}"/>
                </a:ext>
              </a:extLst>
            </p:cNvPr>
            <p:cNvSpPr/>
            <p:nvPr/>
          </p:nvSpPr>
          <p:spPr bwMode="auto">
            <a:xfrm>
              <a:off x="7474775" y="2332217"/>
              <a:ext cx="2688010" cy="683195"/>
            </a:xfrm>
            <a:prstGeom prst="rect">
              <a:avLst/>
            </a:prstGeom>
            <a:noFill/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D925917-FBE5-8249-9478-0E26C167DB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1758" y="2681751"/>
              <a:ext cx="1850980" cy="1214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C370244-EFFD-C041-A2DE-909DA78ADC08}"/>
                </a:ext>
              </a:extLst>
            </p:cNvPr>
            <p:cNvSpPr txBox="1"/>
            <p:nvPr/>
          </p:nvSpPr>
          <p:spPr>
            <a:xfrm>
              <a:off x="10212093" y="2298669"/>
              <a:ext cx="249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c-student-detail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FB9F9A6-9F79-E146-A1E7-1B15E22AE9E0}"/>
              </a:ext>
            </a:extLst>
          </p:cNvPr>
          <p:cNvGrpSpPr/>
          <p:nvPr/>
        </p:nvGrpSpPr>
        <p:grpSpPr>
          <a:xfrm>
            <a:off x="151423" y="2369038"/>
            <a:ext cx="5456105" cy="3160173"/>
            <a:chOff x="326533" y="2586316"/>
            <a:chExt cx="7272912" cy="38059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436A383-E117-AF42-A938-28D60123B9CB}"/>
                </a:ext>
              </a:extLst>
            </p:cNvPr>
            <p:cNvSpPr/>
            <p:nvPr/>
          </p:nvSpPr>
          <p:spPr bwMode="auto">
            <a:xfrm>
              <a:off x="2379931" y="2586316"/>
              <a:ext cx="5219514" cy="3805907"/>
            </a:xfrm>
            <a:prstGeom prst="rect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BCDC4EC-C79D-9843-BD18-B7B605DCBB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8706" y="3427350"/>
              <a:ext cx="197388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AB1930E-8227-224D-B112-FB64CA126846}"/>
                </a:ext>
              </a:extLst>
            </p:cNvPr>
            <p:cNvSpPr txBox="1"/>
            <p:nvPr/>
          </p:nvSpPr>
          <p:spPr>
            <a:xfrm>
              <a:off x="326533" y="3039775"/>
              <a:ext cx="2119953" cy="778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3FFB5A5-A64B-0744-9B57-2F27EE1FECFB}"/>
              </a:ext>
            </a:extLst>
          </p:cNvPr>
          <p:cNvGrpSpPr/>
          <p:nvPr/>
        </p:nvGrpSpPr>
        <p:grpSpPr>
          <a:xfrm>
            <a:off x="1749246" y="3493008"/>
            <a:ext cx="5874741" cy="1984248"/>
            <a:chOff x="2456134" y="3878454"/>
            <a:chExt cx="7830949" cy="22886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13289B2-B841-4749-A115-B94FADCDFE9E}"/>
                </a:ext>
              </a:extLst>
            </p:cNvPr>
            <p:cNvSpPr/>
            <p:nvPr/>
          </p:nvSpPr>
          <p:spPr bwMode="auto">
            <a:xfrm>
              <a:off x="2456134" y="3878454"/>
              <a:ext cx="5081298" cy="2288689"/>
            </a:xfrm>
            <a:prstGeom prst="rect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B8659D8-1599-1D4B-A735-B7778F8779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7431" y="5534184"/>
              <a:ext cx="2351683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06D8025-6D35-0E45-894C-5A94346822D3}"/>
                </a:ext>
              </a:extLst>
            </p:cNvPr>
            <p:cNvSpPr txBox="1"/>
            <p:nvPr/>
          </p:nvSpPr>
          <p:spPr>
            <a:xfrm>
              <a:off x="8016328" y="5115819"/>
              <a:ext cx="2270755" cy="42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59BFAF6-DDE3-7541-AD57-1F4FA2A869D1}"/>
              </a:ext>
            </a:extLst>
          </p:cNvPr>
          <p:cNvGrpSpPr/>
          <p:nvPr/>
        </p:nvGrpSpPr>
        <p:grpSpPr>
          <a:xfrm>
            <a:off x="350373" y="4538462"/>
            <a:ext cx="2118114" cy="814277"/>
            <a:chOff x="380421" y="4648188"/>
            <a:chExt cx="2823417" cy="7137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F6517F8-7776-C049-BBBD-4B74BA5566B4}"/>
                </a:ext>
              </a:extLst>
            </p:cNvPr>
            <p:cNvSpPr/>
            <p:nvPr/>
          </p:nvSpPr>
          <p:spPr bwMode="auto">
            <a:xfrm>
              <a:off x="2375941" y="4648188"/>
              <a:ext cx="827897" cy="713777"/>
            </a:xfrm>
            <a:prstGeom prst="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C6C0B05-80CE-8F4D-AFA7-FA4AC42E8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421" y="5048026"/>
              <a:ext cx="197199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25BB05C-4AF6-5743-9106-4868F2E616C9}"/>
                </a:ext>
              </a:extLst>
            </p:cNvPr>
            <p:cNvSpPr txBox="1"/>
            <p:nvPr/>
          </p:nvSpPr>
          <p:spPr>
            <a:xfrm>
              <a:off x="380421" y="4714986"/>
              <a:ext cx="2134759" cy="3237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ABD0B06-F04B-EA4E-BC9A-080B0E6C82AF}"/>
              </a:ext>
            </a:extLst>
          </p:cNvPr>
          <p:cNvSpPr/>
          <p:nvPr/>
        </p:nvSpPr>
        <p:spPr bwMode="auto">
          <a:xfrm>
            <a:off x="5633668" y="3191267"/>
            <a:ext cx="2052459" cy="909676"/>
          </a:xfrm>
          <a:prstGeom prst="rect">
            <a:avLst/>
          </a:prstGeom>
          <a:solidFill>
            <a:srgbClr val="B0C4D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BCBBBD-0AA6-9F4F-AFA1-D850E4792B67}"/>
              </a:ext>
            </a:extLst>
          </p:cNvPr>
          <p:cNvGrpSpPr/>
          <p:nvPr/>
        </p:nvGrpSpPr>
        <p:grpSpPr>
          <a:xfrm>
            <a:off x="1749038" y="2417586"/>
            <a:ext cx="6644611" cy="1441941"/>
            <a:chOff x="2213679" y="2647848"/>
            <a:chExt cx="8857174" cy="14419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06242A5-ED55-D249-9432-B5CA91F59F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46960" y="4087331"/>
              <a:ext cx="266668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2213679" y="2647848"/>
              <a:ext cx="5094009" cy="701264"/>
            </a:xfrm>
            <a:prstGeom prst="rect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A8F4269-943E-CC48-AB3D-BBE097AB3E90}"/>
                </a:ext>
              </a:extLst>
            </p:cNvPr>
            <p:cNvSpPr txBox="1"/>
            <p:nvPr/>
          </p:nvSpPr>
          <p:spPr>
            <a:xfrm>
              <a:off x="7437020" y="3647666"/>
              <a:ext cx="363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c-student-browser-form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xmlns="" id="{FA6083EE-9804-854F-92F5-6EF74DF09D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1672" y="3346479"/>
              <a:ext cx="881026" cy="743310"/>
            </a:xfrm>
            <a:prstGeom prst="bentConnector3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EEBD34-7BA5-5045-80E7-4A9A1F4ADD33}"/>
              </a:ext>
            </a:extLst>
          </p:cNvPr>
          <p:cNvSpPr txBox="1"/>
          <p:nvPr/>
        </p:nvSpPr>
        <p:spPr>
          <a:xfrm>
            <a:off x="151423" y="306694"/>
            <a:ext cx="280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Salesforce Sans" panose="020B0505020202020203" pitchFamily="34" charset="0"/>
                <a:cs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168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558EE5A-8CB2-1E48-97FD-0A34CD5F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02D3-6C23-404C-A7B3-DAB79F5D63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1E678B-7A7A-354D-B191-007E5711E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Project – Gallery 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9A18BB1-2AA7-4B45-A01D-9C274003EC81}"/>
              </a:ext>
            </a:extLst>
          </p:cNvPr>
          <p:cNvGrpSpPr/>
          <p:nvPr/>
        </p:nvGrpSpPr>
        <p:grpSpPr>
          <a:xfrm>
            <a:off x="5644060" y="2378693"/>
            <a:ext cx="3924385" cy="716743"/>
            <a:chOff x="7474775" y="2298669"/>
            <a:chExt cx="5231151" cy="7167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0CC5A2C-474F-2C40-83F1-C0A97CB8E3BD}"/>
                </a:ext>
              </a:extLst>
            </p:cNvPr>
            <p:cNvSpPr/>
            <p:nvPr/>
          </p:nvSpPr>
          <p:spPr bwMode="auto">
            <a:xfrm>
              <a:off x="7474775" y="2332217"/>
              <a:ext cx="2688010" cy="683195"/>
            </a:xfrm>
            <a:prstGeom prst="rect">
              <a:avLst/>
            </a:prstGeom>
            <a:noFill/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D925917-FBE5-8249-9478-0E26C167DB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1758" y="2681751"/>
              <a:ext cx="1850980" cy="1214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C370244-EFFD-C041-A2DE-909DA78ADC08}"/>
                </a:ext>
              </a:extLst>
            </p:cNvPr>
            <p:cNvSpPr txBox="1"/>
            <p:nvPr/>
          </p:nvSpPr>
          <p:spPr>
            <a:xfrm>
              <a:off x="10212093" y="2298669"/>
              <a:ext cx="249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c-student-detail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FB9F9A6-9F79-E146-A1E7-1B15E22AE9E0}"/>
              </a:ext>
            </a:extLst>
          </p:cNvPr>
          <p:cNvGrpSpPr/>
          <p:nvPr/>
        </p:nvGrpSpPr>
        <p:grpSpPr>
          <a:xfrm>
            <a:off x="151423" y="1989508"/>
            <a:ext cx="5456105" cy="3160173"/>
            <a:chOff x="326533" y="2586316"/>
            <a:chExt cx="7272912" cy="38059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436A383-E117-AF42-A938-28D60123B9CB}"/>
                </a:ext>
              </a:extLst>
            </p:cNvPr>
            <p:cNvSpPr/>
            <p:nvPr/>
          </p:nvSpPr>
          <p:spPr bwMode="auto">
            <a:xfrm>
              <a:off x="2379931" y="2586316"/>
              <a:ext cx="5219514" cy="3805907"/>
            </a:xfrm>
            <a:prstGeom prst="rect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BCDC4EC-C79D-9843-BD18-B7B605DCBB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8706" y="3427350"/>
              <a:ext cx="197388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AB1930E-8227-224D-B112-FB64CA126846}"/>
                </a:ext>
              </a:extLst>
            </p:cNvPr>
            <p:cNvSpPr txBox="1"/>
            <p:nvPr/>
          </p:nvSpPr>
          <p:spPr>
            <a:xfrm>
              <a:off x="326533" y="3039775"/>
              <a:ext cx="2119953" cy="778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3FFB5A5-A64B-0744-9B57-2F27EE1FECFB}"/>
              </a:ext>
            </a:extLst>
          </p:cNvPr>
          <p:cNvGrpSpPr/>
          <p:nvPr/>
        </p:nvGrpSpPr>
        <p:grpSpPr>
          <a:xfrm>
            <a:off x="2967014" y="4611617"/>
            <a:ext cx="5874741" cy="1984248"/>
            <a:chOff x="2456134" y="3878454"/>
            <a:chExt cx="7830949" cy="22886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13289B2-B841-4749-A115-B94FADCDFE9E}"/>
                </a:ext>
              </a:extLst>
            </p:cNvPr>
            <p:cNvSpPr/>
            <p:nvPr/>
          </p:nvSpPr>
          <p:spPr bwMode="auto">
            <a:xfrm>
              <a:off x="2456134" y="3878454"/>
              <a:ext cx="5081298" cy="2288689"/>
            </a:xfrm>
            <a:prstGeom prst="rect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B8659D8-1599-1D4B-A735-B7778F8779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7431" y="5534184"/>
              <a:ext cx="2351683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06D8025-6D35-0E45-894C-5A94346822D3}"/>
                </a:ext>
              </a:extLst>
            </p:cNvPr>
            <p:cNvSpPr txBox="1"/>
            <p:nvPr/>
          </p:nvSpPr>
          <p:spPr>
            <a:xfrm>
              <a:off x="8016328" y="5115819"/>
              <a:ext cx="2270755" cy="42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59BFAF6-DDE3-7541-AD57-1F4FA2A869D1}"/>
              </a:ext>
            </a:extLst>
          </p:cNvPr>
          <p:cNvGrpSpPr/>
          <p:nvPr/>
        </p:nvGrpSpPr>
        <p:grpSpPr>
          <a:xfrm>
            <a:off x="350373" y="4538462"/>
            <a:ext cx="2118114" cy="814277"/>
            <a:chOff x="380421" y="4648188"/>
            <a:chExt cx="2823417" cy="7137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F6517F8-7776-C049-BBBD-4B74BA5566B4}"/>
                </a:ext>
              </a:extLst>
            </p:cNvPr>
            <p:cNvSpPr/>
            <p:nvPr/>
          </p:nvSpPr>
          <p:spPr bwMode="auto">
            <a:xfrm>
              <a:off x="2375941" y="4648188"/>
              <a:ext cx="827897" cy="713777"/>
            </a:xfrm>
            <a:prstGeom prst="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C6C0B05-80CE-8F4D-AFA7-FA4AC42E8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421" y="5048026"/>
              <a:ext cx="197199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25BB05C-4AF6-5743-9106-4868F2E616C9}"/>
                </a:ext>
              </a:extLst>
            </p:cNvPr>
            <p:cNvSpPr txBox="1"/>
            <p:nvPr/>
          </p:nvSpPr>
          <p:spPr>
            <a:xfrm>
              <a:off x="380421" y="4714986"/>
              <a:ext cx="2134759" cy="3237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ABD0B06-F04B-EA4E-BC9A-080B0E6C82AF}"/>
              </a:ext>
            </a:extLst>
          </p:cNvPr>
          <p:cNvSpPr/>
          <p:nvPr/>
        </p:nvSpPr>
        <p:spPr bwMode="auto">
          <a:xfrm>
            <a:off x="5633668" y="3191267"/>
            <a:ext cx="2052459" cy="909676"/>
          </a:xfrm>
          <a:prstGeom prst="rect">
            <a:avLst/>
          </a:prstGeom>
          <a:solidFill>
            <a:srgbClr val="B0C4D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BCBBBD-0AA6-9F4F-AFA1-D850E4792B67}"/>
              </a:ext>
            </a:extLst>
          </p:cNvPr>
          <p:cNvGrpSpPr/>
          <p:nvPr/>
        </p:nvGrpSpPr>
        <p:grpSpPr>
          <a:xfrm>
            <a:off x="1829757" y="870271"/>
            <a:ext cx="6644611" cy="1441941"/>
            <a:chOff x="2213679" y="2647848"/>
            <a:chExt cx="8857174" cy="14419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06242A5-ED55-D249-9432-B5CA91F59F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46960" y="4087331"/>
              <a:ext cx="266668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2213679" y="2647848"/>
              <a:ext cx="5094009" cy="701264"/>
            </a:xfrm>
            <a:prstGeom prst="rect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A8F4269-943E-CC48-AB3D-BBE097AB3E90}"/>
                </a:ext>
              </a:extLst>
            </p:cNvPr>
            <p:cNvSpPr txBox="1"/>
            <p:nvPr/>
          </p:nvSpPr>
          <p:spPr>
            <a:xfrm>
              <a:off x="7437020" y="3647666"/>
              <a:ext cx="363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c-student-browser-form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xmlns="" id="{FA6083EE-9804-854F-92F5-6EF74DF09D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1672" y="3346479"/>
              <a:ext cx="881026" cy="743310"/>
            </a:xfrm>
            <a:prstGeom prst="bentConnector3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EEBD34-7BA5-5045-80E7-4A9A1F4ADD33}"/>
              </a:ext>
            </a:extLst>
          </p:cNvPr>
          <p:cNvSpPr txBox="1"/>
          <p:nvPr/>
        </p:nvSpPr>
        <p:spPr>
          <a:xfrm>
            <a:off x="151423" y="306694"/>
            <a:ext cx="280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Salesforce Sans" panose="020B0505020202020203" pitchFamily="34" charset="0"/>
                <a:cs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208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558EE5A-8CB2-1E48-97FD-0A34CD5F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D02D3-6C23-404C-A7B3-DAB79F5D63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1E678B-7A7A-354D-B191-007E5711E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 Project – Gallery 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9A18BB1-2AA7-4B45-A01D-9C274003EC81}"/>
              </a:ext>
            </a:extLst>
          </p:cNvPr>
          <p:cNvGrpSpPr/>
          <p:nvPr/>
        </p:nvGrpSpPr>
        <p:grpSpPr>
          <a:xfrm>
            <a:off x="5644060" y="2378693"/>
            <a:ext cx="3924385" cy="716743"/>
            <a:chOff x="7474775" y="2298669"/>
            <a:chExt cx="5231151" cy="7167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0CC5A2C-474F-2C40-83F1-C0A97CB8E3BD}"/>
                </a:ext>
              </a:extLst>
            </p:cNvPr>
            <p:cNvSpPr/>
            <p:nvPr/>
          </p:nvSpPr>
          <p:spPr bwMode="auto">
            <a:xfrm>
              <a:off x="7474775" y="2332217"/>
              <a:ext cx="2688010" cy="683195"/>
            </a:xfrm>
            <a:prstGeom prst="rect">
              <a:avLst/>
            </a:prstGeom>
            <a:noFill/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D925917-FBE5-8249-9478-0E26C167DB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1758" y="2681751"/>
              <a:ext cx="1850980" cy="1214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C370244-EFFD-C041-A2DE-909DA78ADC08}"/>
                </a:ext>
              </a:extLst>
            </p:cNvPr>
            <p:cNvSpPr txBox="1"/>
            <p:nvPr/>
          </p:nvSpPr>
          <p:spPr>
            <a:xfrm>
              <a:off x="10212093" y="2298669"/>
              <a:ext cx="249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c-student-detail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FB9F9A6-9F79-E146-A1E7-1B15E22AE9E0}"/>
              </a:ext>
            </a:extLst>
          </p:cNvPr>
          <p:cNvGrpSpPr/>
          <p:nvPr/>
        </p:nvGrpSpPr>
        <p:grpSpPr>
          <a:xfrm>
            <a:off x="151423" y="1989508"/>
            <a:ext cx="5456105" cy="3160173"/>
            <a:chOff x="326533" y="2586316"/>
            <a:chExt cx="7272912" cy="38059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436A383-E117-AF42-A938-28D60123B9CB}"/>
                </a:ext>
              </a:extLst>
            </p:cNvPr>
            <p:cNvSpPr/>
            <p:nvPr/>
          </p:nvSpPr>
          <p:spPr bwMode="auto">
            <a:xfrm>
              <a:off x="2379931" y="2586316"/>
              <a:ext cx="5219514" cy="3805907"/>
            </a:xfrm>
            <a:prstGeom prst="rect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BCDC4EC-C79D-9843-BD18-B7B605DCBB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8706" y="3427350"/>
              <a:ext cx="197388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AB1930E-8227-224D-B112-FB64CA126846}"/>
                </a:ext>
              </a:extLst>
            </p:cNvPr>
            <p:cNvSpPr txBox="1"/>
            <p:nvPr/>
          </p:nvSpPr>
          <p:spPr>
            <a:xfrm>
              <a:off x="326533" y="3039775"/>
              <a:ext cx="2119953" cy="778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3FFB5A5-A64B-0744-9B57-2F27EE1FECFB}"/>
              </a:ext>
            </a:extLst>
          </p:cNvPr>
          <p:cNvGrpSpPr/>
          <p:nvPr/>
        </p:nvGrpSpPr>
        <p:grpSpPr>
          <a:xfrm>
            <a:off x="2967014" y="4611617"/>
            <a:ext cx="5874741" cy="1984248"/>
            <a:chOff x="2456134" y="3878454"/>
            <a:chExt cx="7830949" cy="22886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13289B2-B841-4749-A115-B94FADCDFE9E}"/>
                </a:ext>
              </a:extLst>
            </p:cNvPr>
            <p:cNvSpPr/>
            <p:nvPr/>
          </p:nvSpPr>
          <p:spPr bwMode="auto">
            <a:xfrm>
              <a:off x="2456134" y="3878454"/>
              <a:ext cx="5081298" cy="2288689"/>
            </a:xfrm>
            <a:prstGeom prst="rect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B8659D8-1599-1D4B-A735-B7778F8779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7431" y="5534184"/>
              <a:ext cx="2351683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06D8025-6D35-0E45-894C-5A94346822D3}"/>
                </a:ext>
              </a:extLst>
            </p:cNvPr>
            <p:cNvSpPr txBox="1"/>
            <p:nvPr/>
          </p:nvSpPr>
          <p:spPr>
            <a:xfrm>
              <a:off x="8016328" y="5115819"/>
              <a:ext cx="2270755" cy="42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59BFAF6-DDE3-7541-AD57-1F4FA2A869D1}"/>
              </a:ext>
            </a:extLst>
          </p:cNvPr>
          <p:cNvGrpSpPr/>
          <p:nvPr/>
        </p:nvGrpSpPr>
        <p:grpSpPr>
          <a:xfrm>
            <a:off x="350373" y="4538462"/>
            <a:ext cx="2118114" cy="814277"/>
            <a:chOff x="380421" y="4648188"/>
            <a:chExt cx="2823417" cy="7137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F6517F8-7776-C049-BBBD-4B74BA5566B4}"/>
                </a:ext>
              </a:extLst>
            </p:cNvPr>
            <p:cNvSpPr/>
            <p:nvPr/>
          </p:nvSpPr>
          <p:spPr bwMode="auto">
            <a:xfrm>
              <a:off x="2375941" y="4648188"/>
              <a:ext cx="827897" cy="713777"/>
            </a:xfrm>
            <a:prstGeom prst="rect">
              <a:avLst/>
            </a:prstGeom>
            <a:noFill/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C6C0B05-80CE-8F4D-AFA7-FA4AC42E8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421" y="5048026"/>
              <a:ext cx="1971998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25BB05C-4AF6-5743-9106-4868F2E616C9}"/>
                </a:ext>
              </a:extLst>
            </p:cNvPr>
            <p:cNvSpPr txBox="1"/>
            <p:nvPr/>
          </p:nvSpPr>
          <p:spPr>
            <a:xfrm>
              <a:off x="380421" y="4714986"/>
              <a:ext cx="2134759" cy="3237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c-student-tile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ABD0B06-F04B-EA4E-BC9A-080B0E6C82AF}"/>
              </a:ext>
            </a:extLst>
          </p:cNvPr>
          <p:cNvSpPr/>
          <p:nvPr/>
        </p:nvSpPr>
        <p:spPr bwMode="auto">
          <a:xfrm>
            <a:off x="5633668" y="3191267"/>
            <a:ext cx="2052459" cy="909676"/>
          </a:xfrm>
          <a:prstGeom prst="rect">
            <a:avLst/>
          </a:prstGeom>
          <a:solidFill>
            <a:srgbClr val="B0C4DE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7BCBBBD-0AA6-9F4F-AFA1-D850E4792B67}"/>
              </a:ext>
            </a:extLst>
          </p:cNvPr>
          <p:cNvGrpSpPr/>
          <p:nvPr/>
        </p:nvGrpSpPr>
        <p:grpSpPr>
          <a:xfrm>
            <a:off x="1829757" y="870271"/>
            <a:ext cx="6644611" cy="1441941"/>
            <a:chOff x="2213679" y="2647848"/>
            <a:chExt cx="8857174" cy="14419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06242A5-ED55-D249-9432-B5CA91F59F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46960" y="4087331"/>
              <a:ext cx="2666683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2213679" y="2647848"/>
              <a:ext cx="5094009" cy="701264"/>
            </a:xfrm>
            <a:prstGeom prst="rect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A8F4269-943E-CC48-AB3D-BBE097AB3E90}"/>
                </a:ext>
              </a:extLst>
            </p:cNvPr>
            <p:cNvSpPr txBox="1"/>
            <p:nvPr/>
          </p:nvSpPr>
          <p:spPr>
            <a:xfrm>
              <a:off x="7437020" y="3647666"/>
              <a:ext cx="3633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2"/>
                  </a:solidFill>
                  <a:latin typeface="Salesforce Sans" panose="020B0505020202020203" pitchFamily="34" charset="0"/>
                  <a:cs typeface="Arial" pitchFamily="34" charset="0"/>
                </a:rPr>
                <a:t>c-student-browser-form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xmlns="" id="{FA6083EE-9804-854F-92F5-6EF74DF09D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1672" y="3346479"/>
              <a:ext cx="881026" cy="743310"/>
            </a:xfrm>
            <a:prstGeom prst="bentConnector3">
              <a:avLst/>
            </a:prstGeom>
            <a:solidFill>
              <a:schemeClr val="accent1"/>
            </a:solidFill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EEBD34-7BA5-5045-80E7-4A9A1F4ADD33}"/>
              </a:ext>
            </a:extLst>
          </p:cNvPr>
          <p:cNvSpPr txBox="1"/>
          <p:nvPr/>
        </p:nvSpPr>
        <p:spPr>
          <a:xfrm>
            <a:off x="151423" y="306694"/>
            <a:ext cx="280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Salesforce Sans" panose="020B0505020202020203" pitchFamily="34" charset="0"/>
                <a:cs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1179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ePicke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9" y="373127"/>
            <a:ext cx="7581652" cy="57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CasePicker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5" y="1577416"/>
            <a:ext cx="7391400" cy="3797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212684" y="2511050"/>
            <a:ext cx="2102296" cy="1867766"/>
          </a:xfrm>
          <a:prstGeom prst="rect">
            <a:avLst/>
          </a:prstGeom>
          <a:noFill/>
          <a:ln w="28575" cap="flat" cmpd="sng" algn="ctr">
            <a:solidFill>
              <a:srgbClr val="9848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3524782" y="2518226"/>
            <a:ext cx="2103120" cy="18605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5800575" y="2518226"/>
            <a:ext cx="2120935" cy="186059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1784" y="2255064"/>
            <a:ext cx="3917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984806"/>
                </a:solidFill>
              </a:rPr>
              <a:t>&lt;div id="source-container” data-role="drag-drop-source"&gt;</a:t>
            </a:r>
            <a:endParaRPr lang="en-US" sz="1200" dirty="0">
              <a:solidFill>
                <a:srgbClr val="984806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337224" y="2791276"/>
            <a:ext cx="1891653" cy="15212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24782" y="3251191"/>
            <a:ext cx="2183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&lt;div id=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smtClean="0">
                <a:solidFill>
                  <a:srgbClr val="FF0000"/>
                </a:solidFill>
              </a:rPr>
              <a:t>"</a:t>
            </a:r>
            <a:r>
              <a:rPr lang="en-US" sz="1200" dirty="0" smtClean="0">
                <a:solidFill>
                  <a:srgbClr val="FF0000"/>
                </a:solidFill>
              </a:rPr>
              <a:t>target-container"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data-role=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 "</a:t>
            </a:r>
            <a:r>
              <a:rPr lang="en-US" sz="1200" b="1" dirty="0" smtClean="0">
                <a:solidFill>
                  <a:srgbClr val="FF0000"/>
                </a:solidFill>
              </a:rPr>
              <a:t>drag-drop-target</a:t>
            </a:r>
            <a:r>
              <a:rPr lang="en-US" sz="1200" dirty="0" smtClean="0">
                <a:solidFill>
                  <a:srgbClr val="FF0000"/>
                </a:solidFill>
              </a:rPr>
              <a:t>"&gt;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00576" y="3251191"/>
            <a:ext cx="2221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&lt;div id=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        </a:t>
            </a:r>
            <a:r>
              <a:rPr lang="en-US" sz="1200" dirty="0" smtClean="0">
                <a:solidFill>
                  <a:srgbClr val="008000"/>
                </a:solidFill>
              </a:rPr>
              <a:t>"</a:t>
            </a:r>
            <a:r>
              <a:rPr lang="en-US" sz="1200" dirty="0" smtClean="0">
                <a:solidFill>
                  <a:srgbClr val="008000"/>
                </a:solidFill>
              </a:rPr>
              <a:t>another-target-container"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  data-role=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        "</a:t>
            </a:r>
            <a:r>
              <a:rPr lang="en-US" sz="1200" b="1" dirty="0" smtClean="0">
                <a:solidFill>
                  <a:srgbClr val="008000"/>
                </a:solidFill>
              </a:rPr>
              <a:t>drag-drop-target</a:t>
            </a:r>
            <a:r>
              <a:rPr lang="en-US" sz="1200" dirty="0" smtClean="0">
                <a:solidFill>
                  <a:srgbClr val="008000"/>
                </a:solidFill>
              </a:rPr>
              <a:t>"&gt;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2684" y="4650417"/>
            <a:ext cx="2183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66FF"/>
                </a:solidFill>
              </a:rPr>
              <a:t>&lt;img id=</a:t>
            </a:r>
            <a:r>
              <a:rPr lang="en-US" sz="1200" dirty="0" smtClean="0">
                <a:solidFill>
                  <a:srgbClr val="3366FF"/>
                </a:solidFill>
              </a:rPr>
              <a:t>"</a:t>
            </a:r>
            <a:r>
              <a:rPr lang="en-US" sz="1200" dirty="0" smtClean="0">
                <a:solidFill>
                  <a:srgbClr val="3366FF"/>
                </a:solidFill>
              </a:rPr>
              <a:t>home-snapshot" </a:t>
            </a:r>
          </a:p>
          <a:p>
            <a:r>
              <a:rPr lang="en-US" sz="1200" dirty="0" smtClean="0">
                <a:solidFill>
                  <a:srgbClr val="3366FF"/>
                </a:solidFill>
              </a:rPr>
              <a:t>  draggable=”</a:t>
            </a:r>
            <a:r>
              <a:rPr lang="en-US" sz="1200" b="1" dirty="0" smtClean="0">
                <a:solidFill>
                  <a:srgbClr val="3366FF"/>
                </a:solidFill>
              </a:rPr>
              <a:t>true</a:t>
            </a:r>
            <a:r>
              <a:rPr lang="en-US" sz="1200" dirty="0" smtClean="0">
                <a:solidFill>
                  <a:srgbClr val="3366FF"/>
                </a:solidFill>
              </a:rPr>
              <a:t>"&gt;</a:t>
            </a:r>
            <a:endParaRPr lang="en-US" sz="1200" dirty="0">
              <a:solidFill>
                <a:srgbClr val="3366FF"/>
              </a:solidFill>
            </a:endParaRPr>
          </a:p>
        </p:txBody>
      </p: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3298" y="4312485"/>
            <a:ext cx="0" cy="3379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026134" y="2320896"/>
            <a:ext cx="7325894" cy="29889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1511603" y="1572010"/>
            <a:ext cx="260880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chemeClr val="accent4">
                    <a:lumMod val="75000"/>
                  </a:schemeClr>
                </a:solidFill>
                <a:latin typeface="Salesforce Sans" panose="020B0505020202020203" pitchFamily="34" charset="0"/>
                <a:cs typeface="Arial" pitchFamily="34" charset="0"/>
              </a:rPr>
              <a:t>DragAndDropHTMLDemo.page</a:t>
            </a:r>
            <a:endParaRPr lang="en-US" sz="1300" dirty="0">
              <a:solidFill>
                <a:schemeClr val="accent4">
                  <a:lumMod val="75000"/>
                </a:schemeClr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cxnSp>
        <p:nvCxnSpPr>
          <p:cNvPr id="52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59135" y="1864398"/>
            <a:ext cx="0" cy="456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</p:cNvCxnSpPr>
          <p:nvPr/>
        </p:nvCxnSpPr>
        <p:spPr bwMode="auto">
          <a:xfrm flipH="1">
            <a:off x="1459136" y="1864398"/>
            <a:ext cx="254079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9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sePicke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75" y="1858458"/>
            <a:ext cx="6560725" cy="3071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320313" y="2316930"/>
            <a:ext cx="6503262" cy="25552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2543629" y="2282231"/>
            <a:ext cx="1238767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FF0000"/>
                </a:solidFill>
                <a:latin typeface="Salesforce Sans" panose="020B0505020202020203" pitchFamily="34" charset="0"/>
                <a:cs typeface="Arial" pitchFamily="34" charset="0"/>
              </a:rPr>
              <a:t>c-case_picker</a:t>
            </a:r>
            <a:endParaRPr lang="en-US" sz="1300" dirty="0">
              <a:solidFill>
                <a:schemeClr val="tx2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384829" y="2633415"/>
            <a:ext cx="2059306" cy="217418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3524782" y="2633415"/>
            <a:ext cx="2114990" cy="96151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5708585" y="2633415"/>
            <a:ext cx="2093465" cy="961519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460017" y="2914975"/>
            <a:ext cx="1926714" cy="5651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</p:cNvCxnSpPr>
          <p:nvPr/>
        </p:nvCxnSpPr>
        <p:spPr bwMode="auto">
          <a:xfrm>
            <a:off x="3444135" y="4419358"/>
            <a:ext cx="337238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5563791" y="4074044"/>
            <a:ext cx="99257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chemeClr val="accent6">
                    <a:lumMod val="50000"/>
                  </a:schemeClr>
                </a:solidFill>
                <a:latin typeface="Salesforce Sans" panose="020B0505020202020203" pitchFamily="34" charset="0"/>
                <a:cs typeface="Arial" pitchFamily="34" charset="0"/>
              </a:rPr>
              <a:t>c-case_list</a:t>
            </a:r>
            <a:endParaRPr lang="en-US" sz="1300" dirty="0">
              <a:solidFill>
                <a:schemeClr val="accent6">
                  <a:lumMod val="50000"/>
                </a:schemeClr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FA6083EE-9804-854F-92F5-6EF74DF09D9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450945" y="3966862"/>
            <a:ext cx="824426" cy="93279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3480010" y="3726240"/>
            <a:ext cx="112082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008000"/>
                </a:solidFill>
                <a:latin typeface="Salesforce Sans" panose="020B0505020202020203" pitchFamily="34" charset="0"/>
                <a:cs typeface="Arial" pitchFamily="34" charset="0"/>
              </a:rPr>
              <a:t>c-case_item</a:t>
            </a:r>
            <a:endParaRPr lang="en-US" sz="1300" dirty="0">
              <a:solidFill>
                <a:srgbClr val="008000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xmlns="" id="{FA6083EE-9804-854F-92F5-6EF74DF09D96}"/>
              </a:ext>
            </a:extLst>
          </p:cNvPr>
          <p:cNvCxnSpPr>
            <a:cxnSpLocks/>
          </p:cNvCxnSpPr>
          <p:nvPr/>
        </p:nvCxnSpPr>
        <p:spPr bwMode="auto">
          <a:xfrm>
            <a:off x="3249584" y="4061344"/>
            <a:ext cx="1834198" cy="12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xmlns="" id="{FA6083EE-9804-854F-92F5-6EF74DF09D9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858920" y="3974926"/>
            <a:ext cx="818082" cy="834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455829" y="3546912"/>
            <a:ext cx="1926714" cy="51443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455829" y="4121600"/>
            <a:ext cx="1926714" cy="51443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3622727" y="2914975"/>
            <a:ext cx="1926714" cy="5651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5788432" y="2925580"/>
            <a:ext cx="1926714" cy="5651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5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asePicke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81" y="1133732"/>
            <a:ext cx="5572573" cy="42362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555467" y="1774328"/>
            <a:ext cx="5497835" cy="18064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5100396" y="1466788"/>
            <a:ext cx="178766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FF0000"/>
                </a:solidFill>
                <a:latin typeface="Salesforce Sans" panose="020B0505020202020203" pitchFamily="34" charset="0"/>
                <a:cs typeface="Arial" pitchFamily="34" charset="0"/>
              </a:rPr>
              <a:t>c-case_list_for_page</a:t>
            </a:r>
            <a:endParaRPr lang="en-US" sz="1300" dirty="0">
              <a:solidFill>
                <a:schemeClr val="tx2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592912" y="1827885"/>
            <a:ext cx="5410163" cy="1719027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639399" y="2075440"/>
            <a:ext cx="5313449" cy="42881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5931361" y="1792005"/>
            <a:ext cx="99257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984806"/>
                </a:solidFill>
                <a:latin typeface="Salesforce Sans" panose="020B0505020202020203" pitchFamily="34" charset="0"/>
                <a:cs typeface="Arial" pitchFamily="34" charset="0"/>
              </a:rPr>
              <a:t>c-case_list</a:t>
            </a:r>
            <a:endParaRPr lang="en-US" sz="1300" dirty="0">
              <a:solidFill>
                <a:srgbClr val="984806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2654856" y="2641013"/>
            <a:ext cx="112082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008000"/>
                </a:solidFill>
                <a:latin typeface="Salesforce Sans" panose="020B0505020202020203" pitchFamily="34" charset="0"/>
                <a:cs typeface="Arial" pitchFamily="34" charset="0"/>
              </a:rPr>
              <a:t>c-case_item</a:t>
            </a:r>
            <a:endParaRPr lang="en-US" sz="1300" dirty="0">
              <a:solidFill>
                <a:srgbClr val="008000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639399" y="2572265"/>
            <a:ext cx="5313449" cy="42881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639399" y="3054739"/>
            <a:ext cx="5313449" cy="42881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555467" y="3670379"/>
            <a:ext cx="5497835" cy="8071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592912" y="3706331"/>
            <a:ext cx="5410163" cy="71378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639399" y="3939042"/>
            <a:ext cx="5313449" cy="42881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55467" y="4520258"/>
            <a:ext cx="5497835" cy="807143"/>
            <a:chOff x="1707867" y="3822779"/>
            <a:chExt cx="5497835" cy="8071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1707867" y="3822779"/>
              <a:ext cx="5497835" cy="807143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1745312" y="3858731"/>
              <a:ext cx="5410163" cy="713788"/>
            </a:xfrm>
            <a:prstGeom prst="rect">
              <a:avLst/>
            </a:prstGeom>
            <a:noFill/>
            <a:ln w="285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F732EC07-0DDD-AE4F-8D9A-E2E46A9187C8}"/>
                </a:ext>
              </a:extLst>
            </p:cNvPr>
            <p:cNvSpPr/>
            <p:nvPr/>
          </p:nvSpPr>
          <p:spPr bwMode="auto">
            <a:xfrm>
              <a:off x="1791799" y="4091442"/>
              <a:ext cx="5313449" cy="428816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732EC07-0DDD-AE4F-8D9A-E2E46A9187C8}"/>
              </a:ext>
            </a:extLst>
          </p:cNvPr>
          <p:cNvSpPr/>
          <p:nvPr/>
        </p:nvSpPr>
        <p:spPr bwMode="auto">
          <a:xfrm>
            <a:off x="1545306" y="1528386"/>
            <a:ext cx="5540887" cy="384164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8F4269-943E-CC48-AB3D-BBE097AB3E90}"/>
              </a:ext>
            </a:extLst>
          </p:cNvPr>
          <p:cNvSpPr txBox="1"/>
          <p:nvPr/>
        </p:nvSpPr>
        <p:spPr>
          <a:xfrm>
            <a:off x="2138234" y="1124186"/>
            <a:ext cx="86217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1300" dirty="0" smtClean="0">
                <a:solidFill>
                  <a:srgbClr val="0000FF"/>
                </a:solidFill>
                <a:latin typeface="Salesforce Sans" panose="020B0505020202020203" pitchFamily="34" charset="0"/>
                <a:cs typeface="Arial" pitchFamily="34" charset="0"/>
              </a:rPr>
              <a:t>appPage</a:t>
            </a:r>
            <a:endParaRPr lang="en-US" sz="1300" dirty="0">
              <a:solidFill>
                <a:srgbClr val="0000FF"/>
              </a:solidFill>
              <a:latin typeface="Salesforce Sans" panose="020B0505020202020203" pitchFamily="34" charset="0"/>
              <a:cs typeface="Arial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rot="5400000" flipH="1" flipV="1">
            <a:off x="1944084" y="1334236"/>
            <a:ext cx="258005" cy="1302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rot="5400000" flipH="1" flipV="1">
            <a:off x="4951813" y="1624920"/>
            <a:ext cx="160521" cy="1366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632600" y="1827885"/>
            <a:ext cx="298761" cy="1103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9848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37">
            <a:extLst>
              <a:ext uri="{FF2B5EF4-FFF2-40B4-BE49-F238E27FC236}">
                <a16:creationId xmlns:a16="http://schemas.microsoft.com/office/drawing/2014/main" xmlns="" id="{C06242A5-ED55-D249-9432-B5CA91F59FCD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 rot="16200000" flipH="1">
            <a:off x="2444204" y="2576555"/>
            <a:ext cx="214942" cy="20636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065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899</Words>
  <Application>Microsoft Macintosh PowerPoint</Application>
  <PresentationFormat>On-screen Show (4:3)</PresentationFormat>
  <Paragraphs>94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Robins</dc:creator>
  <cp:lastModifiedBy>Don Robins</cp:lastModifiedBy>
  <cp:revision>37</cp:revision>
  <dcterms:created xsi:type="dcterms:W3CDTF">2020-03-25T14:48:22Z</dcterms:created>
  <dcterms:modified xsi:type="dcterms:W3CDTF">2020-03-25T18:19:34Z</dcterms:modified>
</cp:coreProperties>
</file>