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68" r:id="rId2"/>
    <p:sldId id="259" r:id="rId3"/>
    <p:sldId id="284" r:id="rId4"/>
    <p:sldId id="308" r:id="rId5"/>
    <p:sldId id="286" r:id="rId6"/>
    <p:sldId id="280" r:id="rId7"/>
    <p:sldId id="292" r:id="rId8"/>
    <p:sldId id="289" r:id="rId9"/>
    <p:sldId id="309" r:id="rId10"/>
    <p:sldId id="290" r:id="rId11"/>
    <p:sldId id="300" r:id="rId12"/>
    <p:sldId id="310" r:id="rId13"/>
    <p:sldId id="301" r:id="rId14"/>
    <p:sldId id="287" r:id="rId15"/>
    <p:sldId id="293" r:id="rId16"/>
    <p:sldId id="295" r:id="rId17"/>
    <p:sldId id="297" r:id="rId18"/>
    <p:sldId id="298" r:id="rId19"/>
    <p:sldId id="281" r:id="rId20"/>
    <p:sldId id="282" r:id="rId21"/>
    <p:sldId id="302" r:id="rId22"/>
    <p:sldId id="305" r:id="rId23"/>
    <p:sldId id="304" r:id="rId24"/>
    <p:sldId id="303" r:id="rId25"/>
    <p:sldId id="312" r:id="rId26"/>
    <p:sldId id="314" r:id="rId27"/>
    <p:sldId id="283" r:id="rId28"/>
    <p:sldId id="306" r:id="rId29"/>
    <p:sldId id="307" r:id="rId3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C1A"/>
    <a:srgbClr val="22A7EA"/>
    <a:srgbClr val="1598D9"/>
    <a:srgbClr val="1490CE"/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525C7-ADFA-498A-BE6D-EF480444BFD9}" v="1725" dt="2024-07-04T12:09:58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65981" autoAdjust="0"/>
  </p:normalViewPr>
  <p:slideViewPr>
    <p:cSldViewPr snapToGrid="0" showGuides="1">
      <p:cViewPr varScale="1">
        <p:scale>
          <a:sx n="89" d="100"/>
          <a:sy n="89" d="100"/>
        </p:scale>
        <p:origin x="1172" y="48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B3F6-9593-40D8-9679-7408F90637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FF44082-5568-45C0-81C8-446037FA09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Limited generalizability</a:t>
          </a:r>
          <a:endParaRPr lang="en-US"/>
        </a:p>
      </dgm:t>
    </dgm:pt>
    <dgm:pt modelId="{CDFECD87-7FD7-4A19-B080-85FF17C2B516}" type="parTrans" cxnId="{A4C5EB92-DE13-46F8-B0F8-22BA11BA18E0}">
      <dgm:prSet/>
      <dgm:spPr/>
      <dgm:t>
        <a:bodyPr/>
        <a:lstStyle/>
        <a:p>
          <a:endParaRPr lang="en-US"/>
        </a:p>
      </dgm:t>
    </dgm:pt>
    <dgm:pt modelId="{D05CE18F-9E6E-4064-A2D5-105DF0C8734D}" type="sibTrans" cxnId="{A4C5EB92-DE13-46F8-B0F8-22BA11BA18E0}">
      <dgm:prSet/>
      <dgm:spPr/>
      <dgm:t>
        <a:bodyPr/>
        <a:lstStyle/>
        <a:p>
          <a:endParaRPr lang="en-US"/>
        </a:p>
      </dgm:t>
    </dgm:pt>
    <dgm:pt modelId="{9A59A405-456F-4CF0-83ED-85446BBB94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Performance unknown on more complex datasets</a:t>
          </a:r>
          <a:endParaRPr lang="en-US"/>
        </a:p>
      </dgm:t>
    </dgm:pt>
    <dgm:pt modelId="{2E03EC30-4D6A-4D5A-8492-C19F69B082AD}" type="parTrans" cxnId="{21D8D6D0-682E-4AE1-A167-627D1D53D8AE}">
      <dgm:prSet/>
      <dgm:spPr/>
      <dgm:t>
        <a:bodyPr/>
        <a:lstStyle/>
        <a:p>
          <a:endParaRPr lang="en-US"/>
        </a:p>
      </dgm:t>
    </dgm:pt>
    <dgm:pt modelId="{4D147830-43C6-4CC3-9C70-DDD9E5AD9283}" type="sibTrans" cxnId="{21D8D6D0-682E-4AE1-A167-627D1D53D8AE}">
      <dgm:prSet/>
      <dgm:spPr/>
      <dgm:t>
        <a:bodyPr/>
        <a:lstStyle/>
        <a:p>
          <a:endParaRPr lang="en-US"/>
        </a:p>
      </dgm:t>
    </dgm:pt>
    <dgm:pt modelId="{F0ACDEE0-F6D6-4D4B-8220-99AC133CAA3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Simple model architectures</a:t>
          </a:r>
          <a:endParaRPr lang="en-US" dirty="0"/>
        </a:p>
      </dgm:t>
    </dgm:pt>
    <dgm:pt modelId="{AC8CAD40-670B-433F-8AE9-EEBD323D0034}" type="parTrans" cxnId="{67637175-607F-4439-AAF4-BD9DE37FB127}">
      <dgm:prSet/>
      <dgm:spPr/>
      <dgm:t>
        <a:bodyPr/>
        <a:lstStyle/>
        <a:p>
          <a:endParaRPr lang="en-US"/>
        </a:p>
      </dgm:t>
    </dgm:pt>
    <dgm:pt modelId="{976C4ADF-A3DD-44EC-A789-CF6A42069B15}" type="sibTrans" cxnId="{67637175-607F-4439-AAF4-BD9DE37FB127}">
      <dgm:prSet/>
      <dgm:spPr/>
      <dgm:t>
        <a:bodyPr/>
        <a:lstStyle/>
        <a:p>
          <a:endParaRPr lang="en-US"/>
        </a:p>
      </dgm:t>
    </dgm:pt>
    <dgm:pt modelId="{1645C50D-5833-44FA-AD7A-8CF127BA376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Response on complex models </a:t>
          </a:r>
          <a:r>
            <a:rPr lang="en-US" dirty="0" err="1"/>
            <a:t>ResNet</a:t>
          </a:r>
          <a:r>
            <a:rPr lang="en-US" dirty="0"/>
            <a:t>, </a:t>
          </a:r>
          <a:r>
            <a:rPr lang="en-US" dirty="0" err="1"/>
            <a:t>EfficientNe</a:t>
          </a:r>
          <a:r>
            <a:rPr lang="en-GB" dirty="0"/>
            <a:t>t unknown </a:t>
          </a:r>
          <a:endParaRPr lang="en-US" dirty="0"/>
        </a:p>
      </dgm:t>
    </dgm:pt>
    <dgm:pt modelId="{FCA2DDFD-26C9-417C-944C-DE532F89CBCE}" type="parTrans" cxnId="{E0D0F195-A68F-4415-83E6-95F096F5BFFB}">
      <dgm:prSet/>
      <dgm:spPr/>
      <dgm:t>
        <a:bodyPr/>
        <a:lstStyle/>
        <a:p>
          <a:endParaRPr lang="en-US"/>
        </a:p>
      </dgm:t>
    </dgm:pt>
    <dgm:pt modelId="{5F35F822-632D-46AE-9FB9-1CA189844870}" type="sibTrans" cxnId="{E0D0F195-A68F-4415-83E6-95F096F5BFFB}">
      <dgm:prSet/>
      <dgm:spPr/>
      <dgm:t>
        <a:bodyPr/>
        <a:lstStyle/>
        <a:p>
          <a:endParaRPr lang="en-US"/>
        </a:p>
      </dgm:t>
    </dgm:pt>
    <dgm:pt modelId="{C0DBB207-71CC-4F9D-BE11-851421F4C6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Attacker assumptions</a:t>
          </a:r>
          <a:endParaRPr lang="en-US" dirty="0"/>
        </a:p>
      </dgm:t>
    </dgm:pt>
    <dgm:pt modelId="{9331C348-2CF1-4E4D-8275-2C75767EB335}" type="parTrans" cxnId="{BA258F35-9413-43A3-854C-40505347557C}">
      <dgm:prSet/>
      <dgm:spPr/>
      <dgm:t>
        <a:bodyPr/>
        <a:lstStyle/>
        <a:p>
          <a:endParaRPr lang="en-US"/>
        </a:p>
      </dgm:t>
    </dgm:pt>
    <dgm:pt modelId="{02642D62-9818-43AD-8E14-741758D7181C}" type="sibTrans" cxnId="{BA258F35-9413-43A3-854C-40505347557C}">
      <dgm:prSet/>
      <dgm:spPr/>
      <dgm:t>
        <a:bodyPr/>
        <a:lstStyle/>
        <a:p>
          <a:endParaRPr lang="en-US"/>
        </a:p>
      </dgm:t>
    </dgm:pt>
    <dgm:pt modelId="{B90EEA40-17CB-4A5E-A3FE-488BA28E97E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Access to dataset from same distribution as target model</a:t>
          </a:r>
          <a:endParaRPr lang="en-US"/>
        </a:p>
      </dgm:t>
    </dgm:pt>
    <dgm:pt modelId="{30EA0807-9823-4C6F-9287-8AD92458CF15}" type="parTrans" cxnId="{EC0A2919-9E33-4904-9150-F2820BD07B4B}">
      <dgm:prSet/>
      <dgm:spPr/>
      <dgm:t>
        <a:bodyPr/>
        <a:lstStyle/>
        <a:p>
          <a:endParaRPr lang="en-US"/>
        </a:p>
      </dgm:t>
    </dgm:pt>
    <dgm:pt modelId="{88C16DFA-10AD-499E-88C1-3FFC6D3B8AA7}" type="sibTrans" cxnId="{EC0A2919-9E33-4904-9150-F2820BD07B4B}">
      <dgm:prSet/>
      <dgm:spPr/>
      <dgm:t>
        <a:bodyPr/>
        <a:lstStyle/>
        <a:p>
          <a:endParaRPr lang="en-US"/>
        </a:p>
      </dgm:t>
    </dgm:pt>
    <dgm:pt modelId="{53C4C843-5237-446B-8F1E-61DC0A314A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Exact architecture known</a:t>
          </a:r>
          <a:endParaRPr lang="en-US"/>
        </a:p>
      </dgm:t>
    </dgm:pt>
    <dgm:pt modelId="{3D0922CE-13D8-4AC7-96F9-D38B2DDF9583}" type="parTrans" cxnId="{806477F9-503E-4868-9347-62BF56511784}">
      <dgm:prSet/>
      <dgm:spPr/>
      <dgm:t>
        <a:bodyPr/>
        <a:lstStyle/>
        <a:p>
          <a:endParaRPr lang="en-US"/>
        </a:p>
      </dgm:t>
    </dgm:pt>
    <dgm:pt modelId="{DB19D616-74A3-4A21-BA46-AABBC52247B5}" type="sibTrans" cxnId="{806477F9-503E-4868-9347-62BF56511784}">
      <dgm:prSet/>
      <dgm:spPr/>
      <dgm:t>
        <a:bodyPr/>
        <a:lstStyle/>
        <a:p>
          <a:endParaRPr lang="en-US"/>
        </a:p>
      </dgm:t>
    </dgm:pt>
    <dgm:pt modelId="{0621A021-22A4-435B-9823-3B4917F834C9}" type="pres">
      <dgm:prSet presAssocID="{D470B3F6-9593-40D8-9679-7408F90637B8}" presName="root" presStyleCnt="0">
        <dgm:presLayoutVars>
          <dgm:dir/>
          <dgm:resizeHandles val="exact"/>
        </dgm:presLayoutVars>
      </dgm:prSet>
      <dgm:spPr/>
    </dgm:pt>
    <dgm:pt modelId="{E3BA173A-EB48-4043-A124-4809E519B2CE}" type="pres">
      <dgm:prSet presAssocID="{8FF44082-5568-45C0-81C8-446037FA0963}" presName="compNode" presStyleCnt="0"/>
      <dgm:spPr/>
    </dgm:pt>
    <dgm:pt modelId="{D6727552-62B5-4856-84A3-EDA1C0DF7AE6}" type="pres">
      <dgm:prSet presAssocID="{8FF44082-5568-45C0-81C8-446037FA0963}" presName="bgRect" presStyleLbl="bgShp" presStyleIdx="0" presStyleCnt="3"/>
      <dgm:spPr/>
    </dgm:pt>
    <dgm:pt modelId="{285BABB0-C2C7-4585-A542-53416C8ECD1C}" type="pres">
      <dgm:prSet presAssocID="{8FF44082-5568-45C0-81C8-446037FA09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6FF8B8FB-6C27-44EE-911D-BD5D756DD746}" type="pres">
      <dgm:prSet presAssocID="{8FF44082-5568-45C0-81C8-446037FA0963}" presName="spaceRect" presStyleCnt="0"/>
      <dgm:spPr/>
    </dgm:pt>
    <dgm:pt modelId="{F9F8DEBB-19ED-4157-A0BF-B007696C7CBD}" type="pres">
      <dgm:prSet presAssocID="{8FF44082-5568-45C0-81C8-446037FA0963}" presName="parTx" presStyleLbl="revTx" presStyleIdx="0" presStyleCnt="6">
        <dgm:presLayoutVars>
          <dgm:chMax val="0"/>
          <dgm:chPref val="0"/>
        </dgm:presLayoutVars>
      </dgm:prSet>
      <dgm:spPr/>
    </dgm:pt>
    <dgm:pt modelId="{5DDB4729-DDB8-46A8-BE2D-1E17E0B5C91C}" type="pres">
      <dgm:prSet presAssocID="{8FF44082-5568-45C0-81C8-446037FA0963}" presName="desTx" presStyleLbl="revTx" presStyleIdx="1" presStyleCnt="6">
        <dgm:presLayoutVars/>
      </dgm:prSet>
      <dgm:spPr/>
    </dgm:pt>
    <dgm:pt modelId="{4F1DAD4E-E23F-4212-9A55-D53C6B239E3A}" type="pres">
      <dgm:prSet presAssocID="{D05CE18F-9E6E-4064-A2D5-105DF0C8734D}" presName="sibTrans" presStyleCnt="0"/>
      <dgm:spPr/>
    </dgm:pt>
    <dgm:pt modelId="{3937748F-DD3A-46C3-9AA1-27A2A73286CD}" type="pres">
      <dgm:prSet presAssocID="{F0ACDEE0-F6D6-4D4B-8220-99AC133CAA3C}" presName="compNode" presStyleCnt="0"/>
      <dgm:spPr/>
    </dgm:pt>
    <dgm:pt modelId="{5C103D2D-548F-4704-9167-4540CBDA875D}" type="pres">
      <dgm:prSet presAssocID="{F0ACDEE0-F6D6-4D4B-8220-99AC133CAA3C}" presName="bgRect" presStyleLbl="bgShp" presStyleIdx="1" presStyleCnt="3"/>
      <dgm:spPr/>
    </dgm:pt>
    <dgm:pt modelId="{0BAD7631-03F7-4035-89F4-EEDE49EAA8A9}" type="pres">
      <dgm:prSet presAssocID="{F0ACDEE0-F6D6-4D4B-8220-99AC133CAA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175FB50-547D-4F48-A467-631F9AFBD7A4}" type="pres">
      <dgm:prSet presAssocID="{F0ACDEE0-F6D6-4D4B-8220-99AC133CAA3C}" presName="spaceRect" presStyleCnt="0"/>
      <dgm:spPr/>
    </dgm:pt>
    <dgm:pt modelId="{2A8E3354-C508-4C14-8BB4-C1761E7308F0}" type="pres">
      <dgm:prSet presAssocID="{F0ACDEE0-F6D6-4D4B-8220-99AC133CAA3C}" presName="parTx" presStyleLbl="revTx" presStyleIdx="2" presStyleCnt="6">
        <dgm:presLayoutVars>
          <dgm:chMax val="0"/>
          <dgm:chPref val="0"/>
        </dgm:presLayoutVars>
      </dgm:prSet>
      <dgm:spPr/>
    </dgm:pt>
    <dgm:pt modelId="{DAAF01D8-145D-4F33-AD8A-40B5C7D24A0E}" type="pres">
      <dgm:prSet presAssocID="{F0ACDEE0-F6D6-4D4B-8220-99AC133CAA3C}" presName="desTx" presStyleLbl="revTx" presStyleIdx="3" presStyleCnt="6">
        <dgm:presLayoutVars/>
      </dgm:prSet>
      <dgm:spPr/>
    </dgm:pt>
    <dgm:pt modelId="{E4EC1B21-BDDB-461E-8854-E797E992CC26}" type="pres">
      <dgm:prSet presAssocID="{976C4ADF-A3DD-44EC-A789-CF6A42069B15}" presName="sibTrans" presStyleCnt="0"/>
      <dgm:spPr/>
    </dgm:pt>
    <dgm:pt modelId="{D45D5BC0-DA92-4C6D-AA2F-0B4B71252C1D}" type="pres">
      <dgm:prSet presAssocID="{C0DBB207-71CC-4F9D-BE11-851421F4C6EC}" presName="compNode" presStyleCnt="0"/>
      <dgm:spPr/>
    </dgm:pt>
    <dgm:pt modelId="{C4D3FDEE-6DCB-4F0D-9DA5-B30C954EA983}" type="pres">
      <dgm:prSet presAssocID="{C0DBB207-71CC-4F9D-BE11-851421F4C6EC}" presName="bgRect" presStyleLbl="bgShp" presStyleIdx="2" presStyleCnt="3"/>
      <dgm:spPr/>
    </dgm:pt>
    <dgm:pt modelId="{3F580E4E-95EB-4220-B7CD-A4D76039F025}" type="pres">
      <dgm:prSet presAssocID="{C0DBB207-71CC-4F9D-BE11-851421F4C6EC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353973-ED2A-43D6-A811-496567FB71C5}" type="pres">
      <dgm:prSet presAssocID="{C0DBB207-71CC-4F9D-BE11-851421F4C6EC}" presName="spaceRect" presStyleCnt="0"/>
      <dgm:spPr/>
    </dgm:pt>
    <dgm:pt modelId="{5DAA6BE8-651F-4C75-882D-B8D88F0F7AAD}" type="pres">
      <dgm:prSet presAssocID="{C0DBB207-71CC-4F9D-BE11-851421F4C6EC}" presName="parTx" presStyleLbl="revTx" presStyleIdx="4" presStyleCnt="6">
        <dgm:presLayoutVars>
          <dgm:chMax val="0"/>
          <dgm:chPref val="0"/>
        </dgm:presLayoutVars>
      </dgm:prSet>
      <dgm:spPr/>
    </dgm:pt>
    <dgm:pt modelId="{E78FA2AD-C40D-428B-B25C-44A4021398B9}" type="pres">
      <dgm:prSet presAssocID="{C0DBB207-71CC-4F9D-BE11-851421F4C6EC}" presName="desTx" presStyleLbl="revTx" presStyleIdx="5" presStyleCnt="6">
        <dgm:presLayoutVars/>
      </dgm:prSet>
      <dgm:spPr/>
    </dgm:pt>
  </dgm:ptLst>
  <dgm:cxnLst>
    <dgm:cxn modelId="{EC0A2919-9E33-4904-9150-F2820BD07B4B}" srcId="{C0DBB207-71CC-4F9D-BE11-851421F4C6EC}" destId="{B90EEA40-17CB-4A5E-A3FE-488BA28E97E5}" srcOrd="0" destOrd="0" parTransId="{30EA0807-9823-4C6F-9287-8AD92458CF15}" sibTransId="{88C16DFA-10AD-499E-88C1-3FFC6D3B8AA7}"/>
    <dgm:cxn modelId="{BA258F35-9413-43A3-854C-40505347557C}" srcId="{D470B3F6-9593-40D8-9679-7408F90637B8}" destId="{C0DBB207-71CC-4F9D-BE11-851421F4C6EC}" srcOrd="2" destOrd="0" parTransId="{9331C348-2CF1-4E4D-8275-2C75767EB335}" sibTransId="{02642D62-9818-43AD-8E14-741758D7181C}"/>
    <dgm:cxn modelId="{66E09A39-2747-4A46-9225-178CF67692B3}" type="presOf" srcId="{C0DBB207-71CC-4F9D-BE11-851421F4C6EC}" destId="{5DAA6BE8-651F-4C75-882D-B8D88F0F7AAD}" srcOrd="0" destOrd="0" presId="urn:microsoft.com/office/officeart/2018/2/layout/IconVerticalSolidList"/>
    <dgm:cxn modelId="{0AC6E872-3B2A-41CE-B1E3-5A3B5BB6B04B}" type="presOf" srcId="{8FF44082-5568-45C0-81C8-446037FA0963}" destId="{F9F8DEBB-19ED-4157-A0BF-B007696C7CBD}" srcOrd="0" destOrd="0" presId="urn:microsoft.com/office/officeart/2018/2/layout/IconVerticalSolidList"/>
    <dgm:cxn modelId="{4D2A8B74-C935-4FF5-9942-F0ED195A2B36}" type="presOf" srcId="{D470B3F6-9593-40D8-9679-7408F90637B8}" destId="{0621A021-22A4-435B-9823-3B4917F834C9}" srcOrd="0" destOrd="0" presId="urn:microsoft.com/office/officeart/2018/2/layout/IconVerticalSolidList"/>
    <dgm:cxn modelId="{67637175-607F-4439-AAF4-BD9DE37FB127}" srcId="{D470B3F6-9593-40D8-9679-7408F90637B8}" destId="{F0ACDEE0-F6D6-4D4B-8220-99AC133CAA3C}" srcOrd="1" destOrd="0" parTransId="{AC8CAD40-670B-433F-8AE9-EEBD323D0034}" sibTransId="{976C4ADF-A3DD-44EC-A789-CF6A42069B15}"/>
    <dgm:cxn modelId="{A4C5EB92-DE13-46F8-B0F8-22BA11BA18E0}" srcId="{D470B3F6-9593-40D8-9679-7408F90637B8}" destId="{8FF44082-5568-45C0-81C8-446037FA0963}" srcOrd="0" destOrd="0" parTransId="{CDFECD87-7FD7-4A19-B080-85FF17C2B516}" sibTransId="{D05CE18F-9E6E-4064-A2D5-105DF0C8734D}"/>
    <dgm:cxn modelId="{E0D0F195-A68F-4415-83E6-95F096F5BFFB}" srcId="{F0ACDEE0-F6D6-4D4B-8220-99AC133CAA3C}" destId="{1645C50D-5833-44FA-AD7A-8CF127BA3765}" srcOrd="0" destOrd="0" parTransId="{FCA2DDFD-26C9-417C-944C-DE532F89CBCE}" sibTransId="{5F35F822-632D-46AE-9FB9-1CA189844870}"/>
    <dgm:cxn modelId="{48E6E1B6-5D23-4D59-8CEF-5256FAE2C185}" type="presOf" srcId="{1645C50D-5833-44FA-AD7A-8CF127BA3765}" destId="{DAAF01D8-145D-4F33-AD8A-40B5C7D24A0E}" srcOrd="0" destOrd="0" presId="urn:microsoft.com/office/officeart/2018/2/layout/IconVerticalSolidList"/>
    <dgm:cxn modelId="{CEBC58C8-7FAB-4AA4-9438-F64980780604}" type="presOf" srcId="{53C4C843-5237-446B-8F1E-61DC0A314AA5}" destId="{E78FA2AD-C40D-428B-B25C-44A4021398B9}" srcOrd="0" destOrd="1" presId="urn:microsoft.com/office/officeart/2018/2/layout/IconVerticalSolidList"/>
    <dgm:cxn modelId="{21D8D6D0-682E-4AE1-A167-627D1D53D8AE}" srcId="{8FF44082-5568-45C0-81C8-446037FA0963}" destId="{9A59A405-456F-4CF0-83ED-85446BBB9479}" srcOrd="0" destOrd="0" parTransId="{2E03EC30-4D6A-4D5A-8492-C19F69B082AD}" sibTransId="{4D147830-43C6-4CC3-9C70-DDD9E5AD9283}"/>
    <dgm:cxn modelId="{24A655EE-6B2B-483A-8594-F196DB928DAC}" type="presOf" srcId="{B90EEA40-17CB-4A5E-A3FE-488BA28E97E5}" destId="{E78FA2AD-C40D-428B-B25C-44A4021398B9}" srcOrd="0" destOrd="0" presId="urn:microsoft.com/office/officeart/2018/2/layout/IconVerticalSolidList"/>
    <dgm:cxn modelId="{806477F9-503E-4868-9347-62BF56511784}" srcId="{C0DBB207-71CC-4F9D-BE11-851421F4C6EC}" destId="{53C4C843-5237-446B-8F1E-61DC0A314AA5}" srcOrd="1" destOrd="0" parTransId="{3D0922CE-13D8-4AC7-96F9-D38B2DDF9583}" sibTransId="{DB19D616-74A3-4A21-BA46-AABBC52247B5}"/>
    <dgm:cxn modelId="{39B95FFA-D3D2-42B3-9D7D-91E73AACC889}" type="presOf" srcId="{F0ACDEE0-F6D6-4D4B-8220-99AC133CAA3C}" destId="{2A8E3354-C508-4C14-8BB4-C1761E7308F0}" srcOrd="0" destOrd="0" presId="urn:microsoft.com/office/officeart/2018/2/layout/IconVerticalSolidList"/>
    <dgm:cxn modelId="{A7E37EFD-0B2A-4895-A5B9-4782D22A5463}" type="presOf" srcId="{9A59A405-456F-4CF0-83ED-85446BBB9479}" destId="{5DDB4729-DDB8-46A8-BE2D-1E17E0B5C91C}" srcOrd="0" destOrd="0" presId="urn:microsoft.com/office/officeart/2018/2/layout/IconVerticalSolidList"/>
    <dgm:cxn modelId="{3E4F7195-1028-4C57-8F5B-8DA56AFC601F}" type="presParOf" srcId="{0621A021-22A4-435B-9823-3B4917F834C9}" destId="{E3BA173A-EB48-4043-A124-4809E519B2CE}" srcOrd="0" destOrd="0" presId="urn:microsoft.com/office/officeart/2018/2/layout/IconVerticalSolidList"/>
    <dgm:cxn modelId="{A10A24E3-22B1-4998-8EDD-5F7ECBAFF699}" type="presParOf" srcId="{E3BA173A-EB48-4043-A124-4809E519B2CE}" destId="{D6727552-62B5-4856-84A3-EDA1C0DF7AE6}" srcOrd="0" destOrd="0" presId="urn:microsoft.com/office/officeart/2018/2/layout/IconVerticalSolidList"/>
    <dgm:cxn modelId="{63EBCEEA-A082-4AB2-BAE6-388EB161DBEA}" type="presParOf" srcId="{E3BA173A-EB48-4043-A124-4809E519B2CE}" destId="{285BABB0-C2C7-4585-A542-53416C8ECD1C}" srcOrd="1" destOrd="0" presId="urn:microsoft.com/office/officeart/2018/2/layout/IconVerticalSolidList"/>
    <dgm:cxn modelId="{E3D9CB75-D217-49D6-8261-AC84756E5616}" type="presParOf" srcId="{E3BA173A-EB48-4043-A124-4809E519B2CE}" destId="{6FF8B8FB-6C27-44EE-911D-BD5D756DD746}" srcOrd="2" destOrd="0" presId="urn:microsoft.com/office/officeart/2018/2/layout/IconVerticalSolidList"/>
    <dgm:cxn modelId="{96DD3842-5479-4BA3-9D7E-0A4A315F04DF}" type="presParOf" srcId="{E3BA173A-EB48-4043-A124-4809E519B2CE}" destId="{F9F8DEBB-19ED-4157-A0BF-B007696C7CBD}" srcOrd="3" destOrd="0" presId="urn:microsoft.com/office/officeart/2018/2/layout/IconVerticalSolidList"/>
    <dgm:cxn modelId="{EF3EA564-4AD8-4D63-A084-6AC9E4EAF949}" type="presParOf" srcId="{E3BA173A-EB48-4043-A124-4809E519B2CE}" destId="{5DDB4729-DDB8-46A8-BE2D-1E17E0B5C91C}" srcOrd="4" destOrd="0" presId="urn:microsoft.com/office/officeart/2018/2/layout/IconVerticalSolidList"/>
    <dgm:cxn modelId="{5CB5F671-FF08-4AE6-A753-B25C7383E76C}" type="presParOf" srcId="{0621A021-22A4-435B-9823-3B4917F834C9}" destId="{4F1DAD4E-E23F-4212-9A55-D53C6B239E3A}" srcOrd="1" destOrd="0" presId="urn:microsoft.com/office/officeart/2018/2/layout/IconVerticalSolidList"/>
    <dgm:cxn modelId="{C7CFA4CF-E067-4651-8684-A7CFE41B4C56}" type="presParOf" srcId="{0621A021-22A4-435B-9823-3B4917F834C9}" destId="{3937748F-DD3A-46C3-9AA1-27A2A73286CD}" srcOrd="2" destOrd="0" presId="urn:microsoft.com/office/officeart/2018/2/layout/IconVerticalSolidList"/>
    <dgm:cxn modelId="{6CF6D82E-70F2-42F4-A4C2-D11F085631A0}" type="presParOf" srcId="{3937748F-DD3A-46C3-9AA1-27A2A73286CD}" destId="{5C103D2D-548F-4704-9167-4540CBDA875D}" srcOrd="0" destOrd="0" presId="urn:microsoft.com/office/officeart/2018/2/layout/IconVerticalSolidList"/>
    <dgm:cxn modelId="{2E01A20F-F84E-4F1B-8FF5-8FF0851F88B5}" type="presParOf" srcId="{3937748F-DD3A-46C3-9AA1-27A2A73286CD}" destId="{0BAD7631-03F7-4035-89F4-EEDE49EAA8A9}" srcOrd="1" destOrd="0" presId="urn:microsoft.com/office/officeart/2018/2/layout/IconVerticalSolidList"/>
    <dgm:cxn modelId="{B2F3A427-8952-4C3D-8F0D-716FA615F48C}" type="presParOf" srcId="{3937748F-DD3A-46C3-9AA1-27A2A73286CD}" destId="{E175FB50-547D-4F48-A467-631F9AFBD7A4}" srcOrd="2" destOrd="0" presId="urn:microsoft.com/office/officeart/2018/2/layout/IconVerticalSolidList"/>
    <dgm:cxn modelId="{FEA483E8-B6FA-4053-8A99-9654CEDE10C6}" type="presParOf" srcId="{3937748F-DD3A-46C3-9AA1-27A2A73286CD}" destId="{2A8E3354-C508-4C14-8BB4-C1761E7308F0}" srcOrd="3" destOrd="0" presId="urn:microsoft.com/office/officeart/2018/2/layout/IconVerticalSolidList"/>
    <dgm:cxn modelId="{DA698EA5-0DA8-4344-BB6C-9F8D5CA94113}" type="presParOf" srcId="{3937748F-DD3A-46C3-9AA1-27A2A73286CD}" destId="{DAAF01D8-145D-4F33-AD8A-40B5C7D24A0E}" srcOrd="4" destOrd="0" presId="urn:microsoft.com/office/officeart/2018/2/layout/IconVerticalSolidList"/>
    <dgm:cxn modelId="{9DB55B15-32EA-40ED-86A3-4E8F99BA2C69}" type="presParOf" srcId="{0621A021-22A4-435B-9823-3B4917F834C9}" destId="{E4EC1B21-BDDB-461E-8854-E797E992CC26}" srcOrd="3" destOrd="0" presId="urn:microsoft.com/office/officeart/2018/2/layout/IconVerticalSolidList"/>
    <dgm:cxn modelId="{EE2C3E44-C449-44AA-92AE-D69630812406}" type="presParOf" srcId="{0621A021-22A4-435B-9823-3B4917F834C9}" destId="{D45D5BC0-DA92-4C6D-AA2F-0B4B71252C1D}" srcOrd="4" destOrd="0" presId="urn:microsoft.com/office/officeart/2018/2/layout/IconVerticalSolidList"/>
    <dgm:cxn modelId="{1065CC44-6F7D-4789-80E0-32FF1311AD88}" type="presParOf" srcId="{D45D5BC0-DA92-4C6D-AA2F-0B4B71252C1D}" destId="{C4D3FDEE-6DCB-4F0D-9DA5-B30C954EA983}" srcOrd="0" destOrd="0" presId="urn:microsoft.com/office/officeart/2018/2/layout/IconVerticalSolidList"/>
    <dgm:cxn modelId="{B6B234F8-FE10-4633-9471-928DF45DC7CE}" type="presParOf" srcId="{D45D5BC0-DA92-4C6D-AA2F-0B4B71252C1D}" destId="{3F580E4E-95EB-4220-B7CD-A4D76039F025}" srcOrd="1" destOrd="0" presId="urn:microsoft.com/office/officeart/2018/2/layout/IconVerticalSolidList"/>
    <dgm:cxn modelId="{7540AE0C-C463-4961-9820-CF4E4839A64F}" type="presParOf" srcId="{D45D5BC0-DA92-4C6D-AA2F-0B4B71252C1D}" destId="{AA353973-ED2A-43D6-A811-496567FB71C5}" srcOrd="2" destOrd="0" presId="urn:microsoft.com/office/officeart/2018/2/layout/IconVerticalSolidList"/>
    <dgm:cxn modelId="{9B7C01BF-3A36-4763-A59A-4D8D22ACA8D7}" type="presParOf" srcId="{D45D5BC0-DA92-4C6D-AA2F-0B4B71252C1D}" destId="{5DAA6BE8-651F-4C75-882D-B8D88F0F7AAD}" srcOrd="3" destOrd="0" presId="urn:microsoft.com/office/officeart/2018/2/layout/IconVerticalSolidList"/>
    <dgm:cxn modelId="{DB1E4C5F-B2E3-42E4-AB7C-5BB7D3E10AA8}" type="presParOf" srcId="{D45D5BC0-DA92-4C6D-AA2F-0B4B71252C1D}" destId="{E78FA2AD-C40D-428B-B25C-44A4021398B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FFFD1E-E455-4F67-A505-BFFD420430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817A5-9038-4102-8E84-BED546CEBD53}">
      <dgm:prSet/>
      <dgm:spPr/>
      <dgm:t>
        <a:bodyPr/>
        <a:lstStyle/>
        <a:p>
          <a:r>
            <a:rPr lang="en-GB" dirty="0"/>
            <a:t>Dataset variety</a:t>
          </a:r>
          <a:endParaRPr lang="en-US" dirty="0"/>
        </a:p>
      </dgm:t>
    </dgm:pt>
    <dgm:pt modelId="{11FB3DD3-8FF5-43CD-82DD-80FA66CABFFC}" type="parTrans" cxnId="{3B7DB171-E2B5-42FF-AB0D-34CDE35D1ECF}">
      <dgm:prSet/>
      <dgm:spPr/>
      <dgm:t>
        <a:bodyPr/>
        <a:lstStyle/>
        <a:p>
          <a:endParaRPr lang="en-US"/>
        </a:p>
      </dgm:t>
    </dgm:pt>
    <dgm:pt modelId="{C192B461-E60B-4801-9582-F966652AD87C}" type="sibTrans" cxnId="{3B7DB171-E2B5-42FF-AB0D-34CDE35D1ECF}">
      <dgm:prSet/>
      <dgm:spPr/>
      <dgm:t>
        <a:bodyPr/>
        <a:lstStyle/>
        <a:p>
          <a:endParaRPr lang="en-US"/>
        </a:p>
      </dgm:t>
    </dgm:pt>
    <dgm:pt modelId="{A0CB09CA-4622-45F0-8E8B-BAEAB7901D08}">
      <dgm:prSet/>
      <dgm:spPr/>
      <dgm:t>
        <a:bodyPr/>
        <a:lstStyle/>
        <a:p>
          <a:r>
            <a:rPr lang="en-GB"/>
            <a:t>CIFAR-10, ImageNet</a:t>
          </a:r>
          <a:endParaRPr lang="en-US"/>
        </a:p>
      </dgm:t>
    </dgm:pt>
    <dgm:pt modelId="{7E077F09-7700-4E97-A828-129C6D26E8DF}" type="parTrans" cxnId="{345D3539-7F16-4A0A-ACDB-291CF62E64FF}">
      <dgm:prSet/>
      <dgm:spPr/>
      <dgm:t>
        <a:bodyPr/>
        <a:lstStyle/>
        <a:p>
          <a:endParaRPr lang="en-US"/>
        </a:p>
      </dgm:t>
    </dgm:pt>
    <dgm:pt modelId="{2170B967-BD40-4AC1-B75B-E1574B8C6A0D}" type="sibTrans" cxnId="{345D3539-7F16-4A0A-ACDB-291CF62E64FF}">
      <dgm:prSet/>
      <dgm:spPr/>
      <dgm:t>
        <a:bodyPr/>
        <a:lstStyle/>
        <a:p>
          <a:endParaRPr lang="en-US"/>
        </a:p>
      </dgm:t>
    </dgm:pt>
    <dgm:pt modelId="{CEF717C2-937A-4363-9732-E839CD52E455}">
      <dgm:prSet/>
      <dgm:spPr/>
      <dgm:t>
        <a:bodyPr/>
        <a:lstStyle/>
        <a:p>
          <a:r>
            <a:rPr lang="en-GB"/>
            <a:t>Extracting additional info from Shadow model </a:t>
          </a:r>
          <a:endParaRPr lang="en-US"/>
        </a:p>
      </dgm:t>
    </dgm:pt>
    <dgm:pt modelId="{26E7BFCB-146E-490C-99CB-8FA0508227F9}" type="parTrans" cxnId="{8B2DE55E-2D4C-4D0E-8EE4-29A20A682A1A}">
      <dgm:prSet/>
      <dgm:spPr/>
      <dgm:t>
        <a:bodyPr/>
        <a:lstStyle/>
        <a:p>
          <a:endParaRPr lang="en-US"/>
        </a:p>
      </dgm:t>
    </dgm:pt>
    <dgm:pt modelId="{2CDCA134-DB3E-4ABF-957A-DB8105BE3DC9}" type="sibTrans" cxnId="{8B2DE55E-2D4C-4D0E-8EE4-29A20A682A1A}">
      <dgm:prSet/>
      <dgm:spPr/>
      <dgm:t>
        <a:bodyPr/>
        <a:lstStyle/>
        <a:p>
          <a:endParaRPr lang="en-US"/>
        </a:p>
      </dgm:t>
    </dgm:pt>
    <dgm:pt modelId="{C4EB3403-F825-47F9-9024-B0D3FE036645}">
      <dgm:prSet/>
      <dgm:spPr/>
      <dgm:t>
        <a:bodyPr/>
        <a:lstStyle/>
        <a:p>
          <a:r>
            <a:rPr lang="en-GB"/>
            <a:t>last feature map</a:t>
          </a:r>
          <a:endParaRPr lang="en-US"/>
        </a:p>
      </dgm:t>
    </dgm:pt>
    <dgm:pt modelId="{C5A52F1E-A459-45FC-B289-A46C46275DB9}" type="parTrans" cxnId="{35315943-A084-44CF-AE22-32E6AA898660}">
      <dgm:prSet/>
      <dgm:spPr/>
      <dgm:t>
        <a:bodyPr/>
        <a:lstStyle/>
        <a:p>
          <a:endParaRPr lang="en-US"/>
        </a:p>
      </dgm:t>
    </dgm:pt>
    <dgm:pt modelId="{09A29D18-255B-4897-9EA1-89F32C5CBAF4}" type="sibTrans" cxnId="{35315943-A084-44CF-AE22-32E6AA898660}">
      <dgm:prSet/>
      <dgm:spPr/>
      <dgm:t>
        <a:bodyPr/>
        <a:lstStyle/>
        <a:p>
          <a:endParaRPr lang="en-US"/>
        </a:p>
      </dgm:t>
    </dgm:pt>
    <dgm:pt modelId="{97156816-2248-4000-962F-807DD48A090D}">
      <dgm:prSet/>
      <dgm:spPr/>
      <dgm:t>
        <a:bodyPr/>
        <a:lstStyle/>
        <a:p>
          <a:r>
            <a:rPr lang="en-GB"/>
            <a:t>Defence mechanisms: </a:t>
          </a:r>
          <a:endParaRPr lang="en-US"/>
        </a:p>
      </dgm:t>
    </dgm:pt>
    <dgm:pt modelId="{5D9AD8CD-9136-4129-B542-67A547EE385D}" type="parTrans" cxnId="{AC1E1B3E-CA9C-4625-961D-F985BDA4083E}">
      <dgm:prSet/>
      <dgm:spPr/>
      <dgm:t>
        <a:bodyPr/>
        <a:lstStyle/>
        <a:p>
          <a:endParaRPr lang="en-US"/>
        </a:p>
      </dgm:t>
    </dgm:pt>
    <dgm:pt modelId="{DE06E063-6684-4DB5-B15A-E44DE90704DD}" type="sibTrans" cxnId="{AC1E1B3E-CA9C-4625-961D-F985BDA4083E}">
      <dgm:prSet/>
      <dgm:spPr/>
      <dgm:t>
        <a:bodyPr/>
        <a:lstStyle/>
        <a:p>
          <a:endParaRPr lang="en-US"/>
        </a:p>
      </dgm:t>
    </dgm:pt>
    <dgm:pt modelId="{97F7E090-B3BD-4D74-B735-ED0F94036C78}">
      <dgm:prSet/>
      <dgm:spPr/>
      <dgm:t>
        <a:bodyPr/>
        <a:lstStyle/>
        <a:p>
          <a:r>
            <a:rPr lang="en-GB"/>
            <a:t>noise to output vector</a:t>
          </a:r>
          <a:endParaRPr lang="en-US"/>
        </a:p>
      </dgm:t>
    </dgm:pt>
    <dgm:pt modelId="{13565BB0-6E9F-4EB6-9AE7-E7050035DE12}" type="parTrans" cxnId="{F1D7362F-2B16-4EF2-AF87-73516E7BB631}">
      <dgm:prSet/>
      <dgm:spPr/>
      <dgm:t>
        <a:bodyPr/>
        <a:lstStyle/>
        <a:p>
          <a:endParaRPr lang="en-US"/>
        </a:p>
      </dgm:t>
    </dgm:pt>
    <dgm:pt modelId="{C4F68448-2603-4E51-8EA0-3A355485F869}" type="sibTrans" cxnId="{F1D7362F-2B16-4EF2-AF87-73516E7BB631}">
      <dgm:prSet/>
      <dgm:spPr/>
      <dgm:t>
        <a:bodyPr/>
        <a:lstStyle/>
        <a:p>
          <a:endParaRPr lang="en-US"/>
        </a:p>
      </dgm:t>
    </dgm:pt>
    <dgm:pt modelId="{198A7FDD-AF0E-423D-AD4B-BAFE84DA1720}">
      <dgm:prSet/>
      <dgm:spPr/>
      <dgm:t>
        <a:bodyPr/>
        <a:lstStyle/>
        <a:p>
          <a:r>
            <a:rPr lang="en-GB" dirty="0"/>
            <a:t>Student model</a:t>
          </a:r>
          <a:endParaRPr lang="en-US" dirty="0"/>
        </a:p>
      </dgm:t>
    </dgm:pt>
    <dgm:pt modelId="{CC68D2B3-268F-46CD-9DD0-7050C3903C0A}" type="parTrans" cxnId="{E5526D76-85D2-4720-B430-6262D6912D78}">
      <dgm:prSet/>
      <dgm:spPr/>
      <dgm:t>
        <a:bodyPr/>
        <a:lstStyle/>
        <a:p>
          <a:endParaRPr lang="en-US"/>
        </a:p>
      </dgm:t>
    </dgm:pt>
    <dgm:pt modelId="{08CD6AAF-F777-4DEB-9865-6AEB1AA02E8B}" type="sibTrans" cxnId="{E5526D76-85D2-4720-B430-6262D6912D78}">
      <dgm:prSet/>
      <dgm:spPr/>
      <dgm:t>
        <a:bodyPr/>
        <a:lstStyle/>
        <a:p>
          <a:endParaRPr lang="en-US"/>
        </a:p>
      </dgm:t>
    </dgm:pt>
    <dgm:pt modelId="{8B6ECB13-C246-4F16-A15C-AB11F89B5109}" type="pres">
      <dgm:prSet presAssocID="{4DFFFD1E-E455-4F67-A505-BFFD42043085}" presName="linear" presStyleCnt="0">
        <dgm:presLayoutVars>
          <dgm:animLvl val="lvl"/>
          <dgm:resizeHandles val="exact"/>
        </dgm:presLayoutVars>
      </dgm:prSet>
      <dgm:spPr/>
    </dgm:pt>
    <dgm:pt modelId="{5D4D68F0-00A4-46F1-989B-84CA090CB48A}" type="pres">
      <dgm:prSet presAssocID="{F51817A5-9038-4102-8E84-BED546CEBD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65E76A-6957-472D-A409-5F717BD719E9}" type="pres">
      <dgm:prSet presAssocID="{F51817A5-9038-4102-8E84-BED546CEBD53}" presName="childText" presStyleLbl="revTx" presStyleIdx="0" presStyleCnt="3">
        <dgm:presLayoutVars>
          <dgm:bulletEnabled val="1"/>
        </dgm:presLayoutVars>
      </dgm:prSet>
      <dgm:spPr/>
    </dgm:pt>
    <dgm:pt modelId="{981523D1-2CFD-4E6D-AEC8-E29B077E5A04}" type="pres">
      <dgm:prSet presAssocID="{CEF717C2-937A-4363-9732-E839CD52E4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0CF9A5-1364-4BDC-B1A5-2BB7B98ABDE9}" type="pres">
      <dgm:prSet presAssocID="{CEF717C2-937A-4363-9732-E839CD52E455}" presName="childText" presStyleLbl="revTx" presStyleIdx="1" presStyleCnt="3">
        <dgm:presLayoutVars>
          <dgm:bulletEnabled val="1"/>
        </dgm:presLayoutVars>
      </dgm:prSet>
      <dgm:spPr/>
    </dgm:pt>
    <dgm:pt modelId="{2C131C1C-80F2-4474-85B7-A1BC9E5FAF2F}" type="pres">
      <dgm:prSet presAssocID="{97156816-2248-4000-962F-807DD48A09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C7439C5-A263-4E2C-9A6B-5255A4641FD7}" type="pres">
      <dgm:prSet presAssocID="{97156816-2248-4000-962F-807DD48A09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8115B15-A33D-4F63-88CE-C3F1C2ECDE3E}" type="presOf" srcId="{CEF717C2-937A-4363-9732-E839CD52E455}" destId="{981523D1-2CFD-4E6D-AEC8-E29B077E5A04}" srcOrd="0" destOrd="0" presId="urn:microsoft.com/office/officeart/2005/8/layout/vList2"/>
    <dgm:cxn modelId="{F1D7362F-2B16-4EF2-AF87-73516E7BB631}" srcId="{97156816-2248-4000-962F-807DD48A090D}" destId="{97F7E090-B3BD-4D74-B735-ED0F94036C78}" srcOrd="0" destOrd="0" parTransId="{13565BB0-6E9F-4EB6-9AE7-E7050035DE12}" sibTransId="{C4F68448-2603-4E51-8EA0-3A355485F869}"/>
    <dgm:cxn modelId="{345D3539-7F16-4A0A-ACDB-291CF62E64FF}" srcId="{F51817A5-9038-4102-8E84-BED546CEBD53}" destId="{A0CB09CA-4622-45F0-8E8B-BAEAB7901D08}" srcOrd="0" destOrd="0" parTransId="{7E077F09-7700-4E97-A828-129C6D26E8DF}" sibTransId="{2170B967-BD40-4AC1-B75B-E1574B8C6A0D}"/>
    <dgm:cxn modelId="{AC1E1B3E-CA9C-4625-961D-F985BDA4083E}" srcId="{4DFFFD1E-E455-4F67-A505-BFFD42043085}" destId="{97156816-2248-4000-962F-807DD48A090D}" srcOrd="2" destOrd="0" parTransId="{5D9AD8CD-9136-4129-B542-67A547EE385D}" sibTransId="{DE06E063-6684-4DB5-B15A-E44DE90704DD}"/>
    <dgm:cxn modelId="{8B2DE55E-2D4C-4D0E-8EE4-29A20A682A1A}" srcId="{4DFFFD1E-E455-4F67-A505-BFFD42043085}" destId="{CEF717C2-937A-4363-9732-E839CD52E455}" srcOrd="1" destOrd="0" parTransId="{26E7BFCB-146E-490C-99CB-8FA0508227F9}" sibTransId="{2CDCA134-DB3E-4ABF-957A-DB8105BE3DC9}"/>
    <dgm:cxn modelId="{35315943-A084-44CF-AE22-32E6AA898660}" srcId="{CEF717C2-937A-4363-9732-E839CD52E455}" destId="{C4EB3403-F825-47F9-9024-B0D3FE036645}" srcOrd="0" destOrd="0" parTransId="{C5A52F1E-A459-45FC-B289-A46C46275DB9}" sibTransId="{09A29D18-255B-4897-9EA1-89F32C5CBAF4}"/>
    <dgm:cxn modelId="{3B7DB171-E2B5-42FF-AB0D-34CDE35D1ECF}" srcId="{4DFFFD1E-E455-4F67-A505-BFFD42043085}" destId="{F51817A5-9038-4102-8E84-BED546CEBD53}" srcOrd="0" destOrd="0" parTransId="{11FB3DD3-8FF5-43CD-82DD-80FA66CABFFC}" sibTransId="{C192B461-E60B-4801-9582-F966652AD87C}"/>
    <dgm:cxn modelId="{E5526D76-85D2-4720-B430-6262D6912D78}" srcId="{97156816-2248-4000-962F-807DD48A090D}" destId="{198A7FDD-AF0E-423D-AD4B-BAFE84DA1720}" srcOrd="1" destOrd="0" parTransId="{CC68D2B3-268F-46CD-9DD0-7050C3903C0A}" sibTransId="{08CD6AAF-F777-4DEB-9865-6AEB1AA02E8B}"/>
    <dgm:cxn modelId="{1F63A776-E606-414F-A232-E9172416CF18}" type="presOf" srcId="{A0CB09CA-4622-45F0-8E8B-BAEAB7901D08}" destId="{9F65E76A-6957-472D-A409-5F717BD719E9}" srcOrd="0" destOrd="0" presId="urn:microsoft.com/office/officeart/2005/8/layout/vList2"/>
    <dgm:cxn modelId="{F2053E7A-F3E5-4DB7-9333-DE610B97425F}" type="presOf" srcId="{97F7E090-B3BD-4D74-B735-ED0F94036C78}" destId="{FC7439C5-A263-4E2C-9A6B-5255A4641FD7}" srcOrd="0" destOrd="0" presId="urn:microsoft.com/office/officeart/2005/8/layout/vList2"/>
    <dgm:cxn modelId="{FD74C79A-8406-4667-9289-ABCEF8526CAB}" type="presOf" srcId="{198A7FDD-AF0E-423D-AD4B-BAFE84DA1720}" destId="{FC7439C5-A263-4E2C-9A6B-5255A4641FD7}" srcOrd="0" destOrd="1" presId="urn:microsoft.com/office/officeart/2005/8/layout/vList2"/>
    <dgm:cxn modelId="{32E9E0A7-E554-4191-8CFA-C6E18D4D190D}" type="presOf" srcId="{C4EB3403-F825-47F9-9024-B0D3FE036645}" destId="{790CF9A5-1364-4BDC-B1A5-2BB7B98ABDE9}" srcOrd="0" destOrd="0" presId="urn:microsoft.com/office/officeart/2005/8/layout/vList2"/>
    <dgm:cxn modelId="{B8244DC7-4E14-41CE-8B9C-6CAE15CFCE31}" type="presOf" srcId="{F51817A5-9038-4102-8E84-BED546CEBD53}" destId="{5D4D68F0-00A4-46F1-989B-84CA090CB48A}" srcOrd="0" destOrd="0" presId="urn:microsoft.com/office/officeart/2005/8/layout/vList2"/>
    <dgm:cxn modelId="{C7DF27D0-74F4-4A32-B532-7C71F5773559}" type="presOf" srcId="{4DFFFD1E-E455-4F67-A505-BFFD42043085}" destId="{8B6ECB13-C246-4F16-A15C-AB11F89B5109}" srcOrd="0" destOrd="0" presId="urn:microsoft.com/office/officeart/2005/8/layout/vList2"/>
    <dgm:cxn modelId="{857D62D9-F9B4-4604-A218-B61E423E1B0E}" type="presOf" srcId="{97156816-2248-4000-962F-807DD48A090D}" destId="{2C131C1C-80F2-4474-85B7-A1BC9E5FAF2F}" srcOrd="0" destOrd="0" presId="urn:microsoft.com/office/officeart/2005/8/layout/vList2"/>
    <dgm:cxn modelId="{9AD2DD9A-3AE6-4E3D-BEE9-5C7F1FB033F5}" type="presParOf" srcId="{8B6ECB13-C246-4F16-A15C-AB11F89B5109}" destId="{5D4D68F0-00A4-46F1-989B-84CA090CB48A}" srcOrd="0" destOrd="0" presId="urn:microsoft.com/office/officeart/2005/8/layout/vList2"/>
    <dgm:cxn modelId="{405B192C-8C71-4395-A3A2-4E0BDEDC7188}" type="presParOf" srcId="{8B6ECB13-C246-4F16-A15C-AB11F89B5109}" destId="{9F65E76A-6957-472D-A409-5F717BD719E9}" srcOrd="1" destOrd="0" presId="urn:microsoft.com/office/officeart/2005/8/layout/vList2"/>
    <dgm:cxn modelId="{D121D07C-FEBC-4D4A-9B06-C10D16BD1AB4}" type="presParOf" srcId="{8B6ECB13-C246-4F16-A15C-AB11F89B5109}" destId="{981523D1-2CFD-4E6D-AEC8-E29B077E5A04}" srcOrd="2" destOrd="0" presId="urn:microsoft.com/office/officeart/2005/8/layout/vList2"/>
    <dgm:cxn modelId="{9C78A7A1-CBD0-45F6-A559-FC5BF38A0559}" type="presParOf" srcId="{8B6ECB13-C246-4F16-A15C-AB11F89B5109}" destId="{790CF9A5-1364-4BDC-B1A5-2BB7B98ABDE9}" srcOrd="3" destOrd="0" presId="urn:microsoft.com/office/officeart/2005/8/layout/vList2"/>
    <dgm:cxn modelId="{4EF6FB92-9085-4309-B84B-5F73A5C463B0}" type="presParOf" srcId="{8B6ECB13-C246-4F16-A15C-AB11F89B5109}" destId="{2C131C1C-80F2-4474-85B7-A1BC9E5FAF2F}" srcOrd="4" destOrd="0" presId="urn:microsoft.com/office/officeart/2005/8/layout/vList2"/>
    <dgm:cxn modelId="{E1A8AFE9-A2D3-42C3-BA61-40D70F4A7E22}" type="presParOf" srcId="{8B6ECB13-C246-4F16-A15C-AB11F89B5109}" destId="{FC7439C5-A263-4E2C-9A6B-5255A4641FD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27552-62B5-4856-84A3-EDA1C0DF7AE6}">
      <dsp:nvSpPr>
        <dsp:cNvPr id="0" name=""/>
        <dsp:cNvSpPr/>
      </dsp:nvSpPr>
      <dsp:spPr>
        <a:xfrm>
          <a:off x="0" y="356"/>
          <a:ext cx="7556501" cy="8347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BABB0-C2C7-4585-A542-53416C8ECD1C}">
      <dsp:nvSpPr>
        <dsp:cNvPr id="0" name=""/>
        <dsp:cNvSpPr/>
      </dsp:nvSpPr>
      <dsp:spPr>
        <a:xfrm>
          <a:off x="252522" y="188183"/>
          <a:ext cx="459131" cy="459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8DEBB-19ED-4157-A0BF-B007696C7CBD}">
      <dsp:nvSpPr>
        <dsp:cNvPr id="0" name=""/>
        <dsp:cNvSpPr/>
      </dsp:nvSpPr>
      <dsp:spPr>
        <a:xfrm>
          <a:off x="964175" y="356"/>
          <a:ext cx="3400425" cy="834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8" tIns="88348" rIns="88348" bIns="883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Limited generalizability</a:t>
          </a:r>
          <a:endParaRPr lang="en-US" sz="2200" kern="1200"/>
        </a:p>
      </dsp:txBody>
      <dsp:txXfrm>
        <a:off x="964175" y="356"/>
        <a:ext cx="3400425" cy="834784"/>
      </dsp:txXfrm>
    </dsp:sp>
    <dsp:sp modelId="{5DDB4729-DDB8-46A8-BE2D-1E17E0B5C91C}">
      <dsp:nvSpPr>
        <dsp:cNvPr id="0" name=""/>
        <dsp:cNvSpPr/>
      </dsp:nvSpPr>
      <dsp:spPr>
        <a:xfrm>
          <a:off x="4364601" y="356"/>
          <a:ext cx="3191899" cy="834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8" tIns="88348" rIns="88348" bIns="8834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Performance unknown on more complex datasets</a:t>
          </a:r>
          <a:endParaRPr lang="en-US" sz="1200" kern="1200"/>
        </a:p>
      </dsp:txBody>
      <dsp:txXfrm>
        <a:off x="4364601" y="356"/>
        <a:ext cx="3191899" cy="834784"/>
      </dsp:txXfrm>
    </dsp:sp>
    <dsp:sp modelId="{5C103D2D-548F-4704-9167-4540CBDA875D}">
      <dsp:nvSpPr>
        <dsp:cNvPr id="0" name=""/>
        <dsp:cNvSpPr/>
      </dsp:nvSpPr>
      <dsp:spPr>
        <a:xfrm>
          <a:off x="0" y="1043836"/>
          <a:ext cx="7556501" cy="8347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7631-03F7-4035-89F4-EEDE49EAA8A9}">
      <dsp:nvSpPr>
        <dsp:cNvPr id="0" name=""/>
        <dsp:cNvSpPr/>
      </dsp:nvSpPr>
      <dsp:spPr>
        <a:xfrm>
          <a:off x="252522" y="1231663"/>
          <a:ext cx="459131" cy="459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E3354-C508-4C14-8BB4-C1761E7308F0}">
      <dsp:nvSpPr>
        <dsp:cNvPr id="0" name=""/>
        <dsp:cNvSpPr/>
      </dsp:nvSpPr>
      <dsp:spPr>
        <a:xfrm>
          <a:off x="964175" y="1043836"/>
          <a:ext cx="3400425" cy="834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8" tIns="88348" rIns="88348" bIns="883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Simple model architectures</a:t>
          </a:r>
          <a:endParaRPr lang="en-US" sz="2200" kern="1200" dirty="0"/>
        </a:p>
      </dsp:txBody>
      <dsp:txXfrm>
        <a:off x="964175" y="1043836"/>
        <a:ext cx="3400425" cy="834784"/>
      </dsp:txXfrm>
    </dsp:sp>
    <dsp:sp modelId="{DAAF01D8-145D-4F33-AD8A-40B5C7D24A0E}">
      <dsp:nvSpPr>
        <dsp:cNvPr id="0" name=""/>
        <dsp:cNvSpPr/>
      </dsp:nvSpPr>
      <dsp:spPr>
        <a:xfrm>
          <a:off x="4364601" y="1043836"/>
          <a:ext cx="3191899" cy="834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8" tIns="88348" rIns="88348" bIns="8834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Response on complex models </a:t>
          </a:r>
          <a:r>
            <a:rPr lang="en-US" sz="1200" kern="1200" dirty="0" err="1"/>
            <a:t>ResNet</a:t>
          </a:r>
          <a:r>
            <a:rPr lang="en-US" sz="1200" kern="1200" dirty="0"/>
            <a:t>, </a:t>
          </a:r>
          <a:r>
            <a:rPr lang="en-US" sz="1200" kern="1200" dirty="0" err="1"/>
            <a:t>EfficientNe</a:t>
          </a:r>
          <a:r>
            <a:rPr lang="en-GB" sz="1200" kern="1200" dirty="0"/>
            <a:t>t unknown </a:t>
          </a:r>
          <a:endParaRPr lang="en-US" sz="1200" kern="1200" dirty="0"/>
        </a:p>
      </dsp:txBody>
      <dsp:txXfrm>
        <a:off x="4364601" y="1043836"/>
        <a:ext cx="3191899" cy="834784"/>
      </dsp:txXfrm>
    </dsp:sp>
    <dsp:sp modelId="{C4D3FDEE-6DCB-4F0D-9DA5-B30C954EA983}">
      <dsp:nvSpPr>
        <dsp:cNvPr id="0" name=""/>
        <dsp:cNvSpPr/>
      </dsp:nvSpPr>
      <dsp:spPr>
        <a:xfrm>
          <a:off x="0" y="2087317"/>
          <a:ext cx="7556501" cy="8347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80E4E-95EB-4220-B7CD-A4D76039F025}">
      <dsp:nvSpPr>
        <dsp:cNvPr id="0" name=""/>
        <dsp:cNvSpPr/>
      </dsp:nvSpPr>
      <dsp:spPr>
        <a:xfrm>
          <a:off x="252522" y="2275143"/>
          <a:ext cx="459131" cy="45913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A6BE8-651F-4C75-882D-B8D88F0F7AAD}">
      <dsp:nvSpPr>
        <dsp:cNvPr id="0" name=""/>
        <dsp:cNvSpPr/>
      </dsp:nvSpPr>
      <dsp:spPr>
        <a:xfrm>
          <a:off x="964175" y="2087317"/>
          <a:ext cx="3400425" cy="834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8" tIns="88348" rIns="88348" bIns="883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Attacker assumptions</a:t>
          </a:r>
          <a:endParaRPr lang="en-US" sz="2200" kern="1200" dirty="0"/>
        </a:p>
      </dsp:txBody>
      <dsp:txXfrm>
        <a:off x="964175" y="2087317"/>
        <a:ext cx="3400425" cy="834784"/>
      </dsp:txXfrm>
    </dsp:sp>
    <dsp:sp modelId="{E78FA2AD-C40D-428B-B25C-44A4021398B9}">
      <dsp:nvSpPr>
        <dsp:cNvPr id="0" name=""/>
        <dsp:cNvSpPr/>
      </dsp:nvSpPr>
      <dsp:spPr>
        <a:xfrm>
          <a:off x="4364601" y="2087317"/>
          <a:ext cx="3191899" cy="834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8" tIns="88348" rIns="88348" bIns="8834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Access to dataset from same distribution as target model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Exact architecture known</a:t>
          </a:r>
          <a:endParaRPr lang="en-US" sz="1200" kern="1200"/>
        </a:p>
      </dsp:txBody>
      <dsp:txXfrm>
        <a:off x="4364601" y="2087317"/>
        <a:ext cx="3191899" cy="834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D68F0-00A4-46F1-989B-84CA090CB48A}">
      <dsp:nvSpPr>
        <dsp:cNvPr id="0" name=""/>
        <dsp:cNvSpPr/>
      </dsp:nvSpPr>
      <dsp:spPr>
        <a:xfrm>
          <a:off x="0" y="208076"/>
          <a:ext cx="482409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Dataset variety</a:t>
          </a:r>
          <a:endParaRPr lang="en-US" sz="1900" kern="1200" dirty="0"/>
        </a:p>
      </dsp:txBody>
      <dsp:txXfrm>
        <a:off x="22246" y="230322"/>
        <a:ext cx="4779603" cy="411223"/>
      </dsp:txXfrm>
    </dsp:sp>
    <dsp:sp modelId="{9F65E76A-6957-472D-A409-5F717BD719E9}">
      <dsp:nvSpPr>
        <dsp:cNvPr id="0" name=""/>
        <dsp:cNvSpPr/>
      </dsp:nvSpPr>
      <dsp:spPr>
        <a:xfrm>
          <a:off x="0" y="663791"/>
          <a:ext cx="482409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6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CIFAR-10, ImageNet</a:t>
          </a:r>
          <a:endParaRPr lang="en-US" sz="1500" kern="1200"/>
        </a:p>
      </dsp:txBody>
      <dsp:txXfrm>
        <a:off x="0" y="663791"/>
        <a:ext cx="4824095" cy="314640"/>
      </dsp:txXfrm>
    </dsp:sp>
    <dsp:sp modelId="{981523D1-2CFD-4E6D-AEC8-E29B077E5A04}">
      <dsp:nvSpPr>
        <dsp:cNvPr id="0" name=""/>
        <dsp:cNvSpPr/>
      </dsp:nvSpPr>
      <dsp:spPr>
        <a:xfrm>
          <a:off x="0" y="978431"/>
          <a:ext cx="482409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Extracting additional info from Shadow model </a:t>
          </a:r>
          <a:endParaRPr lang="en-US" sz="1900" kern="1200"/>
        </a:p>
      </dsp:txBody>
      <dsp:txXfrm>
        <a:off x="22246" y="1000677"/>
        <a:ext cx="4779603" cy="411223"/>
      </dsp:txXfrm>
    </dsp:sp>
    <dsp:sp modelId="{790CF9A5-1364-4BDC-B1A5-2BB7B98ABDE9}">
      <dsp:nvSpPr>
        <dsp:cNvPr id="0" name=""/>
        <dsp:cNvSpPr/>
      </dsp:nvSpPr>
      <dsp:spPr>
        <a:xfrm>
          <a:off x="0" y="1434146"/>
          <a:ext cx="482409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6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last feature map</a:t>
          </a:r>
          <a:endParaRPr lang="en-US" sz="1500" kern="1200"/>
        </a:p>
      </dsp:txBody>
      <dsp:txXfrm>
        <a:off x="0" y="1434146"/>
        <a:ext cx="4824095" cy="314640"/>
      </dsp:txXfrm>
    </dsp:sp>
    <dsp:sp modelId="{2C131C1C-80F2-4474-85B7-A1BC9E5FAF2F}">
      <dsp:nvSpPr>
        <dsp:cNvPr id="0" name=""/>
        <dsp:cNvSpPr/>
      </dsp:nvSpPr>
      <dsp:spPr>
        <a:xfrm>
          <a:off x="0" y="1748786"/>
          <a:ext cx="482409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Defence mechanisms: </a:t>
          </a:r>
          <a:endParaRPr lang="en-US" sz="1900" kern="1200"/>
        </a:p>
      </dsp:txBody>
      <dsp:txXfrm>
        <a:off x="22246" y="1771032"/>
        <a:ext cx="4779603" cy="411223"/>
      </dsp:txXfrm>
    </dsp:sp>
    <dsp:sp modelId="{FC7439C5-A263-4E2C-9A6B-5255A4641FD7}">
      <dsp:nvSpPr>
        <dsp:cNvPr id="0" name=""/>
        <dsp:cNvSpPr/>
      </dsp:nvSpPr>
      <dsp:spPr>
        <a:xfrm>
          <a:off x="0" y="2204501"/>
          <a:ext cx="482409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6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noise to output vector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Student model</a:t>
          </a:r>
          <a:endParaRPr lang="en-US" sz="1500" kern="1200" dirty="0"/>
        </a:p>
      </dsp:txBody>
      <dsp:txXfrm>
        <a:off x="0" y="2204501"/>
        <a:ext cx="4824095" cy="52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12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51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88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480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606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82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402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35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055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86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work will utilize both model inversion techniques.</a:t>
            </a:r>
          </a:p>
          <a:p>
            <a:endParaRPr lang="en-GB" dirty="0"/>
          </a:p>
          <a:p>
            <a:r>
              <a:rPr lang="en-GB" dirty="0"/>
              <a:t>Mention that they are in white box approach:</a:t>
            </a:r>
          </a:p>
          <a:p>
            <a:r>
              <a:rPr lang="en-GB" dirty="0"/>
              <a:t>X is known and full access to </a:t>
            </a:r>
            <a:r>
              <a:rPr lang="en-GB" dirty="0" err="1"/>
              <a:t>F_w</a:t>
            </a:r>
            <a:r>
              <a:rPr lang="en-GB" dirty="0"/>
              <a:t> -&gt; not realistic in real life</a:t>
            </a:r>
          </a:p>
          <a:p>
            <a:r>
              <a:rPr lang="en-GB" dirty="0"/>
              <a:t>Gradient based optimization also assumes full access to </a:t>
            </a:r>
            <a:r>
              <a:rPr lang="en-GB" dirty="0" err="1"/>
              <a:t>F_w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029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697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683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18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789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15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379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04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21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38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91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23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5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97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22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59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microsoft.com/office/2007/relationships/media" Target="../media/media2.mp4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29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28.png"/><Relationship Id="rId4" Type="http://schemas.openxmlformats.org/officeDocument/2006/relationships/video" Target="../media/media2.mp4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0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1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1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1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5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11" Type="http://schemas.openxmlformats.org/officeDocument/2006/relationships/image" Target="../media/image620.png"/><Relationship Id="rId5" Type="http://schemas.openxmlformats.org/officeDocument/2006/relationships/image" Target="../media/image61.png"/><Relationship Id="rId10" Type="http://schemas.openxmlformats.org/officeDocument/2006/relationships/image" Target="../media/image610.png"/><Relationship Id="rId4" Type="http://schemas.openxmlformats.org/officeDocument/2006/relationships/image" Target="../media/image60.png"/><Relationship Id="rId9" Type="http://schemas.openxmlformats.org/officeDocument/2006/relationships/image" Target="../media/image6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0.png"/><Relationship Id="rId11" Type="http://schemas.openxmlformats.org/officeDocument/2006/relationships/image" Target="../media/image68.png"/><Relationship Id="rId5" Type="http://schemas.openxmlformats.org/officeDocument/2006/relationships/image" Target="../media/image610.png"/><Relationship Id="rId10" Type="http://schemas.openxmlformats.org/officeDocument/2006/relationships/image" Target="../media/image67.png"/><Relationship Id="rId4" Type="http://schemas.openxmlformats.org/officeDocument/2006/relationships/image" Target="../media/image600.png"/><Relationship Id="rId9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Deep Learning Under Attack: Revealing Vulnerabilities Through Shadow Reconstructions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July 2024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Thielen, Paul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Department of Mathematics and Computer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Target and Shadow Model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ijdelijke aanduiding voor tabel 6"/>
              <p:cNvGraphicFramePr>
                <a:graphicFrameLocks noGrp="1"/>
              </p:cNvGraphicFramePr>
              <p:nvPr>
                <p:ph type="tbl" sz="quarter" idx="13"/>
                <p:extLst>
                  <p:ext uri="{D42A27DB-BD31-4B8C-83A1-F6EECF244321}">
                    <p14:modId xmlns:p14="http://schemas.microsoft.com/office/powerpoint/2010/main" val="3385997496"/>
                  </p:ext>
                </p:extLst>
              </p:nvPr>
            </p:nvGraphicFramePr>
            <p:xfrm>
              <a:off x="2017536" y="1097175"/>
              <a:ext cx="5039784" cy="9144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599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99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599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 Score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Training Loss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Validation Loss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0.9856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0.0187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0.0483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0.9866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0.0288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0.0491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ijdelijke aanduiding voor tabel 6"/>
              <p:cNvGraphicFramePr>
                <a:graphicFrameLocks noGrp="1"/>
              </p:cNvGraphicFramePr>
              <p:nvPr>
                <p:ph type="tbl" sz="quarter" idx="13"/>
                <p:extLst>
                  <p:ext uri="{D42A27DB-BD31-4B8C-83A1-F6EECF244321}">
                    <p14:modId xmlns:p14="http://schemas.microsoft.com/office/powerpoint/2010/main" val="3385997496"/>
                  </p:ext>
                </p:extLst>
              </p:nvPr>
            </p:nvGraphicFramePr>
            <p:xfrm>
              <a:off x="2017536" y="1097175"/>
              <a:ext cx="5039784" cy="9144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599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99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599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00" r="-200483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Training Loss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Validation Loss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30048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0.9856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0.0187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0.0483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4000" r="-3004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0.9866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0.0288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/>
                            <a:t>0.0491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Content Placeholder 15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34716F2F-7A27-5FE9-E29A-ED9595FA6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36" y="2211603"/>
            <a:ext cx="2351168" cy="2222117"/>
          </a:xfrm>
        </p:spPr>
      </p:pic>
      <p:pic>
        <p:nvPicPr>
          <p:cNvPr id="18" name="Picture 17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C3EC9F81-7294-BC90-0536-095C090187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52" y="2211604"/>
            <a:ext cx="2351168" cy="22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- Training</a:t>
            </a:r>
          </a:p>
        </p:txBody>
      </p:sp>
      <p:pic>
        <p:nvPicPr>
          <p:cNvPr id="7" name="Content Placeholder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CB5BB4F-4733-1B99-05AD-3F44D70F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80" y="1298687"/>
            <a:ext cx="5219640" cy="3028775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154BE-F654-222F-C919-C2F1839AB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906" y="1298686"/>
            <a:ext cx="5236188" cy="3028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469809-2814-37BF-FA38-5C22763F5C6D}"/>
              </a:ext>
            </a:extLst>
          </p:cNvPr>
          <p:cNvSpPr/>
          <p:nvPr/>
        </p:nvSpPr>
        <p:spPr>
          <a:xfrm>
            <a:off x="5584371" y="2963635"/>
            <a:ext cx="1534886" cy="75111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 anchor="ctr">
            <a:normAutofit/>
          </a:bodyPr>
          <a:lstStyle/>
          <a:p>
            <a:r>
              <a:rPr lang="en-GB" dirty="0"/>
              <a:t>Why TCNN?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7214" y="1428168"/>
            <a:ext cx="4748841" cy="2287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CNNs use max-pooling to reduce spatial dimensions while retaining maximum values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Max-pooling -&gt; </a:t>
            </a:r>
            <a:r>
              <a:rPr lang="en-US" b="1" dirty="0"/>
              <a:t>Coordinate Transform Problem</a:t>
            </a:r>
            <a:endParaRPr lang="en-US" dirty="0"/>
          </a:p>
          <a:p>
            <a:pPr marL="523875" lvl="2" indent="-3429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Exact location of maximum value is lost</a:t>
            </a:r>
          </a:p>
          <a:p>
            <a:pPr marL="523875" lvl="2" indent="-3429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Subsequent layers lose feature location info</a:t>
            </a:r>
          </a:p>
          <a:p>
            <a:pPr marL="342900" lvl="1" indent="-3429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Cause blur or distortion in gradient reconstructions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Deep Learning Under Attack: Revealing Vulnerabilities Through Shadow Reconstructions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pic>
        <p:nvPicPr>
          <p:cNvPr id="8" name="Picture 7" descr="A black background with blue numbers&#10;&#10;Description automatically generated">
            <a:extLst>
              <a:ext uri="{FF2B5EF4-FFF2-40B4-BE49-F238E27FC236}">
                <a16:creationId xmlns:a16="http://schemas.microsoft.com/office/drawing/2014/main" id="{B7F5957A-33B8-E0A0-2A4B-7C1425A2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51" y="1003310"/>
            <a:ext cx="3107411" cy="3225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5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TCNN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1007954"/>
          </a:xfrm>
        </p:spPr>
        <p:txBody>
          <a:bodyPr/>
          <a:lstStyle/>
          <a:p>
            <a:r>
              <a:rPr lang="en-US" dirty="0"/>
              <a:t>Approx. learn to reverse the pooling operations used by CNN</a:t>
            </a:r>
          </a:p>
          <a:p>
            <a:r>
              <a:rPr lang="en-US" dirty="0"/>
              <a:t>Maintain spatial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/>
              <a:t>SSIM as loss function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13</a:t>
            </a:fld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7F7D-EEDA-0483-4025-7CABD0A2EA5A}"/>
              </a:ext>
            </a:extLst>
          </p:cNvPr>
          <p:cNvGrpSpPr/>
          <p:nvPr/>
        </p:nvGrpSpPr>
        <p:grpSpPr>
          <a:xfrm>
            <a:off x="2030476" y="2909608"/>
            <a:ext cx="5083047" cy="1358078"/>
            <a:chOff x="5712067" y="3286410"/>
            <a:chExt cx="5083047" cy="13580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FF5F1B-3DA2-E554-8F3C-E912757A4909}"/>
                </a:ext>
              </a:extLst>
            </p:cNvPr>
            <p:cNvSpPr/>
            <p:nvPr/>
          </p:nvSpPr>
          <p:spPr>
            <a:xfrm rot="16200000">
              <a:off x="7095505" y="3868631"/>
              <a:ext cx="1007954" cy="235072"/>
            </a:xfrm>
            <a:prstGeom prst="rect">
              <a:avLst/>
            </a:prstGeom>
            <a:solidFill>
              <a:srgbClr val="6F4838"/>
            </a:solidFill>
            <a:ln w="12700" cap="flat" cmpd="sng" algn="ctr">
              <a:solidFill>
                <a:srgbClr val="6F4838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Trans-Conv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7553C0-9396-3FC6-9DE7-D1F5DA9FC84A}"/>
                </a:ext>
              </a:extLst>
            </p:cNvPr>
            <p:cNvSpPr/>
            <p:nvPr/>
          </p:nvSpPr>
          <p:spPr>
            <a:xfrm rot="16200000">
              <a:off x="7343801" y="3868632"/>
              <a:ext cx="1007954" cy="235072"/>
            </a:xfrm>
            <a:prstGeom prst="rect">
              <a:avLst/>
            </a:prstGeom>
            <a:solidFill>
              <a:srgbClr val="9F5700"/>
            </a:solidFill>
            <a:ln w="12700" cap="flat" cmpd="sng" algn="ctr">
              <a:solidFill>
                <a:srgbClr val="9F5700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Batch Norm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2DF6F7-AA54-5AFA-6EC0-F24D6B9FD1CA}"/>
                </a:ext>
              </a:extLst>
            </p:cNvPr>
            <p:cNvSpPr/>
            <p:nvPr/>
          </p:nvSpPr>
          <p:spPr>
            <a:xfrm rot="16200000">
              <a:off x="7593502" y="3868631"/>
              <a:ext cx="1007954" cy="235071"/>
            </a:xfrm>
            <a:prstGeom prst="rect">
              <a:avLst/>
            </a:prstGeom>
            <a:solidFill>
              <a:srgbClr val="C08D80"/>
            </a:solidFill>
            <a:ln w="12700" cap="flat" cmpd="sng" algn="ctr">
              <a:solidFill>
                <a:srgbClr val="C17250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ReLU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D447DC-8972-83D2-5A78-AC5D7B085F09}"/>
                </a:ext>
              </a:extLst>
            </p:cNvPr>
            <p:cNvSpPr/>
            <p:nvPr/>
          </p:nvSpPr>
          <p:spPr>
            <a:xfrm rot="16200000">
              <a:off x="7994764" y="3868632"/>
              <a:ext cx="1007954" cy="235072"/>
            </a:xfrm>
            <a:prstGeom prst="rect">
              <a:avLst/>
            </a:prstGeom>
            <a:solidFill>
              <a:srgbClr val="6F4838"/>
            </a:solidFill>
            <a:ln w="12700" cap="flat" cmpd="sng" algn="ctr">
              <a:solidFill>
                <a:srgbClr val="6F4838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Trans-Conv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64B623-A62E-0E3F-B1BF-63EFE1D4DB48}"/>
                </a:ext>
              </a:extLst>
            </p:cNvPr>
            <p:cNvSpPr/>
            <p:nvPr/>
          </p:nvSpPr>
          <p:spPr>
            <a:xfrm rot="16200000">
              <a:off x="8243060" y="3868633"/>
              <a:ext cx="1007954" cy="235072"/>
            </a:xfrm>
            <a:prstGeom prst="rect">
              <a:avLst/>
            </a:prstGeom>
            <a:solidFill>
              <a:srgbClr val="9F5700"/>
            </a:solidFill>
            <a:ln w="12700" cap="flat" cmpd="sng" algn="ctr">
              <a:solidFill>
                <a:srgbClr val="9F5700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Batch Norm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9C3D3C-F1FD-736D-47B4-1779B7DF37C9}"/>
                </a:ext>
              </a:extLst>
            </p:cNvPr>
            <p:cNvSpPr/>
            <p:nvPr/>
          </p:nvSpPr>
          <p:spPr>
            <a:xfrm rot="16200000">
              <a:off x="8492761" y="3868632"/>
              <a:ext cx="1007954" cy="235071"/>
            </a:xfrm>
            <a:prstGeom prst="rect">
              <a:avLst/>
            </a:prstGeom>
            <a:solidFill>
              <a:srgbClr val="C08D80"/>
            </a:solidFill>
            <a:ln w="12700" cap="flat" cmpd="sng" algn="ctr">
              <a:solidFill>
                <a:srgbClr val="C17250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ReLU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F569601-80C3-4F05-AE4A-84A695FB752B}"/>
                </a:ext>
              </a:extLst>
            </p:cNvPr>
            <p:cNvGrpSpPr/>
            <p:nvPr/>
          </p:nvGrpSpPr>
          <p:grpSpPr>
            <a:xfrm>
              <a:off x="5712067" y="3286410"/>
              <a:ext cx="5083047" cy="1358078"/>
              <a:chOff x="5712067" y="3286410"/>
              <a:chExt cx="5083047" cy="135807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0C2FDCE-B257-DE56-0E95-43F31217F6AF}"/>
                  </a:ext>
                </a:extLst>
              </p:cNvPr>
              <p:cNvGrpSpPr/>
              <p:nvPr/>
            </p:nvGrpSpPr>
            <p:grpSpPr>
              <a:xfrm>
                <a:off x="5712067" y="3482188"/>
                <a:ext cx="5083047" cy="1007956"/>
                <a:chOff x="4524064" y="1590853"/>
                <a:chExt cx="5083047" cy="100795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9A26964-86C1-C04E-EA2E-FFBAE1A16FBC}"/>
                    </a:ext>
                  </a:extLst>
                </p:cNvPr>
                <p:cNvGrpSpPr/>
                <p:nvPr/>
              </p:nvGrpSpPr>
              <p:grpSpPr>
                <a:xfrm>
                  <a:off x="5404759" y="1590853"/>
                  <a:ext cx="733068" cy="1007956"/>
                  <a:chOff x="9622601" y="1688658"/>
                  <a:chExt cx="942742" cy="1288475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1FB64E9-EB41-C34E-349F-EE09E87205A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129518" y="2181741"/>
                    <a:ext cx="1288473" cy="302308"/>
                  </a:xfrm>
                  <a:prstGeom prst="rect">
                    <a:avLst/>
                  </a:prstGeom>
                  <a:solidFill>
                    <a:srgbClr val="6F4838"/>
                  </a:solidFill>
                  <a:ln w="12700" cap="flat" cmpd="sng" algn="ctr">
                    <a:solidFill>
                      <a:srgbClr val="6F4838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Trans-Conv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CE3DA1-7112-FCBC-84C9-CB9054DD3F3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448832" y="2181743"/>
                    <a:ext cx="1288473" cy="302308"/>
                  </a:xfrm>
                  <a:prstGeom prst="rect">
                    <a:avLst/>
                  </a:prstGeom>
                  <a:solidFill>
                    <a:srgbClr val="9F5700"/>
                  </a:solidFill>
                  <a:ln w="12700" cap="flat" cmpd="sng" algn="ctr">
                    <a:solidFill>
                      <a:srgbClr val="9F5700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Batch Norm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0219BDA-0B19-198F-8F07-DB4CCBD267E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769953" y="2181742"/>
                    <a:ext cx="1288473" cy="302307"/>
                  </a:xfrm>
                  <a:prstGeom prst="rect">
                    <a:avLst/>
                  </a:prstGeom>
                  <a:solidFill>
                    <a:srgbClr val="C08D80"/>
                  </a:solidFill>
                  <a:ln w="12700" cap="flat" cmpd="sng" algn="ctr">
                    <a:solidFill>
                      <a:srgbClr val="C17250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ReLU</a:t>
                    </a:r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48FCDB2-BCE8-3D20-8ECE-3160327772EB}"/>
                    </a:ext>
                  </a:extLst>
                </p:cNvPr>
                <p:cNvSpPr/>
                <p:nvPr/>
              </p:nvSpPr>
              <p:spPr>
                <a:xfrm rot="16200000">
                  <a:off x="8138313" y="1972160"/>
                  <a:ext cx="939295" cy="230977"/>
                </a:xfrm>
                <a:prstGeom prst="rect">
                  <a:avLst/>
                </a:prstGeom>
                <a:solidFill>
                  <a:srgbClr val="9F5700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6F4838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Sigmoid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4B1BDE7-D2CC-EBFC-C54D-FE0F855A46F7}"/>
                    </a:ext>
                  </a:extLst>
                </p:cNvPr>
                <p:cNvSpPr/>
                <p:nvPr/>
              </p:nvSpPr>
              <p:spPr>
                <a:xfrm>
                  <a:off x="4524064" y="1689203"/>
                  <a:ext cx="712477" cy="7241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1010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10101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Input</a:t>
                  </a:r>
                </a:p>
              </p:txBody>
            </p: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2569650D-90F4-56B2-46B8-3EF01D329229}"/>
                    </a:ext>
                  </a:extLst>
                </p:cNvPr>
                <p:cNvSpPr/>
                <p:nvPr/>
              </p:nvSpPr>
              <p:spPr>
                <a:xfrm>
                  <a:off x="7968051" y="2034741"/>
                  <a:ext cx="88507" cy="60091"/>
                </a:xfrm>
                <a:prstGeom prst="rightArrow">
                  <a:avLst/>
                </a:prstGeom>
                <a:solidFill>
                  <a:srgbClr val="E4E1DB"/>
                </a:solidFill>
                <a:ln w="12700" cap="flat" cmpd="sng" algn="ctr">
                  <a:solidFill>
                    <a:srgbClr val="E4E1DB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35E0AE22-C609-E004-48DC-067CA6B9E5F4}"/>
                    </a:ext>
                  </a:extLst>
                </p:cNvPr>
                <p:cNvSpPr/>
                <p:nvPr/>
              </p:nvSpPr>
              <p:spPr>
                <a:xfrm>
                  <a:off x="8370555" y="2034741"/>
                  <a:ext cx="88507" cy="60091"/>
                </a:xfrm>
                <a:prstGeom prst="rightArrow">
                  <a:avLst/>
                </a:prstGeom>
                <a:solidFill>
                  <a:srgbClr val="E4E1DB"/>
                </a:solidFill>
                <a:ln w="12700" cap="flat" cmpd="sng" algn="ctr">
                  <a:solidFill>
                    <a:srgbClr val="E4E1DB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989EA033-5999-C1A6-F9FB-839605F3ED68}"/>
                    </a:ext>
                  </a:extLst>
                </p:cNvPr>
                <p:cNvSpPr/>
                <p:nvPr/>
              </p:nvSpPr>
              <p:spPr>
                <a:xfrm>
                  <a:off x="8773943" y="2044068"/>
                  <a:ext cx="88507" cy="60091"/>
                </a:xfrm>
                <a:prstGeom prst="rightArrow">
                  <a:avLst/>
                </a:prstGeom>
                <a:solidFill>
                  <a:srgbClr val="E4E1DB"/>
                </a:solidFill>
                <a:ln w="12700" cap="flat" cmpd="sng" algn="ctr">
                  <a:solidFill>
                    <a:srgbClr val="E4E1DB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F1E69EE6-AFC4-5C5D-98CE-84D2E8C20A05}"/>
                    </a:ext>
                  </a:extLst>
                </p:cNvPr>
                <p:cNvSpPr/>
                <p:nvPr/>
              </p:nvSpPr>
              <p:spPr>
                <a:xfrm>
                  <a:off x="7070203" y="2034741"/>
                  <a:ext cx="88507" cy="60091"/>
                </a:xfrm>
                <a:prstGeom prst="rightArrow">
                  <a:avLst/>
                </a:prstGeom>
                <a:solidFill>
                  <a:srgbClr val="E4E1DB"/>
                </a:solidFill>
                <a:ln w="12700" cap="flat" cmpd="sng" algn="ctr">
                  <a:solidFill>
                    <a:srgbClr val="E4E1DB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Arrow: Right 22">
                  <a:extLst>
                    <a:ext uri="{FF2B5EF4-FFF2-40B4-BE49-F238E27FC236}">
                      <a16:creationId xmlns:a16="http://schemas.microsoft.com/office/drawing/2014/main" id="{D63D0E3D-4F44-4F34-D161-1C8F57245C0D}"/>
                    </a:ext>
                  </a:extLst>
                </p:cNvPr>
                <p:cNvSpPr/>
                <p:nvPr/>
              </p:nvSpPr>
              <p:spPr>
                <a:xfrm>
                  <a:off x="6174648" y="2034741"/>
                  <a:ext cx="88507" cy="60091"/>
                </a:xfrm>
                <a:prstGeom prst="rightArrow">
                  <a:avLst/>
                </a:prstGeom>
                <a:solidFill>
                  <a:srgbClr val="E4E1DB"/>
                </a:solidFill>
                <a:ln w="12700" cap="flat" cmpd="sng" algn="ctr">
                  <a:solidFill>
                    <a:srgbClr val="E4E1DB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Arrow: Right 23">
                  <a:extLst>
                    <a:ext uri="{FF2B5EF4-FFF2-40B4-BE49-F238E27FC236}">
                      <a16:creationId xmlns:a16="http://schemas.microsoft.com/office/drawing/2014/main" id="{B51CCC5E-62F9-0432-9998-EBB425405D37}"/>
                    </a:ext>
                  </a:extLst>
                </p:cNvPr>
                <p:cNvSpPr/>
                <p:nvPr/>
              </p:nvSpPr>
              <p:spPr>
                <a:xfrm>
                  <a:off x="5274041" y="2044068"/>
                  <a:ext cx="88507" cy="60091"/>
                </a:xfrm>
                <a:prstGeom prst="rightArrow">
                  <a:avLst/>
                </a:prstGeom>
                <a:solidFill>
                  <a:srgbClr val="E4E1DB"/>
                </a:solidFill>
                <a:ln w="12700" cap="flat" cmpd="sng" algn="ctr">
                  <a:solidFill>
                    <a:srgbClr val="E4E1DB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11DB8B8-9E74-05FF-A5D5-CE06EA273B15}"/>
                    </a:ext>
                  </a:extLst>
                </p:cNvPr>
                <p:cNvSpPr/>
                <p:nvPr/>
              </p:nvSpPr>
              <p:spPr>
                <a:xfrm>
                  <a:off x="8894634" y="1712059"/>
                  <a:ext cx="712477" cy="72410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1010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10101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Output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710F9C-5CC2-3ECB-E0E0-975F146F2482}"/>
                  </a:ext>
                </a:extLst>
              </p:cNvPr>
              <p:cNvSpPr/>
              <p:nvPr/>
            </p:nvSpPr>
            <p:spPr>
              <a:xfrm rot="16200000">
                <a:off x="8717556" y="3847913"/>
                <a:ext cx="1358078" cy="235072"/>
              </a:xfrm>
              <a:prstGeom prst="rect">
                <a:avLst/>
              </a:prstGeom>
              <a:solidFill>
                <a:srgbClr val="6F4838"/>
              </a:solidFill>
              <a:ln w="12700" cap="flat" cmpd="sng" algn="ctr">
                <a:solidFill>
                  <a:srgbClr val="6F483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Trans-Conv</a:t>
                </a:r>
              </a:p>
            </p:txBody>
          </p:sp>
        </p:grpSp>
      </p:grp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C7AA9A7A-2824-E0DF-BE0F-949F7E3C7C8E}"/>
              </a:ext>
            </a:extLst>
          </p:cNvPr>
          <p:cNvSpPr txBox="1">
            <a:spLocks/>
          </p:cNvSpPr>
          <p:nvPr/>
        </p:nvSpPr>
        <p:spPr>
          <a:xfrm>
            <a:off x="3249318" y="2445986"/>
            <a:ext cx="2098067" cy="3322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50" b="1" dirty="0">
                <a:solidFill>
                  <a:srgbClr val="010101"/>
                </a:solidFill>
              </a:rPr>
              <a:t>TCNN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9420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- Training</a:t>
            </a:r>
          </a:p>
        </p:txBody>
      </p:sp>
      <p:pic>
        <p:nvPicPr>
          <p:cNvPr id="7" name="Content Placeholder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CB5BB4F-4733-1B99-05AD-3F44D70F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80" y="1298687"/>
            <a:ext cx="5219640" cy="3028775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C18C2-05CC-C5BC-FE84-DDD3DD792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906" y="1298686"/>
            <a:ext cx="5236188" cy="3028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469809-2814-37BF-FA38-5C22763F5C6D}"/>
              </a:ext>
            </a:extLst>
          </p:cNvPr>
          <p:cNvSpPr/>
          <p:nvPr/>
        </p:nvSpPr>
        <p:spPr>
          <a:xfrm>
            <a:off x="3311434" y="2348049"/>
            <a:ext cx="2133963" cy="76417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Reconstructions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7214" y="1057749"/>
            <a:ext cx="1387475" cy="349569"/>
          </a:xfrm>
        </p:spPr>
        <p:txBody>
          <a:bodyPr/>
          <a:lstStyle/>
          <a:p>
            <a:r>
              <a:rPr lang="en-GB" sz="1650" dirty="0"/>
              <a:t>Starting points:</a:t>
            </a:r>
          </a:p>
          <a:p>
            <a:endParaRPr lang="en-GB" sz="165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Picture 6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FE86FC7C-A433-99C8-38EF-C19D94F277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4" y="1668928"/>
            <a:ext cx="1097206" cy="879868"/>
          </a:xfrm>
          <a:prstGeom prst="rect">
            <a:avLst/>
          </a:prstGeom>
        </p:spPr>
      </p:pic>
      <p:pic>
        <p:nvPicPr>
          <p:cNvPr id="9" name="Picture 8" descr="A group of numbers in black squares&#10;&#10;Description automatically generated">
            <a:extLst>
              <a:ext uri="{FF2B5EF4-FFF2-40B4-BE49-F238E27FC236}">
                <a16:creationId xmlns:a16="http://schemas.microsoft.com/office/drawing/2014/main" id="{690B8B5F-F14E-4412-A8D8-BA2FDDCAD6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56" y="1668928"/>
            <a:ext cx="1677571" cy="879869"/>
          </a:xfrm>
          <a:prstGeom prst="rect">
            <a:avLst/>
          </a:prstGeom>
        </p:spPr>
      </p:pic>
      <p:pic>
        <p:nvPicPr>
          <p:cNvPr id="11" name="Picture 10" descr="A number of numbers in black squares&#10;&#10;Description automatically generated">
            <a:extLst>
              <a:ext uri="{FF2B5EF4-FFF2-40B4-BE49-F238E27FC236}">
                <a16:creationId xmlns:a16="http://schemas.microsoft.com/office/drawing/2014/main" id="{7D38DDD5-DA20-67CD-E9C6-EF40A3F9D1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63" y="1668928"/>
            <a:ext cx="1677571" cy="879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2941C2-E7C5-DE65-F017-87E536403FA4}"/>
              </a:ext>
            </a:extLst>
          </p:cNvPr>
          <p:cNvSpPr txBox="1"/>
          <p:nvPr/>
        </p:nvSpPr>
        <p:spPr>
          <a:xfrm>
            <a:off x="137345" y="1407318"/>
            <a:ext cx="1954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Random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F89B4-6130-A9C5-E2E1-E5C2EB52C8FF}"/>
              </a:ext>
            </a:extLst>
          </p:cNvPr>
          <p:cNvSpPr txBox="1"/>
          <p:nvPr/>
        </p:nvSpPr>
        <p:spPr>
          <a:xfrm>
            <a:off x="1738260" y="1407318"/>
            <a:ext cx="1954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Specific Class Instance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BCCF2-7515-4BE5-6C61-2D0EC1FB0320}"/>
              </a:ext>
            </a:extLst>
          </p:cNvPr>
          <p:cNvSpPr txBox="1"/>
          <p:nvPr/>
        </p:nvSpPr>
        <p:spPr>
          <a:xfrm>
            <a:off x="3637967" y="1407318"/>
            <a:ext cx="1954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Class Average</a:t>
            </a:r>
          </a:p>
        </p:txBody>
      </p:sp>
      <p:pic>
        <p:nvPicPr>
          <p:cNvPr id="25" name="Picture 2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C608F3C4-078D-63F2-5664-D780867EB6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24" y="1407317"/>
            <a:ext cx="2988126" cy="1790353"/>
          </a:xfrm>
          <a:prstGeom prst="rect">
            <a:avLst/>
          </a:prstGeom>
        </p:spPr>
      </p:pic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32449FC4-B09A-DC14-2A02-EA4D54997A2A}"/>
              </a:ext>
            </a:extLst>
          </p:cNvPr>
          <p:cNvSpPr txBox="1">
            <a:spLocks/>
          </p:cNvSpPr>
          <p:nvPr/>
        </p:nvSpPr>
        <p:spPr>
          <a:xfrm>
            <a:off x="5730424" y="1057748"/>
            <a:ext cx="1387475" cy="3495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50" dirty="0"/>
              <a:t>Update Rule:</a:t>
            </a:r>
          </a:p>
          <a:p>
            <a:endParaRPr lang="en-GB" sz="1650" dirty="0"/>
          </a:p>
        </p:txBody>
      </p:sp>
      <p:sp>
        <p:nvSpPr>
          <p:cNvPr id="27" name="Tijdelijke aanduiding voor inhoud 2">
            <a:extLst>
              <a:ext uri="{FF2B5EF4-FFF2-40B4-BE49-F238E27FC236}">
                <a16:creationId xmlns:a16="http://schemas.microsoft.com/office/drawing/2014/main" id="{235EC5B6-0C94-9E13-5024-0871268D72D4}"/>
              </a:ext>
            </a:extLst>
          </p:cNvPr>
          <p:cNvSpPr txBox="1">
            <a:spLocks/>
          </p:cNvSpPr>
          <p:nvPr/>
        </p:nvSpPr>
        <p:spPr>
          <a:xfrm>
            <a:off x="557214" y="2727783"/>
            <a:ext cx="1387475" cy="3495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50" dirty="0"/>
              <a:t>Examples:</a:t>
            </a:r>
          </a:p>
          <a:p>
            <a:endParaRPr lang="en-GB" sz="1650" dirty="0"/>
          </a:p>
        </p:txBody>
      </p:sp>
      <p:pic>
        <p:nvPicPr>
          <p:cNvPr id="8" name="mnist_video_random2 (2)">
            <a:hlinkClick r:id="" action="ppaction://media"/>
            <a:extLst>
              <a:ext uri="{FF2B5EF4-FFF2-40B4-BE49-F238E27FC236}">
                <a16:creationId xmlns:a16="http://schemas.microsoft.com/office/drawing/2014/main" id="{92A02F6A-C42F-0CC7-E70C-D6A5A0E057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336328" y="3338962"/>
            <a:ext cx="879869" cy="879869"/>
          </a:xfrm>
          <a:prstGeom prst="rect">
            <a:avLst/>
          </a:prstGeom>
        </p:spPr>
      </p:pic>
      <p:pic>
        <p:nvPicPr>
          <p:cNvPr id="10" name="mnist_video_class_average (5)">
            <a:hlinkClick r:id="" action="ppaction://media"/>
            <a:extLst>
              <a:ext uri="{FF2B5EF4-FFF2-40B4-BE49-F238E27FC236}">
                <a16:creationId xmlns:a16="http://schemas.microsoft.com/office/drawing/2014/main" id="{1187B293-8EAA-6A0A-0CC9-BE4A374ADC9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5060" y="3338963"/>
            <a:ext cx="879869" cy="879869"/>
          </a:xfrm>
          <a:prstGeom prst="rect">
            <a:avLst/>
          </a:prstGeom>
        </p:spPr>
      </p:pic>
      <p:pic>
        <p:nvPicPr>
          <p:cNvPr id="16" name="Picture 15" descr="A white curved object with black background&#10;&#10;Description automatically generated">
            <a:extLst>
              <a:ext uri="{FF2B5EF4-FFF2-40B4-BE49-F238E27FC236}">
                <a16:creationId xmlns:a16="http://schemas.microsoft.com/office/drawing/2014/main" id="{22D4311A-D267-EA33-767A-84C4972786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61" y="3334327"/>
            <a:ext cx="885700" cy="885700"/>
          </a:xfrm>
          <a:prstGeom prst="rect">
            <a:avLst/>
          </a:prstGeom>
        </p:spPr>
      </p:pic>
      <p:pic>
        <p:nvPicPr>
          <p:cNvPr id="18" name="Picture 17" descr="A white and black logo&#10;&#10;Description automatically generated">
            <a:extLst>
              <a:ext uri="{FF2B5EF4-FFF2-40B4-BE49-F238E27FC236}">
                <a16:creationId xmlns:a16="http://schemas.microsoft.com/office/drawing/2014/main" id="{D01574E3-47ED-8F27-4721-C4213AC1824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89" y="3336571"/>
            <a:ext cx="889453" cy="8822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FAD702-A87F-20DF-F6B3-4558851C5652}"/>
              </a:ext>
            </a:extLst>
          </p:cNvPr>
          <p:cNvSpPr txBox="1"/>
          <p:nvPr/>
        </p:nvSpPr>
        <p:spPr>
          <a:xfrm>
            <a:off x="2019302" y="3077352"/>
            <a:ext cx="74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Target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FCC572-0E2A-18E2-4166-CE4C5875275B}"/>
              </a:ext>
            </a:extLst>
          </p:cNvPr>
          <p:cNvSpPr txBox="1"/>
          <p:nvPr/>
        </p:nvSpPr>
        <p:spPr>
          <a:xfrm>
            <a:off x="4564507" y="3077352"/>
            <a:ext cx="74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Target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146AD-AAEE-5021-BD9A-43FDE94C1A4E}"/>
              </a:ext>
            </a:extLst>
          </p:cNvPr>
          <p:cNvSpPr txBox="1"/>
          <p:nvPr/>
        </p:nvSpPr>
        <p:spPr>
          <a:xfrm>
            <a:off x="3236606" y="3077352"/>
            <a:ext cx="10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A3730-07B8-BF44-7DD4-3E24AA9460AB}"/>
              </a:ext>
            </a:extLst>
          </p:cNvPr>
          <p:cNvSpPr txBox="1"/>
          <p:nvPr/>
        </p:nvSpPr>
        <p:spPr>
          <a:xfrm>
            <a:off x="748798" y="3077469"/>
            <a:ext cx="10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Reconstruction</a:t>
            </a:r>
          </a:p>
        </p:txBody>
      </p:sp>
    </p:spTree>
    <p:extLst>
      <p:ext uri="{BB962C8B-B14F-4D97-AF65-F5344CB8AC3E}">
        <p14:creationId xmlns:p14="http://schemas.microsoft.com/office/powerpoint/2010/main" val="403959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6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20000" mute="1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Reconstructions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16</a:t>
            </a:fld>
            <a:endParaRPr lang="en-GB" dirty="0"/>
          </a:p>
        </p:txBody>
      </p:sp>
      <p:graphicFrame>
        <p:nvGraphicFramePr>
          <p:cNvPr id="7" name="Tijdelijke aanduiding voor tabel 6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37055380"/>
              </p:ext>
            </p:extLst>
          </p:nvPr>
        </p:nvGraphicFramePr>
        <p:xfrm>
          <a:off x="930888" y="964577"/>
          <a:ext cx="7282223" cy="1371600"/>
        </p:xfrm>
        <a:graphic>
          <a:graphicData uri="http://schemas.openxmlformats.org/drawingml/2006/table">
            <a:tbl>
              <a:tblPr firstRow="1" bandRow="1"/>
              <a:tblGrid>
                <a:gridCol w="1793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047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Shadow Validation Set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Test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0955"/>
                  </a:ext>
                </a:extLst>
              </a:tr>
              <a:tr h="238047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SSIM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47">
                <a:tc>
                  <a:txBody>
                    <a:bodyPr/>
                    <a:lstStyle/>
                    <a:p>
                      <a:r>
                        <a:rPr lang="en-GB" sz="1200" dirty="0"/>
                        <a:t>Random Pixels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0.0536 ± 0.0081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0.1032 ± 0.0042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0.0417 ± 0.0065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0.1136 ± 0.0047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47">
                <a:tc>
                  <a:txBody>
                    <a:bodyPr/>
                    <a:lstStyle/>
                    <a:p>
                      <a:r>
                        <a:rPr lang="en-GB" sz="1200" dirty="0"/>
                        <a:t>Specific Class Instance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0.2476 ± 0.0138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0.0687 ± 0.0078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0.1846 ± 0.0141</a:t>
                      </a:r>
                      <a:endParaRPr lang="en-GB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0.0778 ± 0.0084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47">
                <a:tc>
                  <a:txBody>
                    <a:bodyPr/>
                    <a:lstStyle/>
                    <a:p>
                      <a:r>
                        <a:rPr lang="en-GB" sz="1200" dirty="0"/>
                        <a:t>Class Average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0.3014</a:t>
                      </a:r>
                      <a:r>
                        <a:rPr lang="en-US" sz="1200" dirty="0"/>
                        <a:t> ± 0.0079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0.0601</a:t>
                      </a:r>
                      <a:r>
                        <a:rPr lang="en-US" sz="1200" dirty="0"/>
                        <a:t> ± 0.0037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0.2409</a:t>
                      </a:r>
                      <a:r>
                        <a:rPr lang="en-US" sz="1200" dirty="0"/>
                        <a:t> ± 0.0068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0.0672</a:t>
                      </a:r>
                      <a:r>
                        <a:rPr lang="en-US" sz="1200" dirty="0"/>
                        <a:t> ± 0.0021</a:t>
                      </a:r>
                      <a:endParaRPr lang="en-GB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04C91AE-F324-2BB8-1A3C-EE33BCF2C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5" y="2433785"/>
            <a:ext cx="4478207" cy="5076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E45A81-1508-CE5E-1E56-FA300504F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5" y="2944683"/>
            <a:ext cx="4478207" cy="5076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BAF4FC-C38F-E6CE-67ED-98AB52347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6" y="3452288"/>
            <a:ext cx="4478207" cy="5527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C3A543-C7CC-38D8-DBCA-FAF0710BB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5" y="4005014"/>
            <a:ext cx="4478207" cy="490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866A71-2E03-D511-7D0B-C1B40361B9F8}"/>
              </a:ext>
            </a:extLst>
          </p:cNvPr>
          <p:cNvSpPr txBox="1"/>
          <p:nvPr/>
        </p:nvSpPr>
        <p:spPr>
          <a:xfrm>
            <a:off x="6811099" y="2550622"/>
            <a:ext cx="1954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Images (Test Set)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EDBC6-79A0-436D-E8EE-BE4A2A2E4F93}"/>
              </a:ext>
            </a:extLst>
          </p:cNvPr>
          <p:cNvSpPr txBox="1"/>
          <p:nvPr/>
        </p:nvSpPr>
        <p:spPr>
          <a:xfrm>
            <a:off x="6811099" y="3066034"/>
            <a:ext cx="1954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Random Pixels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68DB1-410B-775D-74B5-905B56CD5B7B}"/>
              </a:ext>
            </a:extLst>
          </p:cNvPr>
          <p:cNvSpPr txBox="1"/>
          <p:nvPr/>
        </p:nvSpPr>
        <p:spPr>
          <a:xfrm>
            <a:off x="6811099" y="3597846"/>
            <a:ext cx="1954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Specific Class Instance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EFEFD-761C-51E4-4D2B-A0D527EE6A69}"/>
              </a:ext>
            </a:extLst>
          </p:cNvPr>
          <p:cNvSpPr txBox="1"/>
          <p:nvPr/>
        </p:nvSpPr>
        <p:spPr>
          <a:xfrm>
            <a:off x="6811099" y="4112129"/>
            <a:ext cx="1954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Class Average</a:t>
            </a:r>
          </a:p>
        </p:txBody>
      </p:sp>
    </p:spTree>
    <p:extLst>
      <p:ext uri="{BB962C8B-B14F-4D97-AF65-F5344CB8AC3E}">
        <p14:creationId xmlns:p14="http://schemas.microsoft.com/office/powerpoint/2010/main" val="22310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- Training</a:t>
            </a:r>
          </a:p>
        </p:txBody>
      </p:sp>
      <p:pic>
        <p:nvPicPr>
          <p:cNvPr id="7" name="Content Placeholder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CB5BB4F-4733-1B99-05AD-3F44D70F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80" y="1298687"/>
            <a:ext cx="5219640" cy="3028775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192A9-8E03-F0EF-373F-8028E90F2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906" y="1298686"/>
            <a:ext cx="5236188" cy="3028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469809-2814-37BF-FA38-5C22763F5C6D}"/>
              </a:ext>
            </a:extLst>
          </p:cNvPr>
          <p:cNvSpPr/>
          <p:nvPr/>
        </p:nvSpPr>
        <p:spPr>
          <a:xfrm>
            <a:off x="3344091" y="3499214"/>
            <a:ext cx="2133963" cy="77070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Linear Activations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661AA-EC68-1FCB-C2F3-EF24C8D9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29" y="1999292"/>
            <a:ext cx="3712376" cy="16842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B95BE3-5161-FF92-C5BB-476AE51FC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88502"/>
              </p:ext>
            </p:extLst>
          </p:nvPr>
        </p:nvGraphicFramePr>
        <p:xfrm>
          <a:off x="811796" y="1521124"/>
          <a:ext cx="88816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164">
                  <a:extLst>
                    <a:ext uri="{9D8B030D-6E8A-4147-A177-3AD203B41FA5}">
                      <a16:colId xmlns:a16="http://schemas.microsoft.com/office/drawing/2014/main" val="2087784841"/>
                    </a:ext>
                  </a:extLst>
                </a:gridCol>
              </a:tblGrid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7.4521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91778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-4.523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88917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2520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29075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85552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8210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22711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9.214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4693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-0.178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3963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85808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98913"/>
                  </a:ext>
                </a:extLst>
              </a:tr>
              <a:tr h="1736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-0.816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961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37687D-3148-2571-5C2D-7C2BCCE539BC}"/>
                  </a:ext>
                </a:extLst>
              </p:cNvPr>
              <p:cNvSpPr txBox="1"/>
              <p:nvPr/>
            </p:nvSpPr>
            <p:spPr>
              <a:xfrm>
                <a:off x="1092372" y="1171121"/>
                <a:ext cx="327013" cy="300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sz="195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37687D-3148-2571-5C2D-7C2BCCE53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1171121"/>
                <a:ext cx="327013" cy="300082"/>
              </a:xfrm>
              <a:prstGeom prst="rect">
                <a:avLst/>
              </a:prstGeom>
              <a:blipFill>
                <a:blip r:embed="rId4"/>
                <a:stretch>
                  <a:fillRect l="-16667" t="-2041" r="-3704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9A875B9-3F4E-2A58-D1C2-9F7B3B720415}"/>
              </a:ext>
            </a:extLst>
          </p:cNvPr>
          <p:cNvSpPr txBox="1">
            <a:spLocks/>
          </p:cNvSpPr>
          <p:nvPr/>
        </p:nvSpPr>
        <p:spPr>
          <a:xfrm>
            <a:off x="4360729" y="1616174"/>
            <a:ext cx="1387475" cy="3495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50" dirty="0"/>
              <a:t>Update Rule:</a:t>
            </a:r>
          </a:p>
          <a:p>
            <a:endParaRPr lang="en-GB" sz="165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19D34A-6C76-36A9-0302-84257A4B4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43912"/>
              </p:ext>
            </p:extLst>
          </p:nvPr>
        </p:nvGraphicFramePr>
        <p:xfrm>
          <a:off x="2472657" y="1520407"/>
          <a:ext cx="994109" cy="2620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109">
                  <a:extLst>
                    <a:ext uri="{9D8B030D-6E8A-4147-A177-3AD203B41FA5}">
                      <a16:colId xmlns:a16="http://schemas.microsoft.com/office/drawing/2014/main" val="2087784841"/>
                    </a:ext>
                  </a:extLst>
                </a:gridCol>
              </a:tblGrid>
              <a:tr h="262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91778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-1.523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88917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2520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29075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-0.912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85552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3.456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04693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-2.178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3963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85808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98913"/>
                  </a:ext>
                </a:extLst>
              </a:tr>
              <a:tr h="262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961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D44D8A-7B63-6C37-9C8A-AE1537C3059E}"/>
                  </a:ext>
                </a:extLst>
              </p:cNvPr>
              <p:cNvSpPr txBox="1"/>
              <p:nvPr/>
            </p:nvSpPr>
            <p:spPr>
              <a:xfrm>
                <a:off x="2806204" y="1171121"/>
                <a:ext cx="291682" cy="300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9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95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D44D8A-7B63-6C37-9C8A-AE1537C30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04" y="1171121"/>
                <a:ext cx="291682" cy="300082"/>
              </a:xfrm>
              <a:prstGeom prst="rect">
                <a:avLst/>
              </a:prstGeom>
              <a:blipFill>
                <a:blip r:embed="rId5"/>
                <a:stretch>
                  <a:fillRect l="-18750" r="-625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4482F1-D539-FB50-D784-E0DBAD55E15D}"/>
              </a:ext>
            </a:extLst>
          </p:cNvPr>
          <p:cNvSpPr/>
          <p:nvPr/>
        </p:nvSpPr>
        <p:spPr>
          <a:xfrm>
            <a:off x="1828800" y="2572467"/>
            <a:ext cx="566821" cy="273050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06C6DC-379D-A4B6-2E3C-93B1065A17D8}"/>
                  </a:ext>
                </a:extLst>
              </p:cNvPr>
              <p:cNvSpPr txBox="1"/>
              <p:nvPr/>
            </p:nvSpPr>
            <p:spPr>
              <a:xfrm>
                <a:off x="1828800" y="2363284"/>
                <a:ext cx="513859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06C6DC-379D-A4B6-2E3C-93B1065A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363284"/>
                <a:ext cx="513859" cy="207749"/>
              </a:xfrm>
              <a:prstGeom prst="rect">
                <a:avLst/>
              </a:prstGeom>
              <a:blipFill>
                <a:blip r:embed="rId6"/>
                <a:stretch>
                  <a:fillRect l="-8333" r="-714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8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- Testing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8A2CE-51B0-70A8-B5B5-C47E646B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98" y="1163300"/>
            <a:ext cx="6628203" cy="299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41C339-66AA-8873-B451-67028893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381" y="1163300"/>
            <a:ext cx="6651235" cy="29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703518"/>
          </a:xfrm>
        </p:spPr>
        <p:txBody>
          <a:bodyPr/>
          <a:lstStyle/>
          <a:p>
            <a:r>
              <a:rPr lang="en-GB" b="1" dirty="0"/>
              <a:t>MI Inversion: </a:t>
            </a:r>
            <a:r>
              <a:rPr lang="en-US" dirty="0"/>
              <a:t>extracting information about the training data by analyzing the model’s predictions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6" name="Picture 2" descr="Introduction to Gradient Descent Algorithm along its variants">
            <a:extLst>
              <a:ext uri="{FF2B5EF4-FFF2-40B4-BE49-F238E27FC236}">
                <a16:creationId xmlns:a16="http://schemas.microsoft.com/office/drawing/2014/main" id="{44F4421A-CD27-20C1-03F7-05F2FEFF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22" y="2792167"/>
            <a:ext cx="2571397" cy="13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1503A80-53E6-0FAD-43E3-6B06E350AFC1}"/>
              </a:ext>
            </a:extLst>
          </p:cNvPr>
          <p:cNvSpPr txBox="1">
            <a:spLocks/>
          </p:cNvSpPr>
          <p:nvPr/>
        </p:nvSpPr>
        <p:spPr>
          <a:xfrm>
            <a:off x="4741817" y="2088095"/>
            <a:ext cx="3414758" cy="1964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Second model acting as the inverse of original model</a:t>
            </a:r>
          </a:p>
          <a:p>
            <a:pPr lvl="1"/>
            <a:endParaRPr lang="en-GB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0C8890EE-341E-BB6C-457B-98320525CBD1}"/>
              </a:ext>
            </a:extLst>
          </p:cNvPr>
          <p:cNvSpPr txBox="1">
            <a:spLocks/>
          </p:cNvSpPr>
          <p:nvPr/>
        </p:nvSpPr>
        <p:spPr>
          <a:xfrm>
            <a:off x="758824" y="2088096"/>
            <a:ext cx="2762795" cy="1964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Gradient based optimization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396E6-653A-0F9B-5050-EB516F6B6268}"/>
              </a:ext>
            </a:extLst>
          </p:cNvPr>
          <p:cNvSpPr txBox="1"/>
          <p:nvPr/>
        </p:nvSpPr>
        <p:spPr>
          <a:xfrm>
            <a:off x="854522" y="4163993"/>
            <a:ext cx="2571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Source: Andrew Ng, Lecture 2 | Machine Learning Video</a:t>
            </a: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41028210-B15F-FB39-EE36-296F53BE9AAB}"/>
              </a:ext>
            </a:extLst>
          </p:cNvPr>
          <p:cNvSpPr/>
          <p:nvPr/>
        </p:nvSpPr>
        <p:spPr>
          <a:xfrm rot="16200000">
            <a:off x="5261652" y="3049374"/>
            <a:ext cx="764094" cy="649473"/>
          </a:xfrm>
          <a:prstGeom prst="flowChartOffpageConnector">
            <a:avLst/>
          </a:prstGeom>
          <a:solidFill>
            <a:srgbClr val="22A7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CEB2D2-AC71-C61E-9CF5-523D723EC0AE}"/>
                  </a:ext>
                </a:extLst>
              </p:cNvPr>
              <p:cNvSpPr txBox="1"/>
              <p:nvPr/>
            </p:nvSpPr>
            <p:spPr>
              <a:xfrm>
                <a:off x="5389372" y="3202576"/>
                <a:ext cx="413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CEB2D2-AC71-C61E-9CF5-523D723E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372" y="3202576"/>
                <a:ext cx="41376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324E98-AF0D-904B-B8BF-D7A300C416C8}"/>
              </a:ext>
            </a:extLst>
          </p:cNvPr>
          <p:cNvSpPr/>
          <p:nvPr/>
        </p:nvSpPr>
        <p:spPr>
          <a:xfrm>
            <a:off x="6229462" y="3070007"/>
            <a:ext cx="592622" cy="60820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70204-242C-0214-2040-8BE457DB5078}"/>
                  </a:ext>
                </a:extLst>
              </p:cNvPr>
              <p:cNvSpPr txBox="1"/>
              <p:nvPr/>
            </p:nvSpPr>
            <p:spPr>
              <a:xfrm>
                <a:off x="6229462" y="3202576"/>
                <a:ext cx="49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70204-242C-0214-2040-8BE457DB5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462" y="3202576"/>
                <a:ext cx="494256" cy="307777"/>
              </a:xfrm>
              <a:prstGeom prst="rect">
                <a:avLst/>
              </a:prstGeom>
              <a:blipFill>
                <a:blip r:embed="rId5"/>
                <a:stretch>
                  <a:fillRect r="-2345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55F5C1BC-9307-B146-E043-0055D5972846}"/>
              </a:ext>
            </a:extLst>
          </p:cNvPr>
          <p:cNvSpPr/>
          <p:nvPr/>
        </p:nvSpPr>
        <p:spPr>
          <a:xfrm rot="5400000">
            <a:off x="7090399" y="3049371"/>
            <a:ext cx="764095" cy="649473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7F9642-44D6-2834-3D81-30BF89F3682D}"/>
                  </a:ext>
                </a:extLst>
              </p:cNvPr>
              <p:cNvSpPr txBox="1"/>
              <p:nvPr/>
            </p:nvSpPr>
            <p:spPr>
              <a:xfrm>
                <a:off x="7293123" y="3220220"/>
                <a:ext cx="4317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7F9642-44D6-2834-3D81-30BF89F3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123" y="3220220"/>
                <a:ext cx="4317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909AF0C-6AFF-5DA3-AB26-904B3679D67A}"/>
              </a:ext>
            </a:extLst>
          </p:cNvPr>
          <p:cNvSpPr/>
          <p:nvPr/>
        </p:nvSpPr>
        <p:spPr>
          <a:xfrm>
            <a:off x="4480676" y="3132237"/>
            <a:ext cx="577260" cy="48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A6B379-66B2-59DA-C5BC-14434FAF85D4}"/>
                  </a:ext>
                </a:extLst>
              </p:cNvPr>
              <p:cNvSpPr txBox="1"/>
              <p:nvPr/>
            </p:nvSpPr>
            <p:spPr>
              <a:xfrm>
                <a:off x="4611475" y="3220220"/>
                <a:ext cx="315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A6B379-66B2-59DA-C5BC-14434FAF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475" y="3220220"/>
                <a:ext cx="31566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DC9D45DB-A447-0CFD-0625-93E8F7D63E61}"/>
              </a:ext>
            </a:extLst>
          </p:cNvPr>
          <p:cNvSpPr/>
          <p:nvPr/>
        </p:nvSpPr>
        <p:spPr>
          <a:xfrm>
            <a:off x="8047641" y="3132237"/>
            <a:ext cx="577260" cy="48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802B3D-EA43-FA7E-88EF-5632BF44014C}"/>
                  </a:ext>
                </a:extLst>
              </p:cNvPr>
              <p:cNvSpPr txBox="1"/>
              <p:nvPr/>
            </p:nvSpPr>
            <p:spPr>
              <a:xfrm>
                <a:off x="8184740" y="3229726"/>
                <a:ext cx="315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802B3D-EA43-FA7E-88EF-5632BF440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740" y="3229726"/>
                <a:ext cx="315662" cy="307777"/>
              </a:xfrm>
              <a:prstGeom prst="rect">
                <a:avLst/>
              </a:prstGeom>
              <a:blipFill>
                <a:blip r:embed="rId8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69AEA5-9612-CAB6-D226-08D135B6C98C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 flipV="1">
            <a:off x="5057936" y="3374111"/>
            <a:ext cx="26102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47EE41-37C4-2310-D8B7-1908023A2CCE}"/>
              </a:ext>
            </a:extLst>
          </p:cNvPr>
          <p:cNvCxnSpPr>
            <a:cxnSpLocks/>
            <a:stCxn id="11" idx="2"/>
            <a:endCxn id="13" idx="2"/>
          </p:cNvCxnSpPr>
          <p:nvPr/>
        </p:nvCxnSpPr>
        <p:spPr>
          <a:xfrm flipV="1">
            <a:off x="5968436" y="3374108"/>
            <a:ext cx="261026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B35F43-3791-1953-14CD-2FEFBFD2A63F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822084" y="3374108"/>
            <a:ext cx="3256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3C2E80-321F-0E03-76EC-09CE240C23A7}"/>
              </a:ext>
            </a:extLst>
          </p:cNvPr>
          <p:cNvCxnSpPr>
            <a:stCxn id="15" idx="0"/>
            <a:endCxn id="19" idx="1"/>
          </p:cNvCxnSpPr>
          <p:nvPr/>
        </p:nvCxnSpPr>
        <p:spPr>
          <a:xfrm>
            <a:off x="7797183" y="3374108"/>
            <a:ext cx="25045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RQ1: Best Model Configuration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AutoShape 107">
                <a:extLst>
                  <a:ext uri="{FF2B5EF4-FFF2-40B4-BE49-F238E27FC236}">
                    <a16:creationId xmlns:a16="http://schemas.microsoft.com/office/drawing/2014/main" id="{8D5244E0-CBEC-618D-B947-5DF8ACC7BFD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33375" y="1366837"/>
                <a:ext cx="4238625" cy="2505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 sz="1200" dirty="0">
                                <a:solidFill>
                                  <a:prstClr val="black"/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</p:txBody>
          </p:sp>
        </mc:Choice>
        <mc:Fallback xmlns="">
          <p:sp>
            <p:nvSpPr>
              <p:cNvPr id="114" name="AutoShape 107">
                <a:extLst>
                  <a:ext uri="{FF2B5EF4-FFF2-40B4-BE49-F238E27FC236}">
                    <a16:creationId xmlns:a16="http://schemas.microsoft.com/office/drawing/2014/main" id="{8D5244E0-CBEC-618D-B947-5DF8ACC7B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375" y="1366837"/>
                <a:ext cx="4238625" cy="2505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ine 112">
            <a:extLst>
              <a:ext uri="{FF2B5EF4-FFF2-40B4-BE49-F238E27FC236}">
                <a16:creationId xmlns:a16="http://schemas.microsoft.com/office/drawing/2014/main" id="{1BBA1CB3-0E4D-7A64-C35E-1B23C931E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" y="2000250"/>
            <a:ext cx="42227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113">
            <a:extLst>
              <a:ext uri="{FF2B5EF4-FFF2-40B4-BE49-F238E27FC236}">
                <a16:creationId xmlns:a16="http://schemas.microsoft.com/office/drawing/2014/main" id="{A80785B0-8889-D455-ABFB-ED0A39030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" y="2306637"/>
            <a:ext cx="42227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14">
            <a:extLst>
              <a:ext uri="{FF2B5EF4-FFF2-40B4-BE49-F238E27FC236}">
                <a16:creationId xmlns:a16="http://schemas.microsoft.com/office/drawing/2014/main" id="{46D44AE8-B4C6-FDDD-2B64-1FE4EC2AA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" y="2611437"/>
            <a:ext cx="42227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115">
            <a:extLst>
              <a:ext uri="{FF2B5EF4-FFF2-40B4-BE49-F238E27FC236}">
                <a16:creationId xmlns:a16="http://schemas.microsoft.com/office/drawing/2014/main" id="{96A8125E-8AD6-414D-20A7-D79CEA1F9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" y="2917825"/>
            <a:ext cx="42227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116">
            <a:extLst>
              <a:ext uri="{FF2B5EF4-FFF2-40B4-BE49-F238E27FC236}">
                <a16:creationId xmlns:a16="http://schemas.microsoft.com/office/drawing/2014/main" id="{F6DE0A9F-6451-620F-ADB1-B720B995B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" y="3224212"/>
            <a:ext cx="42227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117">
            <a:extLst>
              <a:ext uri="{FF2B5EF4-FFF2-40B4-BE49-F238E27FC236}">
                <a16:creationId xmlns:a16="http://schemas.microsoft.com/office/drawing/2014/main" id="{BAF88883-C535-1C9F-9343-2A5720455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" y="3529012"/>
            <a:ext cx="42227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511D96C-59E0-B0AD-27BB-A8B383800864}"/>
              </a:ext>
            </a:extLst>
          </p:cNvPr>
          <p:cNvGrpSpPr/>
          <p:nvPr/>
        </p:nvGrpSpPr>
        <p:grpSpPr>
          <a:xfrm>
            <a:off x="339725" y="1387475"/>
            <a:ext cx="4222750" cy="319087"/>
            <a:chOff x="765175" y="1339851"/>
            <a:chExt cx="4222750" cy="319087"/>
          </a:xfrm>
        </p:grpSpPr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48BB9AF4-5050-EF9A-2A8F-4844694DC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175" y="1339851"/>
              <a:ext cx="1398588" cy="306388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AF93767E-2787-73E6-A783-065172310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763" y="1339851"/>
              <a:ext cx="1411288" cy="306388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1">
              <a:extLst>
                <a:ext uri="{FF2B5EF4-FFF2-40B4-BE49-F238E27FC236}">
                  <a16:creationId xmlns:a16="http://schemas.microsoft.com/office/drawing/2014/main" id="{711F89D3-0D6D-57B5-AEEC-5C66179D7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1339851"/>
              <a:ext cx="1412875" cy="306388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8">
              <a:extLst>
                <a:ext uri="{FF2B5EF4-FFF2-40B4-BE49-F238E27FC236}">
                  <a16:creationId xmlns:a16="http://schemas.microsoft.com/office/drawing/2014/main" id="{5828F554-13CF-124C-0C3C-8108ECB95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150" y="1382713"/>
              <a:ext cx="439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19">
              <a:extLst>
                <a:ext uri="{FF2B5EF4-FFF2-40B4-BE49-F238E27FC236}">
                  <a16:creationId xmlns:a16="http://schemas.microsoft.com/office/drawing/2014/main" id="{29BD2D30-4465-9735-E463-8C94E25A7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700" y="1382713"/>
              <a:ext cx="477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SSIM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0AC65DB9-858E-2A53-C505-275C22EAE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013" y="1382713"/>
              <a:ext cx="6016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Model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81BBEB2-238C-B22C-A069-59961F24837E}"/>
              </a:ext>
            </a:extLst>
          </p:cNvPr>
          <p:cNvGrpSpPr/>
          <p:nvPr/>
        </p:nvGrpSpPr>
        <p:grpSpPr>
          <a:xfrm>
            <a:off x="333375" y="1705622"/>
            <a:ext cx="4106863" cy="293040"/>
            <a:chOff x="758825" y="1657998"/>
            <a:chExt cx="4106863" cy="293040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7BFED56-EC48-2CD7-E0C5-B187917D272C}"/>
                </a:ext>
              </a:extLst>
            </p:cNvPr>
            <p:cNvGrpSpPr/>
            <p:nvPr/>
          </p:nvGrpSpPr>
          <p:grpSpPr>
            <a:xfrm>
              <a:off x="2374900" y="1712913"/>
              <a:ext cx="2490788" cy="238125"/>
              <a:chOff x="2374900" y="1712913"/>
              <a:chExt cx="2490788" cy="238125"/>
            </a:xfrm>
          </p:grpSpPr>
          <p:sp>
            <p:nvSpPr>
              <p:cNvPr id="127" name="Rectangle 121">
                <a:extLst>
                  <a:ext uri="{FF2B5EF4-FFF2-40B4-BE49-F238E27FC236}">
                    <a16:creationId xmlns:a16="http://schemas.microsoft.com/office/drawing/2014/main" id="{2F825403-1CC4-756B-1737-BD61103A5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775" y="1712913"/>
                <a:ext cx="53340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0.0966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Rectangle 122">
                <a:extLst>
                  <a:ext uri="{FF2B5EF4-FFF2-40B4-BE49-F238E27FC236}">
                    <a16:creationId xmlns:a16="http://schemas.microsoft.com/office/drawing/2014/main" id="{5A901ACF-A573-BAF6-D874-AA2D2A4E4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975" y="1712913"/>
                <a:ext cx="15240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Rectangle 123">
                <a:extLst>
                  <a:ext uri="{FF2B5EF4-FFF2-40B4-BE49-F238E27FC236}">
                    <a16:creationId xmlns:a16="http://schemas.microsoft.com/office/drawing/2014/main" id="{02AABEAC-A510-AB30-4641-883851B81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275" y="1712913"/>
                <a:ext cx="506413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Rectangle 124">
                <a:extLst>
                  <a:ext uri="{FF2B5EF4-FFF2-40B4-BE49-F238E27FC236}">
                    <a16:creationId xmlns:a16="http://schemas.microsoft.com/office/drawing/2014/main" id="{8FD54505-003D-BB32-151F-E8608FD84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900" y="1712913"/>
                <a:ext cx="534988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0.2298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Rectangle 125">
                <a:extLst>
                  <a:ext uri="{FF2B5EF4-FFF2-40B4-BE49-F238E27FC236}">
                    <a16:creationId xmlns:a16="http://schemas.microsoft.com/office/drawing/2014/main" id="{75980C34-AB05-D821-8D9F-947645D39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1712913"/>
                <a:ext cx="153988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Rectangle 126">
                <a:extLst>
                  <a:ext uri="{FF2B5EF4-FFF2-40B4-BE49-F238E27FC236}">
                    <a16:creationId xmlns:a16="http://schemas.microsoft.com/office/drawing/2014/main" id="{13D0C50F-F890-6AF8-44CE-667B4A8D8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988" y="1712913"/>
                <a:ext cx="504825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0.0041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26F3813B-B548-4A87-8B7B-DBE4AB643CCF}"/>
                    </a:ext>
                  </a:extLst>
                </p:cNvPr>
                <p:cNvSpPr txBox="1"/>
                <p:nvPr/>
              </p:nvSpPr>
              <p:spPr>
                <a:xfrm>
                  <a:off x="758825" y="1657998"/>
                  <a:ext cx="140493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GB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</m:d>
                    </m:oMath>
                  </a14:m>
                  <a:r>
                    <a:rPr lang="en-GB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26F3813B-B548-4A87-8B7B-DBE4AB643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25" y="1657998"/>
                  <a:ext cx="140493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14F1CAB-81BD-89B2-EEBA-6B3A2EE133B5}"/>
              </a:ext>
            </a:extLst>
          </p:cNvPr>
          <p:cNvGrpSpPr/>
          <p:nvPr/>
        </p:nvGrpSpPr>
        <p:grpSpPr>
          <a:xfrm>
            <a:off x="339725" y="2014766"/>
            <a:ext cx="4100513" cy="290284"/>
            <a:chOff x="765175" y="1967142"/>
            <a:chExt cx="4100513" cy="29028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044AA0C-F550-9886-E6CA-B99D80C026BE}"/>
                </a:ext>
              </a:extLst>
            </p:cNvPr>
            <p:cNvGrpSpPr/>
            <p:nvPr/>
          </p:nvGrpSpPr>
          <p:grpSpPr>
            <a:xfrm>
              <a:off x="2374900" y="2019301"/>
              <a:ext cx="2490788" cy="238125"/>
              <a:chOff x="2374900" y="2019301"/>
              <a:chExt cx="2490788" cy="238125"/>
            </a:xfrm>
          </p:grpSpPr>
          <p:sp>
            <p:nvSpPr>
              <p:cNvPr id="133" name="Rectangle 127">
                <a:extLst>
                  <a:ext uri="{FF2B5EF4-FFF2-40B4-BE49-F238E27FC236}">
                    <a16:creationId xmlns:a16="http://schemas.microsoft.com/office/drawing/2014/main" id="{595F99F8-CC5A-8E53-110C-0A3F4DDC1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775" y="2019301"/>
                <a:ext cx="53340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0.1077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Rectangle 128">
                <a:extLst>
                  <a:ext uri="{FF2B5EF4-FFF2-40B4-BE49-F238E27FC236}">
                    <a16:creationId xmlns:a16="http://schemas.microsoft.com/office/drawing/2014/main" id="{17DDD4FE-0B2D-AD4A-312F-7C49B8A19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975" y="2019301"/>
                <a:ext cx="15240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Rectangle 129">
                <a:extLst>
                  <a:ext uri="{FF2B5EF4-FFF2-40B4-BE49-F238E27FC236}">
                    <a16:creationId xmlns:a16="http://schemas.microsoft.com/office/drawing/2014/main" id="{6849901B-FD6F-0608-A961-A1807961F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275" y="2019301"/>
                <a:ext cx="506413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130">
                <a:extLst>
                  <a:ext uri="{FF2B5EF4-FFF2-40B4-BE49-F238E27FC236}">
                    <a16:creationId xmlns:a16="http://schemas.microsoft.com/office/drawing/2014/main" id="{B69D6A91-9FC5-C1E2-D25E-E87CAF6A4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900" y="2019301"/>
                <a:ext cx="534988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0.1218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131">
                <a:extLst>
                  <a:ext uri="{FF2B5EF4-FFF2-40B4-BE49-F238E27FC236}">
                    <a16:creationId xmlns:a16="http://schemas.microsoft.com/office/drawing/2014/main" id="{0D5EBE3F-233B-9134-C756-3759F55CD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2019301"/>
                <a:ext cx="153988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132">
                <a:extLst>
                  <a:ext uri="{FF2B5EF4-FFF2-40B4-BE49-F238E27FC236}">
                    <a16:creationId xmlns:a16="http://schemas.microsoft.com/office/drawing/2014/main" id="{7DECC102-9AE5-5415-68CE-65E0CEC0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988" y="2019301"/>
                <a:ext cx="504825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0.0043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0DE7A35-DC90-583A-1937-E35A227681CD}"/>
                    </a:ext>
                  </a:extLst>
                </p:cNvPr>
                <p:cNvSpPr txBox="1"/>
                <p:nvPr/>
              </p:nvSpPr>
              <p:spPr>
                <a:xfrm>
                  <a:off x="765175" y="1967142"/>
                  <a:ext cx="139858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kumimoji="0" lang="en-GB" sz="12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GB" sz="12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0DE7A35-DC90-583A-1937-E35A22768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75" y="1967142"/>
                  <a:ext cx="139858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534F691-9A1C-DEAC-35F9-97D485198645}"/>
              </a:ext>
            </a:extLst>
          </p:cNvPr>
          <p:cNvGrpSpPr/>
          <p:nvPr/>
        </p:nvGrpSpPr>
        <p:grpSpPr>
          <a:xfrm>
            <a:off x="339725" y="2302468"/>
            <a:ext cx="4138613" cy="316907"/>
            <a:chOff x="765175" y="2254844"/>
            <a:chExt cx="4138613" cy="316907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1CDFFB5-64F7-8311-22E5-DD736EABB47D}"/>
                </a:ext>
              </a:extLst>
            </p:cNvPr>
            <p:cNvGrpSpPr/>
            <p:nvPr/>
          </p:nvGrpSpPr>
          <p:grpSpPr>
            <a:xfrm>
              <a:off x="2374900" y="2322513"/>
              <a:ext cx="2528888" cy="249238"/>
              <a:chOff x="2374900" y="2322513"/>
              <a:chExt cx="2528888" cy="249238"/>
            </a:xfrm>
          </p:grpSpPr>
          <p:sp>
            <p:nvSpPr>
              <p:cNvPr id="139" name="Rectangle 133">
                <a:extLst>
                  <a:ext uri="{FF2B5EF4-FFF2-40B4-BE49-F238E27FC236}">
                    <a16:creationId xmlns:a16="http://schemas.microsoft.com/office/drawing/2014/main" id="{5F289FA6-C282-E4D7-E56D-EC7DAA959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775" y="2322513"/>
                <a:ext cx="581025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0.0649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134">
                <a:extLst>
                  <a:ext uri="{FF2B5EF4-FFF2-40B4-BE49-F238E27FC236}">
                    <a16:creationId xmlns:a16="http://schemas.microsoft.com/office/drawing/2014/main" id="{9AAFBA16-72B2-0992-E981-BA74109AC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4500" y="2322513"/>
                <a:ext cx="161925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135">
                <a:extLst>
                  <a:ext uri="{FF2B5EF4-FFF2-40B4-BE49-F238E27FC236}">
                    <a16:creationId xmlns:a16="http://schemas.microsoft.com/office/drawing/2014/main" id="{A19E3064-3CBC-2368-6C2E-D9E79EBD2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275" y="2322513"/>
                <a:ext cx="544513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136">
                <a:extLst>
                  <a:ext uri="{FF2B5EF4-FFF2-40B4-BE49-F238E27FC236}">
                    <a16:creationId xmlns:a16="http://schemas.microsoft.com/office/drawing/2014/main" id="{9D36502F-ABBC-813C-1C13-37B01BB9B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900" y="2322513"/>
                <a:ext cx="582613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0.3727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137">
                <a:extLst>
                  <a:ext uri="{FF2B5EF4-FFF2-40B4-BE49-F238E27FC236}">
                    <a16:creationId xmlns:a16="http://schemas.microsoft.com/office/drawing/2014/main" id="{BCE4CBAD-DA39-502C-577A-892F50D68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213" y="2322513"/>
                <a:ext cx="161925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138">
                <a:extLst>
                  <a:ext uri="{FF2B5EF4-FFF2-40B4-BE49-F238E27FC236}">
                    <a16:creationId xmlns:a16="http://schemas.microsoft.com/office/drawing/2014/main" id="{CE3BD0E2-D94E-3C0C-2583-ED8B7A9A1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988" y="2322513"/>
                <a:ext cx="542925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0.0030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0D9F829-7477-B7A9-C45F-F6798FE1F634}"/>
                    </a:ext>
                  </a:extLst>
                </p:cNvPr>
                <p:cNvSpPr txBox="1"/>
                <p:nvPr/>
              </p:nvSpPr>
              <p:spPr>
                <a:xfrm>
                  <a:off x="765175" y="2254844"/>
                  <a:ext cx="1398588" cy="300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GB" sz="12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0D9F829-7477-B7A9-C45F-F6798FE1F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75" y="2254844"/>
                  <a:ext cx="1398588" cy="30078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A23A0BF-67CF-F3DE-8DC9-B23B646A00F2}"/>
              </a:ext>
            </a:extLst>
          </p:cNvPr>
          <p:cNvGrpSpPr/>
          <p:nvPr/>
        </p:nvGrpSpPr>
        <p:grpSpPr>
          <a:xfrm>
            <a:off x="333375" y="2624998"/>
            <a:ext cx="4106863" cy="292827"/>
            <a:chOff x="758825" y="2577374"/>
            <a:chExt cx="4106863" cy="292827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71D889E-34C7-9802-C420-AD1FD444453F}"/>
                </a:ext>
              </a:extLst>
            </p:cNvPr>
            <p:cNvGrpSpPr/>
            <p:nvPr/>
          </p:nvGrpSpPr>
          <p:grpSpPr>
            <a:xfrm>
              <a:off x="2374900" y="2630488"/>
              <a:ext cx="2490788" cy="239713"/>
              <a:chOff x="2374900" y="2630488"/>
              <a:chExt cx="2490788" cy="239713"/>
            </a:xfrm>
          </p:grpSpPr>
          <p:sp>
            <p:nvSpPr>
              <p:cNvPr id="145" name="Rectangle 139">
                <a:extLst>
                  <a:ext uri="{FF2B5EF4-FFF2-40B4-BE49-F238E27FC236}">
                    <a16:creationId xmlns:a16="http://schemas.microsoft.com/office/drawing/2014/main" id="{1DA223C6-3087-9785-F6CB-1B6546A6C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775" y="2630488"/>
                <a:ext cx="533400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0.1055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140">
                <a:extLst>
                  <a:ext uri="{FF2B5EF4-FFF2-40B4-BE49-F238E27FC236}">
                    <a16:creationId xmlns:a16="http://schemas.microsoft.com/office/drawing/2014/main" id="{A9553857-4BF2-FEAE-9C7E-7AD7D2E35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975" y="2630488"/>
                <a:ext cx="152400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141">
                <a:extLst>
                  <a:ext uri="{FF2B5EF4-FFF2-40B4-BE49-F238E27FC236}">
                    <a16:creationId xmlns:a16="http://schemas.microsoft.com/office/drawing/2014/main" id="{18DD30E3-CC6C-126A-D7ED-EC38A69D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275" y="2630488"/>
                <a:ext cx="506413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42">
                <a:extLst>
                  <a:ext uri="{FF2B5EF4-FFF2-40B4-BE49-F238E27FC236}">
                    <a16:creationId xmlns:a16="http://schemas.microsoft.com/office/drawing/2014/main" id="{E5F80FFE-7D7D-7DF8-A442-50B0819AD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900" y="2630488"/>
                <a:ext cx="534988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0.1619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143">
                <a:extLst>
                  <a:ext uri="{FF2B5EF4-FFF2-40B4-BE49-F238E27FC236}">
                    <a16:creationId xmlns:a16="http://schemas.microsoft.com/office/drawing/2014/main" id="{426CD6D2-B745-0B9A-32C3-F54146912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2630488"/>
                <a:ext cx="153988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144">
                <a:extLst>
                  <a:ext uri="{FF2B5EF4-FFF2-40B4-BE49-F238E27FC236}">
                    <a16:creationId xmlns:a16="http://schemas.microsoft.com/office/drawing/2014/main" id="{7BBDB167-04A8-D0AE-F092-F4D60698E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988" y="2630488"/>
                <a:ext cx="504825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0.0027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1C17512-8AB9-4832-A383-12E1CE0CBAEA}"/>
                    </a:ext>
                  </a:extLst>
                </p:cNvPr>
                <p:cNvSpPr txBox="1"/>
                <p:nvPr/>
              </p:nvSpPr>
              <p:spPr>
                <a:xfrm>
                  <a:off x="758825" y="2577374"/>
                  <a:ext cx="140493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GB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m:t>O</m:t>
                          </m:r>
                          <m:r>
                            <a:rPr kumimoji="0" lang="en-US" sz="1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kumimoji="0" lang="en-GB" sz="12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GB" sz="12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1C17512-8AB9-4832-A383-12E1CE0CB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25" y="2577374"/>
                  <a:ext cx="1404938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EA2A8D4-A478-E848-47FC-59F64ED032B2}"/>
              </a:ext>
            </a:extLst>
          </p:cNvPr>
          <p:cNvGrpSpPr/>
          <p:nvPr/>
        </p:nvGrpSpPr>
        <p:grpSpPr>
          <a:xfrm>
            <a:off x="339725" y="2919710"/>
            <a:ext cx="4100513" cy="302915"/>
            <a:chOff x="765175" y="2872086"/>
            <a:chExt cx="4100513" cy="30291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EBE04E5-852F-E534-54C0-6BF4858E03EC}"/>
                </a:ext>
              </a:extLst>
            </p:cNvPr>
            <p:cNvGrpSpPr/>
            <p:nvPr/>
          </p:nvGrpSpPr>
          <p:grpSpPr>
            <a:xfrm>
              <a:off x="2374900" y="2936876"/>
              <a:ext cx="2490788" cy="238125"/>
              <a:chOff x="2374900" y="2936876"/>
              <a:chExt cx="2490788" cy="238125"/>
            </a:xfrm>
          </p:grpSpPr>
          <p:sp>
            <p:nvSpPr>
              <p:cNvPr id="151" name="Rectangle 145">
                <a:extLst>
                  <a:ext uri="{FF2B5EF4-FFF2-40B4-BE49-F238E27FC236}">
                    <a16:creationId xmlns:a16="http://schemas.microsoft.com/office/drawing/2014/main" id="{2EEBD464-1375-9687-0B3E-1D85E46B3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775" y="2936876"/>
                <a:ext cx="53340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0.0904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146">
                <a:extLst>
                  <a:ext uri="{FF2B5EF4-FFF2-40B4-BE49-F238E27FC236}">
                    <a16:creationId xmlns:a16="http://schemas.microsoft.com/office/drawing/2014/main" id="{27EBA2CF-DF5E-D691-500C-3EF750D50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975" y="2936876"/>
                <a:ext cx="15240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147">
                <a:extLst>
                  <a:ext uri="{FF2B5EF4-FFF2-40B4-BE49-F238E27FC236}">
                    <a16:creationId xmlns:a16="http://schemas.microsoft.com/office/drawing/2014/main" id="{6F805B24-E087-C657-63D8-321B831E2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275" y="2936876"/>
                <a:ext cx="506413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48">
                <a:extLst>
                  <a:ext uri="{FF2B5EF4-FFF2-40B4-BE49-F238E27FC236}">
                    <a16:creationId xmlns:a16="http://schemas.microsoft.com/office/drawing/2014/main" id="{BBCCEDFF-727E-EC82-A255-7874F8DB7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900" y="2936876"/>
                <a:ext cx="534988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0.2467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49">
                <a:extLst>
                  <a:ext uri="{FF2B5EF4-FFF2-40B4-BE49-F238E27FC236}">
                    <a16:creationId xmlns:a16="http://schemas.microsoft.com/office/drawing/2014/main" id="{4E346A97-7BA3-6081-111B-D93CD4844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2936876"/>
                <a:ext cx="153988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150">
                <a:extLst>
                  <a:ext uri="{FF2B5EF4-FFF2-40B4-BE49-F238E27FC236}">
                    <a16:creationId xmlns:a16="http://schemas.microsoft.com/office/drawing/2014/main" id="{AC6E52A3-776C-399E-E094-C41BFC137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988" y="2936876"/>
                <a:ext cx="504825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00AC1D0C-070D-981A-3B4C-D3C674E4BD48}"/>
                    </a:ext>
                  </a:extLst>
                </p:cNvPr>
                <p:cNvSpPr txBox="1"/>
                <p:nvPr/>
              </p:nvSpPr>
              <p:spPr>
                <a:xfrm>
                  <a:off x="765175" y="2872086"/>
                  <a:ext cx="1398588" cy="300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GB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m:t>O</m:t>
                          </m:r>
                          <m:r>
                            <a:rPr kumimoji="0" lang="en-US" sz="1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GB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00AC1D0C-070D-981A-3B4C-D3C674E4B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75" y="2872086"/>
                  <a:ext cx="1398588" cy="300788"/>
                </a:xfrm>
                <a:prstGeom prst="rect">
                  <a:avLst/>
                </a:prstGeom>
                <a:blipFill>
                  <a:blip r:embed="rId8"/>
                  <a:stretch>
                    <a:fillRect t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F74D031-59E7-58EB-7C5E-9F2FA6B8CEAE}"/>
              </a:ext>
            </a:extLst>
          </p:cNvPr>
          <p:cNvGrpSpPr/>
          <p:nvPr/>
        </p:nvGrpSpPr>
        <p:grpSpPr>
          <a:xfrm>
            <a:off x="339725" y="3221490"/>
            <a:ext cx="4100513" cy="307522"/>
            <a:chOff x="765175" y="3173866"/>
            <a:chExt cx="4100513" cy="307522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3056CD2-A848-EE53-8406-8F3CD37FF282}"/>
                </a:ext>
              </a:extLst>
            </p:cNvPr>
            <p:cNvGrpSpPr/>
            <p:nvPr/>
          </p:nvGrpSpPr>
          <p:grpSpPr>
            <a:xfrm>
              <a:off x="2374900" y="3243263"/>
              <a:ext cx="2490788" cy="238125"/>
              <a:chOff x="2374900" y="3243263"/>
              <a:chExt cx="2490788" cy="238125"/>
            </a:xfrm>
          </p:grpSpPr>
          <p:sp>
            <p:nvSpPr>
              <p:cNvPr id="157" name="Rectangle 151">
                <a:extLst>
                  <a:ext uri="{FF2B5EF4-FFF2-40B4-BE49-F238E27FC236}">
                    <a16:creationId xmlns:a16="http://schemas.microsoft.com/office/drawing/2014/main" id="{4C5F9A57-482B-A00F-EA41-DF3714050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775" y="3243263"/>
                <a:ext cx="53340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0.0961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152">
                <a:extLst>
                  <a:ext uri="{FF2B5EF4-FFF2-40B4-BE49-F238E27FC236}">
                    <a16:creationId xmlns:a16="http://schemas.microsoft.com/office/drawing/2014/main" id="{902F6D5E-88A9-E4B7-DB68-697BE726E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975" y="3243263"/>
                <a:ext cx="152400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153">
                <a:extLst>
                  <a:ext uri="{FF2B5EF4-FFF2-40B4-BE49-F238E27FC236}">
                    <a16:creationId xmlns:a16="http://schemas.microsoft.com/office/drawing/2014/main" id="{70FBD0E3-2D28-46E7-0B2D-3B3116F98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275" y="3243263"/>
                <a:ext cx="506413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154">
                <a:extLst>
                  <a:ext uri="{FF2B5EF4-FFF2-40B4-BE49-F238E27FC236}">
                    <a16:creationId xmlns:a16="http://schemas.microsoft.com/office/drawing/2014/main" id="{E3512AF8-D113-BD05-B48C-C18CFB76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900" y="3243263"/>
                <a:ext cx="534988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0.1822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155">
                <a:extLst>
                  <a:ext uri="{FF2B5EF4-FFF2-40B4-BE49-F238E27FC236}">
                    <a16:creationId xmlns:a16="http://schemas.microsoft.com/office/drawing/2014/main" id="{893F70D0-57CB-373F-8B67-40FDC729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243263"/>
                <a:ext cx="153988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Rectangle 156">
                <a:extLst>
                  <a:ext uri="{FF2B5EF4-FFF2-40B4-BE49-F238E27FC236}">
                    <a16:creationId xmlns:a16="http://schemas.microsoft.com/office/drawing/2014/main" id="{BC345270-8DB7-6BF9-FAF3-4F8627BD1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988" y="3243263"/>
                <a:ext cx="504825" cy="23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0.0051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490E1C34-8D38-07E9-D1FA-5C5CEF77A0AE}"/>
                    </a:ext>
                  </a:extLst>
                </p:cNvPr>
                <p:cNvSpPr txBox="1"/>
                <p:nvPr/>
              </p:nvSpPr>
              <p:spPr>
                <a:xfrm>
                  <a:off x="765175" y="3173866"/>
                  <a:ext cx="1398588" cy="300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kumimoji="0" lang="en-GB" sz="12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kumimoji="0" lang="en-US" sz="1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GB" sz="12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490E1C34-8D38-07E9-D1FA-5C5CEF77A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75" y="3173866"/>
                  <a:ext cx="1398588" cy="300788"/>
                </a:xfrm>
                <a:prstGeom prst="rect">
                  <a:avLst/>
                </a:prstGeom>
                <a:blipFill>
                  <a:blip r:embed="rId9"/>
                  <a:stretch>
                    <a:fillRect t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5B7479D-908D-3E7F-F3BF-C9427DF54D82}"/>
              </a:ext>
            </a:extLst>
          </p:cNvPr>
          <p:cNvGrpSpPr/>
          <p:nvPr/>
        </p:nvGrpSpPr>
        <p:grpSpPr>
          <a:xfrm>
            <a:off x="339725" y="3529012"/>
            <a:ext cx="4138613" cy="314326"/>
            <a:chOff x="765175" y="3481388"/>
            <a:chExt cx="4138613" cy="314326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F74FE3E-9AB2-BE9B-ABDE-56B796653D54}"/>
                </a:ext>
              </a:extLst>
            </p:cNvPr>
            <p:cNvGrpSpPr/>
            <p:nvPr/>
          </p:nvGrpSpPr>
          <p:grpSpPr>
            <a:xfrm>
              <a:off x="2374900" y="3546476"/>
              <a:ext cx="2528888" cy="249238"/>
              <a:chOff x="2374900" y="3546476"/>
              <a:chExt cx="2528888" cy="249238"/>
            </a:xfrm>
          </p:grpSpPr>
          <p:sp>
            <p:nvSpPr>
              <p:cNvPr id="163" name="Rectangle 157">
                <a:extLst>
                  <a:ext uri="{FF2B5EF4-FFF2-40B4-BE49-F238E27FC236}">
                    <a16:creationId xmlns:a16="http://schemas.microsoft.com/office/drawing/2014/main" id="{C08413BC-4FD5-72DA-D6F6-D75F7C852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775" y="3546476"/>
                <a:ext cx="571500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0.0927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Rectangle 158">
                <a:extLst>
                  <a:ext uri="{FF2B5EF4-FFF2-40B4-BE49-F238E27FC236}">
                    <a16:creationId xmlns:a16="http://schemas.microsoft.com/office/drawing/2014/main" id="{77C257FA-012A-DE81-F0C3-4AA659EB8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975" y="3546476"/>
                <a:ext cx="161925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Rectangle 159">
                <a:extLst>
                  <a:ext uri="{FF2B5EF4-FFF2-40B4-BE49-F238E27FC236}">
                    <a16:creationId xmlns:a16="http://schemas.microsoft.com/office/drawing/2014/main" id="{2231B4F6-A761-5948-6EA2-0952FCF11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275" y="3546476"/>
                <a:ext cx="544513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Rectangle 160">
                <a:extLst>
                  <a:ext uri="{FF2B5EF4-FFF2-40B4-BE49-F238E27FC236}">
                    <a16:creationId xmlns:a16="http://schemas.microsoft.com/office/drawing/2014/main" id="{89987AB2-59D0-2A86-895A-A672CB02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900" y="3546476"/>
                <a:ext cx="573088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0.2194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Rectangle 161">
                <a:extLst>
                  <a:ext uri="{FF2B5EF4-FFF2-40B4-BE49-F238E27FC236}">
                    <a16:creationId xmlns:a16="http://schemas.microsoft.com/office/drawing/2014/main" id="{A71755D3-35C9-0045-6922-D3914C6B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546476"/>
                <a:ext cx="163513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Rectangle 162">
                <a:extLst>
                  <a:ext uri="{FF2B5EF4-FFF2-40B4-BE49-F238E27FC236}">
                    <a16:creationId xmlns:a16="http://schemas.microsoft.com/office/drawing/2014/main" id="{661D5149-B485-AECC-02EC-4C9E8199F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988" y="3546476"/>
                <a:ext cx="542925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DCBF89C-582A-0442-66F2-D795FCB880BB}"/>
                    </a:ext>
                  </a:extLst>
                </p:cNvPr>
                <p:cNvSpPr txBox="1"/>
                <p:nvPr/>
              </p:nvSpPr>
              <p:spPr>
                <a:xfrm>
                  <a:off x="765175" y="3481388"/>
                  <a:ext cx="1398588" cy="300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kumimoji="0" lang="en-GB" sz="12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kumimoji="0" lang="en-GB" sz="12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kumimoji="0" lang="en-US" sz="1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GB" sz="1200" dirty="0"/>
                    <a:t> </a:t>
                  </a: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DCBF89C-582A-0442-66F2-D795FCB88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75" y="3481388"/>
                  <a:ext cx="1398588" cy="300788"/>
                </a:xfrm>
                <a:prstGeom prst="rect">
                  <a:avLst/>
                </a:prstGeom>
                <a:blipFill>
                  <a:blip r:embed="rId10"/>
                  <a:stretch>
                    <a:fillRect t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0" name="Picture 199">
            <a:extLst>
              <a:ext uri="{FF2B5EF4-FFF2-40B4-BE49-F238E27FC236}">
                <a16:creationId xmlns:a16="http://schemas.microsoft.com/office/drawing/2014/main" id="{3923BC0E-6A41-7AF8-C6E8-B34C348A22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0" y="2857763"/>
            <a:ext cx="4261830" cy="461609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F1614640-6F3F-06C1-DCD9-467FEAE7DF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2" y="1930472"/>
            <a:ext cx="4261830" cy="461609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85B098EC-54F6-4E51-7E58-5C4332B92A98}"/>
              </a:ext>
            </a:extLst>
          </p:cNvPr>
          <p:cNvSpPr txBox="1"/>
          <p:nvPr/>
        </p:nvSpPr>
        <p:spPr>
          <a:xfrm>
            <a:off x="6086378" y="1566592"/>
            <a:ext cx="163629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/>
              <a:t>Target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8B5D4E-9730-C874-95D6-35E290354B2B}"/>
              </a:ext>
            </a:extLst>
          </p:cNvPr>
          <p:cNvSpPr txBox="1"/>
          <p:nvPr/>
        </p:nvSpPr>
        <p:spPr>
          <a:xfrm>
            <a:off x="6086378" y="2494756"/>
            <a:ext cx="163629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/>
              <a:t>Reconstructions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C8CDC90C-C483-C76E-C9F7-56FECE36C8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1" y="2832067"/>
            <a:ext cx="4238626" cy="480449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C841CB88-8834-A2E8-D0D5-EAA67019F0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1" y="1927191"/>
            <a:ext cx="4238626" cy="480449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CB05E57D-7CD8-9A89-04A0-9394E49832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5" y="2844487"/>
            <a:ext cx="4258656" cy="482719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7CAAEF1B-B86A-C5F7-7EBF-FA32075AF1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0" y="1933995"/>
            <a:ext cx="4258656" cy="477355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709D1F9F-C87B-2B25-AD2A-026C96AF0F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1" y="1935060"/>
            <a:ext cx="4244976" cy="481169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30A0401B-CF67-D8E3-0098-C8D9F4CE9A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6" y="2836746"/>
            <a:ext cx="4244976" cy="481169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AE6926FD-AA4E-11BB-1F21-F54F6732B3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7" y="1931537"/>
            <a:ext cx="4257038" cy="482536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C80554D-C9A3-8E5F-2E3A-6FA8CDBFC0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7" y="2836836"/>
            <a:ext cx="4257038" cy="482536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59A5E023-8B35-FDB1-CCE8-7AA0E45720C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0" y="1912841"/>
            <a:ext cx="4269765" cy="48397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CA461AAF-95DC-BC54-539E-1FACEF4CEE2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5" y="2834590"/>
            <a:ext cx="4269765" cy="483978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71960827-31A8-10E1-011C-689F3109AF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39" y="2849929"/>
            <a:ext cx="4256436" cy="455664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FDCAD82A-FF0B-E4D6-BABE-2AC80A64A9B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1" y="1927025"/>
            <a:ext cx="4256436" cy="4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8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4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0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5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8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1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4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7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0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3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6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9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2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5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8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"/>
                                      </p:to>
                                    </p:set>
                                    <p:animEffect filter="image" prLst="opacity: 0.7">
                                      <p:cBhvr rctx="IE">
                                        <p:cTn id="91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"/>
                                      </p:to>
                                    </p:set>
                                    <p:animEffect filter="image" prLst="opacity: 0.7">
                                      <p:cBhvr rctx="IE">
                                        <p:cTn id="94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97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0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3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6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"/>
                                      </p:to>
                                    </p:set>
                                    <p:animEffect filter="image" prLst="opacity: 0.7">
                                      <p:cBhvr rctx="IE">
                                        <p:cTn id="119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"/>
                                      </p:to>
                                    </p:set>
                                    <p:animEffect filter="image" prLst="opacity: 0.7">
                                      <p:cBhvr rctx="IE">
                                        <p:cTn id="122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25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28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1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4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"/>
                                      </p:to>
                                    </p:set>
                                    <p:animEffect filter="image" prLst="opacity: 0.7">
                                      <p:cBhvr rctx="IE">
                                        <p:cTn id="147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"/>
                                      </p:to>
                                    </p:set>
                                    <p:animEffect filter="image" prLst="opacity: 0.7">
                                      <p:cBhvr rctx="IE">
                                        <p:cTn id="150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3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6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9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2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"/>
                                      </p:to>
                                    </p:set>
                                    <p:animEffect filter="image" prLst="opacity: 0.7">
                                      <p:cBhvr rctx="IE">
                                        <p:cTn id="175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"/>
                                      </p:to>
                                    </p:set>
                                    <p:animEffect filter="image" prLst="opacity: 0.7">
                                      <p:cBhvr rctx="IE">
                                        <p:cTn id="178" dur="indefinite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"/>
                                      </p:to>
                                    </p:set>
                                    <p:animEffect filter="image" prLst="opacity: 0.7">
                                      <p:cBhvr rctx="IE">
                                        <p:cTn id="181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84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87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9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0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03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06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09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2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5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8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RQ2: Effect of Output Vector Rounding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21</a:t>
            </a:fld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379B85-E416-990C-48D3-CBDE297DD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15717"/>
              </p:ext>
            </p:extLst>
          </p:nvPr>
        </p:nvGraphicFramePr>
        <p:xfrm>
          <a:off x="1898317" y="1364247"/>
          <a:ext cx="1245937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7">
                  <a:extLst>
                    <a:ext uri="{9D8B030D-6E8A-4147-A177-3AD203B41FA5}">
                      <a16:colId xmlns:a16="http://schemas.microsoft.com/office/drawing/2014/main" val="3976083739"/>
                    </a:ext>
                  </a:extLst>
                </a:gridCol>
              </a:tblGrid>
              <a:tr h="17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754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828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14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215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133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667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602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0061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157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59739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2507D30C-93E4-73DB-0706-5FF0B7419516}"/>
              </a:ext>
            </a:extLst>
          </p:cNvPr>
          <p:cNvSpPr/>
          <p:nvPr/>
        </p:nvSpPr>
        <p:spPr>
          <a:xfrm>
            <a:off x="3539958" y="2427705"/>
            <a:ext cx="1540042" cy="8448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510960-CD32-1AD2-909A-B87B6351F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53339"/>
              </p:ext>
            </p:extLst>
          </p:nvPr>
        </p:nvGraphicFramePr>
        <p:xfrm>
          <a:off x="5229728" y="1364247"/>
          <a:ext cx="1245937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7">
                  <a:extLst>
                    <a:ext uri="{9D8B030D-6E8A-4147-A177-3AD203B41FA5}">
                      <a16:colId xmlns:a16="http://schemas.microsoft.com/office/drawing/2014/main" val="39760837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754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828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215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133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667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602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157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597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433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494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658E3E-B270-FAB8-EC3A-334BDD3CD1C9}"/>
              </a:ext>
            </a:extLst>
          </p:cNvPr>
          <p:cNvSpPr txBox="1"/>
          <p:nvPr/>
        </p:nvSpPr>
        <p:spPr>
          <a:xfrm>
            <a:off x="1898317" y="1012776"/>
            <a:ext cx="124593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600D5-2F5A-9A41-5757-48F9359D04B9}"/>
              </a:ext>
            </a:extLst>
          </p:cNvPr>
          <p:cNvSpPr txBox="1"/>
          <p:nvPr/>
        </p:nvSpPr>
        <p:spPr>
          <a:xfrm>
            <a:off x="5229727" y="1018248"/>
            <a:ext cx="124593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/>
              <a:t>Rounded</a:t>
            </a:r>
          </a:p>
        </p:txBody>
      </p:sp>
    </p:spTree>
    <p:extLst>
      <p:ext uri="{BB962C8B-B14F-4D97-AF65-F5344CB8AC3E}">
        <p14:creationId xmlns:p14="http://schemas.microsoft.com/office/powerpoint/2010/main" val="31571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RQ2: Effect of Output Vector Rounding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8289DE2-C92B-A5C9-53BF-EEBB0DD5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7" y="2105154"/>
            <a:ext cx="1374775" cy="277813"/>
          </a:xfrm>
          <a:prstGeom prst="rect">
            <a:avLst/>
          </a:prstGeom>
          <a:solidFill>
            <a:srgbClr val="C8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3645B66-E27E-0D9D-34A7-DD69CC00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2105154"/>
            <a:ext cx="1373188" cy="277813"/>
          </a:xfrm>
          <a:prstGeom prst="rect">
            <a:avLst/>
          </a:prstGeom>
          <a:solidFill>
            <a:srgbClr val="C8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10B37318-FE4E-9AB9-938A-F1DE32E53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2" y="1828929"/>
            <a:ext cx="0" cy="5540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7771C04D-7FE5-571B-5792-7131BAA14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599" y="2659192"/>
            <a:ext cx="72929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706B3B73-BA0A-5C0B-C4D2-24A7A7DCB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599" y="2959229"/>
            <a:ext cx="729297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129552AA-F4AE-1CAE-AA7C-688537C5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7" y="1881317"/>
            <a:ext cx="3635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AF9CB70E-B34F-E004-0EA8-0E65CBD1C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4" y="1881317"/>
            <a:ext cx="1333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393BF7F-736E-E326-A1F0-A61FBB3CD89C}"/>
              </a:ext>
            </a:extLst>
          </p:cNvPr>
          <p:cNvGrpSpPr/>
          <p:nvPr/>
        </p:nvGrpSpPr>
        <p:grpSpPr>
          <a:xfrm>
            <a:off x="863599" y="1828929"/>
            <a:ext cx="7292976" cy="576263"/>
            <a:chOff x="863599" y="1828929"/>
            <a:chExt cx="7292976" cy="576263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8FF91808-DA1F-F280-A60D-5CE95F175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599" y="1828929"/>
              <a:ext cx="1797050" cy="276225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007B63B5-356E-3131-58AD-A157E3769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49" y="1828929"/>
              <a:ext cx="2747963" cy="276225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B9A655AD-6F5D-8BC3-DA4F-6C9896A9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12" y="1828929"/>
              <a:ext cx="2747963" cy="276225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FEC55D2-F4EB-56AC-3570-73607D514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599" y="2105154"/>
              <a:ext cx="1797050" cy="277813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9FD01919-EF70-D2AA-B1FA-EAF03F856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649" y="2105154"/>
              <a:ext cx="1373188" cy="277813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E951E5A4-BC4B-2AB6-9C7B-974771D02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799" y="2105154"/>
              <a:ext cx="1374775" cy="277813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D91AA01A-457F-9B79-D8A8-FC84C6B7D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0649" y="2105154"/>
              <a:ext cx="5495925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FA522FBE-9430-587E-CDBD-17186E89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099" y="1881317"/>
              <a:ext cx="68738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Rounded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5A9A76D0-3BB4-ED43-E3B4-2E25C6C3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599" y="1881317"/>
              <a:ext cx="86728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Non-Rounded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F8C315BF-BDB2-7C80-782C-A30D62B4F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5837" y="2155954"/>
              <a:ext cx="381000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F5E81E81-E9EC-E65E-0F0D-1BD5D878C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24" y="2155954"/>
              <a:ext cx="4095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SSIM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5F775838-8E7D-9BCA-741D-A756A513E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874" y="2155954"/>
              <a:ext cx="38258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81FB1694-9DAC-4129-BB2E-50DACF3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162" y="2155954"/>
              <a:ext cx="40957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SSIM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0C99584D-55D4-F363-9F86-68B25DEEC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7" y="2155954"/>
              <a:ext cx="514350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Model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6C0E57-5E12-8514-DD1A-1C3FB724D0F1}"/>
              </a:ext>
            </a:extLst>
          </p:cNvPr>
          <p:cNvGrpSpPr/>
          <p:nvPr/>
        </p:nvGrpSpPr>
        <p:grpSpPr>
          <a:xfrm>
            <a:off x="863599" y="2655877"/>
            <a:ext cx="7226301" cy="314465"/>
            <a:chOff x="863599" y="2655877"/>
            <a:chExt cx="7226301" cy="314465"/>
          </a:xfrm>
        </p:grpSpPr>
        <p:sp>
          <p:nvSpPr>
            <p:cNvPr id="54" name="Rectangle 43">
              <a:extLst>
                <a:ext uri="{FF2B5EF4-FFF2-40B4-BE49-F238E27FC236}">
                  <a16:creationId xmlns:a16="http://schemas.microsoft.com/office/drawing/2014/main" id="{7285699E-65FC-DF55-23DE-8FA305B3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087" y="2721104"/>
              <a:ext cx="16192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±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6B4D389-D9DA-287B-566B-4EB45E2C8AB5}"/>
                </a:ext>
              </a:extLst>
            </p:cNvPr>
            <p:cNvGrpSpPr/>
            <p:nvPr/>
          </p:nvGrpSpPr>
          <p:grpSpPr>
            <a:xfrm>
              <a:off x="6973887" y="2721104"/>
              <a:ext cx="1116013" cy="249238"/>
              <a:chOff x="7000876" y="3876675"/>
              <a:chExt cx="1116013" cy="249238"/>
            </a:xfrm>
          </p:grpSpPr>
          <p:sp>
            <p:nvSpPr>
              <p:cNvPr id="53" name="Rectangle 42">
                <a:extLst>
                  <a:ext uri="{FF2B5EF4-FFF2-40B4-BE49-F238E27FC236}">
                    <a16:creationId xmlns:a16="http://schemas.microsoft.com/office/drawing/2014/main" id="{A9CA5A14-9055-72EB-E25D-15EDD3048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876" y="3876675"/>
                <a:ext cx="571500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0.0658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1B8B904-454C-EF5A-8106-E6117325B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2376" y="3876675"/>
                <a:ext cx="544513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" name="Rectangle 46">
              <a:extLst>
                <a:ext uri="{FF2B5EF4-FFF2-40B4-BE49-F238E27FC236}">
                  <a16:creationId xmlns:a16="http://schemas.microsoft.com/office/drawing/2014/main" id="{95D93EE7-DBE7-1005-ABAA-D247515E4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899" y="2721104"/>
              <a:ext cx="16192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±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C353F31-7A63-5BEB-DB1A-8B47C2974B03}"/>
                </a:ext>
              </a:extLst>
            </p:cNvPr>
            <p:cNvGrpSpPr/>
            <p:nvPr/>
          </p:nvGrpSpPr>
          <p:grpSpPr>
            <a:xfrm>
              <a:off x="5599112" y="2721104"/>
              <a:ext cx="1116012" cy="249238"/>
              <a:chOff x="5626101" y="3876675"/>
              <a:chExt cx="1116012" cy="249238"/>
            </a:xfrm>
          </p:grpSpPr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E7AD4A5E-EF5F-A182-5562-5F0A1212D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6101" y="3876675"/>
                <a:ext cx="573088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0.3716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3A0CB401-B6ED-2CDD-2C91-0B527C512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188" y="3876675"/>
                <a:ext cx="542925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0.0060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" name="Rectangle 49">
              <a:extLst>
                <a:ext uri="{FF2B5EF4-FFF2-40B4-BE49-F238E27FC236}">
                  <a16:creationId xmlns:a16="http://schemas.microsoft.com/office/drawing/2014/main" id="{870B4D63-7DB6-4541-2696-69C026ED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24" y="2721104"/>
              <a:ext cx="163513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±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D23755F-7523-E988-465F-105161A8C4CE}"/>
                </a:ext>
              </a:extLst>
            </p:cNvPr>
            <p:cNvGrpSpPr/>
            <p:nvPr/>
          </p:nvGrpSpPr>
          <p:grpSpPr>
            <a:xfrm>
              <a:off x="4225924" y="2721104"/>
              <a:ext cx="1116013" cy="249238"/>
              <a:chOff x="4252913" y="3876675"/>
              <a:chExt cx="1116013" cy="249238"/>
            </a:xfrm>
          </p:grpSpPr>
          <p:sp>
            <p:nvSpPr>
              <p:cNvPr id="59" name="Rectangle 48">
                <a:extLst>
                  <a:ext uri="{FF2B5EF4-FFF2-40B4-BE49-F238E27FC236}">
                    <a16:creationId xmlns:a16="http://schemas.microsoft.com/office/drawing/2014/main" id="{35689C6E-0BA2-920A-E107-A3E1D7CD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913" y="3876675"/>
                <a:ext cx="571500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0.0659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50">
                <a:extLst>
                  <a:ext uri="{FF2B5EF4-FFF2-40B4-BE49-F238E27FC236}">
                    <a16:creationId xmlns:a16="http://schemas.microsoft.com/office/drawing/2014/main" id="{9EC295A0-BD4D-CCA5-DA8D-16E3B9203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3" y="3876675"/>
                <a:ext cx="544513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1399278B-0BE6-302D-F552-DB586B53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937" y="2721104"/>
              <a:ext cx="16192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±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81CAA7D-6EC1-DE2C-C618-CBDD6999EFA9}"/>
                </a:ext>
              </a:extLst>
            </p:cNvPr>
            <p:cNvGrpSpPr/>
            <p:nvPr/>
          </p:nvGrpSpPr>
          <p:grpSpPr>
            <a:xfrm>
              <a:off x="2852737" y="2721104"/>
              <a:ext cx="1114425" cy="249238"/>
              <a:chOff x="2879726" y="3876675"/>
              <a:chExt cx="1114425" cy="249238"/>
            </a:xfrm>
          </p:grpSpPr>
          <p:sp>
            <p:nvSpPr>
              <p:cNvPr id="62" name="Rectangle 51">
                <a:extLst>
                  <a:ext uri="{FF2B5EF4-FFF2-40B4-BE49-F238E27FC236}">
                    <a16:creationId xmlns:a16="http://schemas.microsoft.com/office/drawing/2014/main" id="{2FCA0936-8537-D11F-044F-9D1F2A7F1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726" y="3876675"/>
                <a:ext cx="571500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0.3720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53">
                <a:extLst>
                  <a:ext uri="{FF2B5EF4-FFF2-40B4-BE49-F238E27FC236}">
                    <a16:creationId xmlns:a16="http://schemas.microsoft.com/office/drawing/2014/main" id="{FD1FD911-E539-9B7C-3E90-65F0581A9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6" y="3876675"/>
                <a:ext cx="542925" cy="249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0.0043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B80B60B-27D2-B0CD-B391-034BFD52E7EA}"/>
                    </a:ext>
                  </a:extLst>
                </p:cNvPr>
                <p:cNvSpPr txBox="1"/>
                <p:nvPr/>
              </p:nvSpPr>
              <p:spPr>
                <a:xfrm>
                  <a:off x="863599" y="2655877"/>
                  <a:ext cx="1790702" cy="3116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a14:m>
                  <a:r>
                    <a:rPr lang="en-GB" sz="1400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GB" sz="1400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B80B60B-27D2-B0CD-B391-034BFD52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99" y="2655877"/>
                  <a:ext cx="1790702" cy="311688"/>
                </a:xfrm>
                <a:prstGeom prst="rect">
                  <a:avLst/>
                </a:prstGeom>
                <a:blipFill>
                  <a:blip r:embed="rId3"/>
                  <a:stretch>
                    <a:fillRect t="-58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0EBF84-E776-2180-42C1-BCE7E6C09E58}"/>
              </a:ext>
            </a:extLst>
          </p:cNvPr>
          <p:cNvGrpSpPr/>
          <p:nvPr/>
        </p:nvGrpSpPr>
        <p:grpSpPr>
          <a:xfrm>
            <a:off x="863599" y="2364015"/>
            <a:ext cx="7226301" cy="318989"/>
            <a:chOff x="863599" y="2364015"/>
            <a:chExt cx="7226301" cy="318989"/>
          </a:xfrm>
        </p:grpSpPr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CC62E082-CCC4-8138-4793-6FDB762F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087" y="2432179"/>
              <a:ext cx="161925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±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5E82C06-1E10-3CD8-53FC-C518408B0F0F}"/>
                </a:ext>
              </a:extLst>
            </p:cNvPr>
            <p:cNvGrpSpPr/>
            <p:nvPr/>
          </p:nvGrpSpPr>
          <p:grpSpPr>
            <a:xfrm>
              <a:off x="6973887" y="2432179"/>
              <a:ext cx="1116013" cy="250825"/>
              <a:chOff x="7000876" y="3587750"/>
              <a:chExt cx="1116013" cy="250825"/>
            </a:xfrm>
          </p:grpSpPr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985441F9-6F13-1344-31B2-7BEEA6A46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876" y="3587750"/>
                <a:ext cx="571500" cy="25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0.0965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28">
                <a:extLst>
                  <a:ext uri="{FF2B5EF4-FFF2-40B4-BE49-F238E27FC236}">
                    <a16:creationId xmlns:a16="http://schemas.microsoft.com/office/drawing/2014/main" id="{761DE7FB-5EE3-D23B-5A52-2B0C48D00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2376" y="3587750"/>
                <a:ext cx="544513" cy="25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Rectangle 30">
              <a:extLst>
                <a:ext uri="{FF2B5EF4-FFF2-40B4-BE49-F238E27FC236}">
                  <a16:creationId xmlns:a16="http://schemas.microsoft.com/office/drawing/2014/main" id="{BF14CC33-356E-2F4F-3A08-1D1E427D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899" y="2432179"/>
              <a:ext cx="161925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±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FE7BBA7-612B-D8FB-0844-F10BA469CFB2}"/>
                </a:ext>
              </a:extLst>
            </p:cNvPr>
            <p:cNvGrpSpPr/>
            <p:nvPr/>
          </p:nvGrpSpPr>
          <p:grpSpPr>
            <a:xfrm>
              <a:off x="5599112" y="2432179"/>
              <a:ext cx="1116012" cy="250825"/>
              <a:chOff x="5626101" y="3587750"/>
              <a:chExt cx="1116012" cy="250825"/>
            </a:xfrm>
          </p:grpSpPr>
          <p:sp>
            <p:nvSpPr>
              <p:cNvPr id="40" name="Rectangle 29">
                <a:extLst>
                  <a:ext uri="{FF2B5EF4-FFF2-40B4-BE49-F238E27FC236}">
                    <a16:creationId xmlns:a16="http://schemas.microsoft.com/office/drawing/2014/main" id="{D56F8F25-612E-69B7-BE8B-CBDA8D754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6101" y="3587750"/>
                <a:ext cx="573088" cy="25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0.2295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6F353229-FB3A-1578-4364-EEE0F107D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188" y="3587750"/>
                <a:ext cx="542925" cy="25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D714B289-D872-FE11-7ACF-2F6C6F5E6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24" y="2432179"/>
              <a:ext cx="163513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±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8197C85-B6D6-0977-15FB-C3C5EEF063A3}"/>
                </a:ext>
              </a:extLst>
            </p:cNvPr>
            <p:cNvGrpSpPr/>
            <p:nvPr/>
          </p:nvGrpSpPr>
          <p:grpSpPr>
            <a:xfrm>
              <a:off x="4225924" y="2432179"/>
              <a:ext cx="1116013" cy="250825"/>
              <a:chOff x="4252913" y="3587750"/>
              <a:chExt cx="1116013" cy="250825"/>
            </a:xfrm>
          </p:grpSpPr>
          <p:sp>
            <p:nvSpPr>
              <p:cNvPr id="43" name="Rectangle 32">
                <a:extLst>
                  <a:ext uri="{FF2B5EF4-FFF2-40B4-BE49-F238E27FC236}">
                    <a16:creationId xmlns:a16="http://schemas.microsoft.com/office/drawing/2014/main" id="{12179726-A09F-8391-B316-6D2CF2E94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913" y="3587750"/>
                <a:ext cx="571500" cy="25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0.0977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8991329A-A69E-77F2-6B64-D8714670A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3" y="3587750"/>
                <a:ext cx="544513" cy="25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58B76F0F-F568-492B-6671-AD1A0E3B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937" y="2432179"/>
              <a:ext cx="161925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±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EE5FAFF-9526-56FD-3A9C-E5035E4D61BB}"/>
                </a:ext>
              </a:extLst>
            </p:cNvPr>
            <p:cNvGrpSpPr/>
            <p:nvPr/>
          </p:nvGrpSpPr>
          <p:grpSpPr>
            <a:xfrm>
              <a:off x="2852737" y="2432179"/>
              <a:ext cx="1114425" cy="250825"/>
              <a:chOff x="2879726" y="3587750"/>
              <a:chExt cx="1114425" cy="250825"/>
            </a:xfrm>
          </p:grpSpPr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E6C71DCB-B716-2AA6-9179-96776D2F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726" y="3587750"/>
                <a:ext cx="571500" cy="25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0.2287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37">
                <a:extLst>
                  <a:ext uri="{FF2B5EF4-FFF2-40B4-BE49-F238E27FC236}">
                    <a16:creationId xmlns:a16="http://schemas.microsoft.com/office/drawing/2014/main" id="{FD9683B4-0AE2-D1E2-8C2C-D1DFA6D59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6" y="3587750"/>
                <a:ext cx="542925" cy="25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0.0031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D1CFF1C-1AFF-2965-D182-B54433F4121E}"/>
                    </a:ext>
                  </a:extLst>
                </p:cNvPr>
                <p:cNvSpPr txBox="1"/>
                <p:nvPr/>
              </p:nvSpPr>
              <p:spPr>
                <a:xfrm>
                  <a:off x="863599" y="2364015"/>
                  <a:ext cx="17954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GB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</m:d>
                    </m:oMath>
                  </a14:m>
                  <a:r>
                    <a:rPr lang="en-GB" sz="14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D1CFF1C-1AFF-2965-D182-B54433F41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99" y="2364015"/>
                  <a:ext cx="179546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84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RQ2: Effect of Output Vector Truncation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23</a:t>
            </a:fld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03B7F5-EB3E-1634-853B-BECE6531A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57735"/>
              </p:ext>
            </p:extLst>
          </p:nvPr>
        </p:nvGraphicFramePr>
        <p:xfrm>
          <a:off x="1898317" y="1364247"/>
          <a:ext cx="1245937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7">
                  <a:extLst>
                    <a:ext uri="{9D8B030D-6E8A-4147-A177-3AD203B41FA5}">
                      <a16:colId xmlns:a16="http://schemas.microsoft.com/office/drawing/2014/main" val="39760837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754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828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215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133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667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602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0061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157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597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4339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370C464-8179-5C06-9DA7-34B05039EBEC}"/>
              </a:ext>
            </a:extLst>
          </p:cNvPr>
          <p:cNvSpPr/>
          <p:nvPr/>
        </p:nvSpPr>
        <p:spPr>
          <a:xfrm>
            <a:off x="3539958" y="2427705"/>
            <a:ext cx="1540042" cy="8448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6528B5-14D7-FAD9-594A-70916310F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00221"/>
              </p:ext>
            </p:extLst>
          </p:nvPr>
        </p:nvGraphicFramePr>
        <p:xfrm>
          <a:off x="5229728" y="1364247"/>
          <a:ext cx="1245937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7">
                  <a:extLst>
                    <a:ext uri="{9D8B030D-6E8A-4147-A177-3AD203B41FA5}">
                      <a16:colId xmlns:a16="http://schemas.microsoft.com/office/drawing/2014/main" val="39760837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754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828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215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133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667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602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157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597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433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494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396B36-DF32-0CDF-3C1A-0CA04E6E065A}"/>
                  </a:ext>
                </a:extLst>
              </p:cNvPr>
              <p:cNvSpPr txBox="1"/>
              <p:nvPr/>
            </p:nvSpPr>
            <p:spPr>
              <a:xfrm>
                <a:off x="1898317" y="1012776"/>
                <a:ext cx="1245937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396B36-DF32-0CDF-3C1A-0CA04E6E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317" y="1012776"/>
                <a:ext cx="1245937" cy="346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1A40B-D9F7-5FAB-BC82-E84B44038B51}"/>
                  </a:ext>
                </a:extLst>
              </p:cNvPr>
              <p:cNvSpPr txBox="1"/>
              <p:nvPr/>
            </p:nvSpPr>
            <p:spPr>
              <a:xfrm>
                <a:off x="5229727" y="1018248"/>
                <a:ext cx="1245937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51A40B-D9F7-5FAB-BC82-E84B44038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27" y="1018248"/>
                <a:ext cx="1245937" cy="346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 anchor="t">
            <a:normAutofit/>
          </a:bodyPr>
          <a:lstStyle/>
          <a:p>
            <a:r>
              <a:rPr lang="en-GB" dirty="0"/>
              <a:t>RQ2: Effect of Output Vector Truncation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Deep Learning Under Attack: Revealing Vulnerabilities Through Shadow Reconstructions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24</a:t>
            </a:fld>
            <a:endParaRPr lang="en-GB"/>
          </a:p>
        </p:txBody>
      </p:sp>
      <p:sp>
        <p:nvSpPr>
          <p:cNvPr id="122" name="AutoShape 112">
            <a:extLst>
              <a:ext uri="{FF2B5EF4-FFF2-40B4-BE49-F238E27FC236}">
                <a16:creationId xmlns:a16="http://schemas.microsoft.com/office/drawing/2014/main" id="{13FE0F6E-C5A1-AA9F-6799-262AD4CB9C5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58825" y="1585913"/>
            <a:ext cx="7556500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121">
            <a:extLst>
              <a:ext uri="{FF2B5EF4-FFF2-40B4-BE49-F238E27FC236}">
                <a16:creationId xmlns:a16="http://schemas.microsoft.com/office/drawing/2014/main" id="{6EFB64FE-B032-A64F-97B0-BDF2C8E53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38" y="1881188"/>
            <a:ext cx="5684838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122">
            <a:extLst>
              <a:ext uri="{FF2B5EF4-FFF2-40B4-BE49-F238E27FC236}">
                <a16:creationId xmlns:a16="http://schemas.microsoft.com/office/drawing/2014/main" id="{877A3A56-202C-C92F-9916-76B14E7D1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3" y="2451100"/>
            <a:ext cx="7542213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123">
            <a:extLst>
              <a:ext uri="{FF2B5EF4-FFF2-40B4-BE49-F238E27FC236}">
                <a16:creationId xmlns:a16="http://schemas.microsoft.com/office/drawing/2014/main" id="{58AB3283-58B3-1DB6-CFA0-10C44E7DE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3" y="2735263"/>
            <a:ext cx="7542213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DAB77F5-1144-0314-0521-02E92CC1E70B}"/>
              </a:ext>
            </a:extLst>
          </p:cNvPr>
          <p:cNvGrpSpPr/>
          <p:nvPr/>
        </p:nvGrpSpPr>
        <p:grpSpPr>
          <a:xfrm>
            <a:off x="766763" y="1595438"/>
            <a:ext cx="7542213" cy="569912"/>
            <a:chOff x="766763" y="1595438"/>
            <a:chExt cx="7542213" cy="569912"/>
          </a:xfrm>
        </p:grpSpPr>
        <p:sp>
          <p:nvSpPr>
            <p:cNvPr id="123" name="Rectangle 114">
              <a:extLst>
                <a:ext uri="{FF2B5EF4-FFF2-40B4-BE49-F238E27FC236}">
                  <a16:creationId xmlns:a16="http://schemas.microsoft.com/office/drawing/2014/main" id="{C05A40F5-DCDF-74BE-2A49-EA1FB1C8C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763" y="1595438"/>
              <a:ext cx="1857375" cy="28575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5">
              <a:extLst>
                <a:ext uri="{FF2B5EF4-FFF2-40B4-BE49-F238E27FC236}">
                  <a16:creationId xmlns:a16="http://schemas.microsoft.com/office/drawing/2014/main" id="{E9904CB3-E1EE-5C41-56E2-9126289D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138" y="1595438"/>
              <a:ext cx="5684838" cy="28575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16">
              <a:extLst>
                <a:ext uri="{FF2B5EF4-FFF2-40B4-BE49-F238E27FC236}">
                  <a16:creationId xmlns:a16="http://schemas.microsoft.com/office/drawing/2014/main" id="{EC3CAA63-E63C-5479-5E98-853650488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763" y="1881188"/>
              <a:ext cx="1857375" cy="284162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17">
                  <a:extLst>
                    <a:ext uri="{FF2B5EF4-FFF2-40B4-BE49-F238E27FC236}">
                      <a16:creationId xmlns:a16="http://schemas.microsoft.com/office/drawing/2014/main" id="{C88AA17B-C4B6-A794-ACC8-B031BC2E0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4138" y="1881188"/>
                  <a:ext cx="1420813" cy="284162"/>
                </a:xfrm>
                <a:prstGeom prst="rect">
                  <a:avLst/>
                </a:prstGeom>
                <a:solidFill>
                  <a:srgbClr val="C8191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17">
                  <a:extLst>
                    <a:ext uri="{FF2B5EF4-FFF2-40B4-BE49-F238E27FC236}">
                      <a16:creationId xmlns:a16="http://schemas.microsoft.com/office/drawing/2014/main" id="{C88AA17B-C4B6-A794-ACC8-B031BC2E0D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4138" y="1881188"/>
                  <a:ext cx="1420813" cy="284162"/>
                </a:xfrm>
                <a:prstGeom prst="rect">
                  <a:avLst/>
                </a:prstGeom>
                <a:blipFill>
                  <a:blip r:embed="rId3"/>
                  <a:stretch>
                    <a:fillRect b="-2174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18">
                  <a:extLst>
                    <a:ext uri="{FF2B5EF4-FFF2-40B4-BE49-F238E27FC236}">
                      <a16:creationId xmlns:a16="http://schemas.microsoft.com/office/drawing/2014/main" id="{2CA2ADED-B5F1-4CC9-9531-FDBD7E8AA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4950" y="1881188"/>
                  <a:ext cx="1420813" cy="284162"/>
                </a:xfrm>
                <a:prstGeom prst="rect">
                  <a:avLst/>
                </a:prstGeom>
                <a:solidFill>
                  <a:srgbClr val="C8191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7" name="Rectangle 118">
                  <a:extLst>
                    <a:ext uri="{FF2B5EF4-FFF2-40B4-BE49-F238E27FC236}">
                      <a16:creationId xmlns:a16="http://schemas.microsoft.com/office/drawing/2014/main" id="{2CA2ADED-B5F1-4CC9-9531-FDBD7E8AA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44950" y="1881188"/>
                  <a:ext cx="1420813" cy="284162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19">
                  <a:extLst>
                    <a:ext uri="{FF2B5EF4-FFF2-40B4-BE49-F238E27FC236}">
                      <a16:creationId xmlns:a16="http://schemas.microsoft.com/office/drawing/2014/main" id="{63C11722-F740-BE4F-3DA9-0D0E8208A5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5763" y="1881188"/>
                  <a:ext cx="1420813" cy="284162"/>
                </a:xfrm>
                <a:prstGeom prst="rect">
                  <a:avLst/>
                </a:prstGeom>
                <a:solidFill>
                  <a:srgbClr val="C8191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Rectangle 119">
                  <a:extLst>
                    <a:ext uri="{FF2B5EF4-FFF2-40B4-BE49-F238E27FC236}">
                      <a16:creationId xmlns:a16="http://schemas.microsoft.com/office/drawing/2014/main" id="{63C11722-F740-BE4F-3DA9-0D0E8208A5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65763" y="1881188"/>
                  <a:ext cx="1420813" cy="284162"/>
                </a:xfrm>
                <a:prstGeom prst="rect">
                  <a:avLst/>
                </a:prstGeom>
                <a:blipFill>
                  <a:blip r:embed="rId5"/>
                  <a:stretch>
                    <a:fillRect b="-2174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0">
                  <a:extLst>
                    <a:ext uri="{FF2B5EF4-FFF2-40B4-BE49-F238E27FC236}">
                      <a16:creationId xmlns:a16="http://schemas.microsoft.com/office/drawing/2014/main" id="{1A58A786-0274-C498-2250-9AF58F17C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6575" y="1881188"/>
                  <a:ext cx="1422400" cy="284162"/>
                </a:xfrm>
                <a:prstGeom prst="rect">
                  <a:avLst/>
                </a:prstGeom>
                <a:solidFill>
                  <a:srgbClr val="C8191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9" name="Rectangle 120">
                  <a:extLst>
                    <a:ext uri="{FF2B5EF4-FFF2-40B4-BE49-F238E27FC236}">
                      <a16:creationId xmlns:a16="http://schemas.microsoft.com/office/drawing/2014/main" id="{1A58A786-0274-C498-2250-9AF58F17C7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6575" y="1881188"/>
                  <a:ext cx="1422400" cy="284162"/>
                </a:xfrm>
                <a:prstGeom prst="rect">
                  <a:avLst/>
                </a:prstGeom>
                <a:blipFill>
                  <a:blip r:embed="rId6"/>
                  <a:stretch>
                    <a:fillRect b="-2174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Rectangle 124">
              <a:extLst>
                <a:ext uri="{FF2B5EF4-FFF2-40B4-BE49-F238E27FC236}">
                  <a16:creationId xmlns:a16="http://schemas.microsoft.com/office/drawing/2014/main" id="{D72D6E16-5622-BC44-00FA-1541E34C5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25" y="1649413"/>
              <a:ext cx="433388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SSIM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4" name="Rectangle 125">
            <a:extLst>
              <a:ext uri="{FF2B5EF4-FFF2-40B4-BE49-F238E27FC236}">
                <a16:creationId xmlns:a16="http://schemas.microsoft.com/office/drawing/2014/main" id="{056A3B89-F163-E2DB-AF41-2A421BACD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933575"/>
            <a:ext cx="533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Model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0">
            <a:extLst>
              <a:ext uri="{FF2B5EF4-FFF2-40B4-BE49-F238E27FC236}">
                <a16:creationId xmlns:a16="http://schemas.microsoft.com/office/drawing/2014/main" id="{32833418-5AF8-1B31-B408-E013CD11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759075"/>
            <a:ext cx="1857375" cy="285750"/>
          </a:xfrm>
          <a:prstGeom prst="rect">
            <a:avLst/>
          </a:prstGeom>
          <a:solidFill>
            <a:srgbClr val="C8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151">
            <a:extLst>
              <a:ext uri="{FF2B5EF4-FFF2-40B4-BE49-F238E27FC236}">
                <a16:creationId xmlns:a16="http://schemas.microsoft.com/office/drawing/2014/main" id="{34FA2AF6-1A43-B1ED-35CD-D670ADEF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2759075"/>
            <a:ext cx="5684838" cy="285750"/>
          </a:xfrm>
          <a:prstGeom prst="rect">
            <a:avLst/>
          </a:prstGeom>
          <a:solidFill>
            <a:srgbClr val="C8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52">
            <a:extLst>
              <a:ext uri="{FF2B5EF4-FFF2-40B4-BE49-F238E27FC236}">
                <a16:creationId xmlns:a16="http://schemas.microsoft.com/office/drawing/2014/main" id="{5CE535C3-2425-54E8-90BE-10BAE69D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3044825"/>
            <a:ext cx="1857375" cy="285750"/>
          </a:xfrm>
          <a:prstGeom prst="rect">
            <a:avLst/>
          </a:prstGeom>
          <a:solidFill>
            <a:srgbClr val="C8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53">
                <a:extLst>
                  <a:ext uri="{FF2B5EF4-FFF2-40B4-BE49-F238E27FC236}">
                    <a16:creationId xmlns:a16="http://schemas.microsoft.com/office/drawing/2014/main" id="{2DE43292-CB15-575F-25CC-9656C9B44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138" y="3044825"/>
                <a:ext cx="1420813" cy="285750"/>
              </a:xfrm>
              <a:prstGeom prst="rect">
                <a:avLst/>
              </a:prstGeom>
              <a:solidFill>
                <a:srgbClr val="C8191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2" name="Rectangle 153">
                <a:extLst>
                  <a:ext uri="{FF2B5EF4-FFF2-40B4-BE49-F238E27FC236}">
                    <a16:creationId xmlns:a16="http://schemas.microsoft.com/office/drawing/2014/main" id="{2DE43292-CB15-575F-25CC-9656C9B44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4138" y="3044825"/>
                <a:ext cx="1420813" cy="285750"/>
              </a:xfrm>
              <a:prstGeom prst="rect">
                <a:avLst/>
              </a:prstGeom>
              <a:blipFill>
                <a:blip r:embed="rId7"/>
                <a:stretch>
                  <a:fillRect b="-212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54">
                <a:extLst>
                  <a:ext uri="{FF2B5EF4-FFF2-40B4-BE49-F238E27FC236}">
                    <a16:creationId xmlns:a16="http://schemas.microsoft.com/office/drawing/2014/main" id="{15849037-F525-A497-ED18-F2B143786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950" y="3044825"/>
                <a:ext cx="1420813" cy="285750"/>
              </a:xfrm>
              <a:prstGeom prst="rect">
                <a:avLst/>
              </a:prstGeom>
              <a:solidFill>
                <a:srgbClr val="C8191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3" name="Rectangle 154">
                <a:extLst>
                  <a:ext uri="{FF2B5EF4-FFF2-40B4-BE49-F238E27FC236}">
                    <a16:creationId xmlns:a16="http://schemas.microsoft.com/office/drawing/2014/main" id="{15849037-F525-A497-ED18-F2B143786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4950" y="3044825"/>
                <a:ext cx="1420813" cy="285750"/>
              </a:xfrm>
              <a:prstGeom prst="rect">
                <a:avLst/>
              </a:prstGeom>
              <a:blipFill>
                <a:blip r:embed="rId8"/>
                <a:stretch>
                  <a:fillRect b="-212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55">
                <a:extLst>
                  <a:ext uri="{FF2B5EF4-FFF2-40B4-BE49-F238E27FC236}">
                    <a16:creationId xmlns:a16="http://schemas.microsoft.com/office/drawing/2014/main" id="{EC25323D-45B4-A451-0A02-8D7BE92B3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5763" y="3044825"/>
                <a:ext cx="1420813" cy="285750"/>
              </a:xfrm>
              <a:prstGeom prst="rect">
                <a:avLst/>
              </a:prstGeom>
              <a:solidFill>
                <a:srgbClr val="C8191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4" name="Rectangle 155">
                <a:extLst>
                  <a:ext uri="{FF2B5EF4-FFF2-40B4-BE49-F238E27FC236}">
                    <a16:creationId xmlns:a16="http://schemas.microsoft.com/office/drawing/2014/main" id="{EC25323D-45B4-A451-0A02-8D7BE92B3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5763" y="3044825"/>
                <a:ext cx="1420813" cy="285750"/>
              </a:xfrm>
              <a:prstGeom prst="rect">
                <a:avLst/>
              </a:prstGeom>
              <a:blipFill>
                <a:blip r:embed="rId9"/>
                <a:stretch>
                  <a:fillRect b="-212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56">
                <a:extLst>
                  <a:ext uri="{FF2B5EF4-FFF2-40B4-BE49-F238E27FC236}">
                    <a16:creationId xmlns:a16="http://schemas.microsoft.com/office/drawing/2014/main" id="{63F7D1D9-64CA-C601-EE16-42E024289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6575" y="3044825"/>
                <a:ext cx="1422400" cy="285750"/>
              </a:xfrm>
              <a:prstGeom prst="rect">
                <a:avLst/>
              </a:prstGeom>
              <a:solidFill>
                <a:srgbClr val="C8191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5" name="Rectangle 156">
                <a:extLst>
                  <a:ext uri="{FF2B5EF4-FFF2-40B4-BE49-F238E27FC236}">
                    <a16:creationId xmlns:a16="http://schemas.microsoft.com/office/drawing/2014/main" id="{63F7D1D9-64CA-C601-EE16-42E024289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6575" y="3044825"/>
                <a:ext cx="1422400" cy="285750"/>
              </a:xfrm>
              <a:prstGeom prst="rect">
                <a:avLst/>
              </a:prstGeom>
              <a:blipFill>
                <a:blip r:embed="rId10"/>
                <a:stretch>
                  <a:fillRect b="-212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Line 157">
            <a:extLst>
              <a:ext uri="{FF2B5EF4-FFF2-40B4-BE49-F238E27FC236}">
                <a16:creationId xmlns:a16="http://schemas.microsoft.com/office/drawing/2014/main" id="{E4827C1A-569B-9A9E-3BDA-3B9DB4E17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38" y="3044825"/>
            <a:ext cx="5684838" cy="0"/>
          </a:xfrm>
          <a:prstGeom prst="line">
            <a:avLst/>
          </a:prstGeom>
          <a:noFill/>
          <a:ln w="142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58">
            <a:extLst>
              <a:ext uri="{FF2B5EF4-FFF2-40B4-BE49-F238E27FC236}">
                <a16:creationId xmlns:a16="http://schemas.microsoft.com/office/drawing/2014/main" id="{08C25382-BF70-5923-E7F8-1DA041F1C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3" y="3614738"/>
            <a:ext cx="7542213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59">
            <a:extLst>
              <a:ext uri="{FF2B5EF4-FFF2-40B4-BE49-F238E27FC236}">
                <a16:creationId xmlns:a16="http://schemas.microsoft.com/office/drawing/2014/main" id="{32AFA000-7118-73D0-9FA5-4CAA8FE7B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3" y="3898900"/>
            <a:ext cx="7542213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160">
            <a:extLst>
              <a:ext uri="{FF2B5EF4-FFF2-40B4-BE49-F238E27FC236}">
                <a16:creationId xmlns:a16="http://schemas.microsoft.com/office/drawing/2014/main" id="{D6038B38-5A4B-93BE-B59C-8B2CA4B2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2813050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1">
            <a:extLst>
              <a:ext uri="{FF2B5EF4-FFF2-40B4-BE49-F238E27FC236}">
                <a16:creationId xmlns:a16="http://schemas.microsoft.com/office/drawing/2014/main" id="{9589ACD1-178B-DDAB-9B3C-EE711EB9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3095625"/>
            <a:ext cx="533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Model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5144444-941D-8F68-D792-A76560BA9596}"/>
              </a:ext>
            </a:extLst>
          </p:cNvPr>
          <p:cNvGrpSpPr/>
          <p:nvPr/>
        </p:nvGrpSpPr>
        <p:grpSpPr>
          <a:xfrm>
            <a:off x="770688" y="2435482"/>
            <a:ext cx="7468437" cy="325181"/>
            <a:chOff x="770688" y="2435482"/>
            <a:chExt cx="7468437" cy="325181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5195E80-DEAC-B0D3-E9CD-56D120F46282}"/>
                </a:ext>
              </a:extLst>
            </p:cNvPr>
            <p:cNvGrpSpPr/>
            <p:nvPr/>
          </p:nvGrpSpPr>
          <p:grpSpPr>
            <a:xfrm>
              <a:off x="2822575" y="2503488"/>
              <a:ext cx="5416550" cy="257175"/>
              <a:chOff x="2822575" y="2503488"/>
              <a:chExt cx="5416550" cy="257175"/>
            </a:xfrm>
          </p:grpSpPr>
          <p:sp>
            <p:nvSpPr>
              <p:cNvPr id="147" name="Rectangle 138">
                <a:extLst>
                  <a:ext uri="{FF2B5EF4-FFF2-40B4-BE49-F238E27FC236}">
                    <a16:creationId xmlns:a16="http://schemas.microsoft.com/office/drawing/2014/main" id="{A1CFC489-91BB-1F1B-4321-C54F0AD6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5013" y="2503488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0.4296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39">
                <a:extLst>
                  <a:ext uri="{FF2B5EF4-FFF2-40B4-BE49-F238E27FC236}">
                    <a16:creationId xmlns:a16="http://schemas.microsoft.com/office/drawing/2014/main" id="{CA25F3EA-229E-155F-2E6B-868C50CCD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088" y="2503488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140">
                <a:extLst>
                  <a:ext uri="{FF2B5EF4-FFF2-40B4-BE49-F238E27FC236}">
                    <a16:creationId xmlns:a16="http://schemas.microsoft.com/office/drawing/2014/main" id="{7D4CDC16-3481-7CC8-4235-CEA1FFF27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150" y="2503488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141">
                <a:extLst>
                  <a:ext uri="{FF2B5EF4-FFF2-40B4-BE49-F238E27FC236}">
                    <a16:creationId xmlns:a16="http://schemas.microsoft.com/office/drawing/2014/main" id="{C7D82720-1EB8-C538-6F01-A08AFEA24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200" y="2503488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0.4172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142">
                <a:extLst>
                  <a:ext uri="{FF2B5EF4-FFF2-40B4-BE49-F238E27FC236}">
                    <a16:creationId xmlns:a16="http://schemas.microsoft.com/office/drawing/2014/main" id="{2ABB5F36-4EE0-2873-2E2A-59F75DBE1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7275" y="2503488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143">
                <a:extLst>
                  <a:ext uri="{FF2B5EF4-FFF2-40B4-BE49-F238E27FC236}">
                    <a16:creationId xmlns:a16="http://schemas.microsoft.com/office/drawing/2014/main" id="{B655373F-AD48-F61E-78E2-A92971654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338" y="2503488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0.0027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144">
                <a:extLst>
                  <a:ext uri="{FF2B5EF4-FFF2-40B4-BE49-F238E27FC236}">
                    <a16:creationId xmlns:a16="http://schemas.microsoft.com/office/drawing/2014/main" id="{24DAB0AB-6786-4CBB-A727-13FBBF54A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388" y="2503488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0.4084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45">
                <a:extLst>
                  <a:ext uri="{FF2B5EF4-FFF2-40B4-BE49-F238E27FC236}">
                    <a16:creationId xmlns:a16="http://schemas.microsoft.com/office/drawing/2014/main" id="{BA7A9E3B-C12F-2A6F-CE71-10274E090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463" y="2503488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46">
                <a:extLst>
                  <a:ext uri="{FF2B5EF4-FFF2-40B4-BE49-F238E27FC236}">
                    <a16:creationId xmlns:a16="http://schemas.microsoft.com/office/drawing/2014/main" id="{F416E1F8-65C2-E6FC-5988-804A329C3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525" y="2503488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147">
                <a:extLst>
                  <a:ext uri="{FF2B5EF4-FFF2-40B4-BE49-F238E27FC236}">
                    <a16:creationId xmlns:a16="http://schemas.microsoft.com/office/drawing/2014/main" id="{EBFDF3BE-CEB2-EAB4-D6D9-D7671EA0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575" y="2503488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0.3747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48">
                <a:extLst>
                  <a:ext uri="{FF2B5EF4-FFF2-40B4-BE49-F238E27FC236}">
                    <a16:creationId xmlns:a16="http://schemas.microsoft.com/office/drawing/2014/main" id="{81CC3C63-5172-4A08-4E8C-8AAF39730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2503488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149">
                <a:extLst>
                  <a:ext uri="{FF2B5EF4-FFF2-40B4-BE49-F238E27FC236}">
                    <a16:creationId xmlns:a16="http://schemas.microsoft.com/office/drawing/2014/main" id="{60D7DEF9-90D0-4636-C027-6F87C22BA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713" y="2503488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27C66F6-4AA8-AA2A-653D-B6458D0B6415}"/>
                    </a:ext>
                  </a:extLst>
                </p:cNvPr>
                <p:cNvSpPr txBox="1"/>
                <p:nvPr/>
              </p:nvSpPr>
              <p:spPr>
                <a:xfrm>
                  <a:off x="770688" y="2435482"/>
                  <a:ext cx="1790702" cy="3116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a14:m>
                  <a:r>
                    <a:rPr lang="en-GB" sz="1400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GB" sz="1400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27C66F6-4AA8-AA2A-653D-B6458D0B6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688" y="2435482"/>
                  <a:ext cx="1790702" cy="311688"/>
                </a:xfrm>
                <a:prstGeom prst="rect">
                  <a:avLst/>
                </a:prstGeom>
                <a:blipFill>
                  <a:blip r:embed="rId11"/>
                  <a:stretch>
                    <a:fillRect t="-58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5C55C8B-60ED-F282-EAC0-7AEB5F1C84F9}"/>
              </a:ext>
            </a:extLst>
          </p:cNvPr>
          <p:cNvGrpSpPr/>
          <p:nvPr/>
        </p:nvGrpSpPr>
        <p:grpSpPr>
          <a:xfrm>
            <a:off x="754855" y="2144911"/>
            <a:ext cx="7484270" cy="328414"/>
            <a:chOff x="754855" y="2144911"/>
            <a:chExt cx="7484270" cy="32841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4544100-D32C-6955-F7D3-31647482266E}"/>
                </a:ext>
              </a:extLst>
            </p:cNvPr>
            <p:cNvGrpSpPr/>
            <p:nvPr/>
          </p:nvGrpSpPr>
          <p:grpSpPr>
            <a:xfrm>
              <a:off x="2822575" y="2216150"/>
              <a:ext cx="5416550" cy="257175"/>
              <a:chOff x="2822575" y="2216150"/>
              <a:chExt cx="5416550" cy="257175"/>
            </a:xfrm>
          </p:grpSpPr>
          <p:sp>
            <p:nvSpPr>
              <p:cNvPr id="135" name="Rectangle 126">
                <a:extLst>
                  <a:ext uri="{FF2B5EF4-FFF2-40B4-BE49-F238E27FC236}">
                    <a16:creationId xmlns:a16="http://schemas.microsoft.com/office/drawing/2014/main" id="{695C91E7-8216-665B-762E-1A825CEB2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5013" y="2216150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0.4135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127">
                <a:extLst>
                  <a:ext uri="{FF2B5EF4-FFF2-40B4-BE49-F238E27FC236}">
                    <a16:creationId xmlns:a16="http://schemas.microsoft.com/office/drawing/2014/main" id="{9D32D664-4716-9E8D-FAB3-561F6CCF5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088" y="2216150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128">
                <a:extLst>
                  <a:ext uri="{FF2B5EF4-FFF2-40B4-BE49-F238E27FC236}">
                    <a16:creationId xmlns:a16="http://schemas.microsoft.com/office/drawing/2014/main" id="{83A576DB-C488-F4B3-6192-123C20120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150" y="2216150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129">
                <a:extLst>
                  <a:ext uri="{FF2B5EF4-FFF2-40B4-BE49-F238E27FC236}">
                    <a16:creationId xmlns:a16="http://schemas.microsoft.com/office/drawing/2014/main" id="{CF789415-43C0-8D4A-BF38-FBD782663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200" y="2216150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0.4092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130">
                <a:extLst>
                  <a:ext uri="{FF2B5EF4-FFF2-40B4-BE49-F238E27FC236}">
                    <a16:creationId xmlns:a16="http://schemas.microsoft.com/office/drawing/2014/main" id="{7E6DB217-AA76-E7ED-0287-E978DBD21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7275" y="2216150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131">
                <a:extLst>
                  <a:ext uri="{FF2B5EF4-FFF2-40B4-BE49-F238E27FC236}">
                    <a16:creationId xmlns:a16="http://schemas.microsoft.com/office/drawing/2014/main" id="{B577679F-E410-A9CF-6D2F-8E9C30DAF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338" y="2216150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0.0018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132">
                <a:extLst>
                  <a:ext uri="{FF2B5EF4-FFF2-40B4-BE49-F238E27FC236}">
                    <a16:creationId xmlns:a16="http://schemas.microsoft.com/office/drawing/2014/main" id="{ECA57DDB-5916-9DA9-C59C-BD818BC4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388" y="2216150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0.3895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133">
                <a:extLst>
                  <a:ext uri="{FF2B5EF4-FFF2-40B4-BE49-F238E27FC236}">
                    <a16:creationId xmlns:a16="http://schemas.microsoft.com/office/drawing/2014/main" id="{EAB45781-6E87-CC7B-534D-5C89FE4C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463" y="2216150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134">
                <a:extLst>
                  <a:ext uri="{FF2B5EF4-FFF2-40B4-BE49-F238E27FC236}">
                    <a16:creationId xmlns:a16="http://schemas.microsoft.com/office/drawing/2014/main" id="{B93631C2-8D4E-B045-6B69-3D2D06876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525" y="2216150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0.0024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135">
                <a:extLst>
                  <a:ext uri="{FF2B5EF4-FFF2-40B4-BE49-F238E27FC236}">
                    <a16:creationId xmlns:a16="http://schemas.microsoft.com/office/drawing/2014/main" id="{36A95D6A-A5D1-6263-B95B-E837D1D19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575" y="2216150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0.2538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136">
                <a:extLst>
                  <a:ext uri="{FF2B5EF4-FFF2-40B4-BE49-F238E27FC236}">
                    <a16:creationId xmlns:a16="http://schemas.microsoft.com/office/drawing/2014/main" id="{C43EB2E1-6517-4558-0584-0B68EE17E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2216150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137">
                <a:extLst>
                  <a:ext uri="{FF2B5EF4-FFF2-40B4-BE49-F238E27FC236}">
                    <a16:creationId xmlns:a16="http://schemas.microsoft.com/office/drawing/2014/main" id="{1C3AD7C0-5195-0063-E059-66D45499E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713" y="2216150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0.0025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3E654020-42D2-7398-B470-483138FCDB6C}"/>
                    </a:ext>
                  </a:extLst>
                </p:cNvPr>
                <p:cNvSpPr txBox="1"/>
                <p:nvPr/>
              </p:nvSpPr>
              <p:spPr>
                <a:xfrm>
                  <a:off x="754855" y="2144911"/>
                  <a:ext cx="17954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GB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</m:d>
                    </m:oMath>
                  </a14:m>
                  <a:r>
                    <a:rPr lang="en-GB" sz="14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3E654020-42D2-7398-B470-483138FCD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55" y="2144911"/>
                  <a:ext cx="1795464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E77721B-1AAB-D1B1-EE26-8DE61B3A8970}"/>
              </a:ext>
            </a:extLst>
          </p:cNvPr>
          <p:cNvGrpSpPr/>
          <p:nvPr/>
        </p:nvGrpSpPr>
        <p:grpSpPr>
          <a:xfrm>
            <a:off x="782761" y="3604095"/>
            <a:ext cx="7456364" cy="318618"/>
            <a:chOff x="782761" y="3604095"/>
            <a:chExt cx="7456364" cy="31861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DCACDA4-250C-D4B6-FE58-418F144C1F25}"/>
                </a:ext>
              </a:extLst>
            </p:cNvPr>
            <p:cNvGrpSpPr/>
            <p:nvPr/>
          </p:nvGrpSpPr>
          <p:grpSpPr>
            <a:xfrm>
              <a:off x="2822575" y="3665538"/>
              <a:ext cx="5416550" cy="257175"/>
              <a:chOff x="2822575" y="3665538"/>
              <a:chExt cx="5416550" cy="257175"/>
            </a:xfrm>
          </p:grpSpPr>
          <p:sp>
            <p:nvSpPr>
              <p:cNvPr id="183" name="Rectangle 174">
                <a:extLst>
                  <a:ext uri="{FF2B5EF4-FFF2-40B4-BE49-F238E27FC236}">
                    <a16:creationId xmlns:a16="http://schemas.microsoft.com/office/drawing/2014/main" id="{73D6CF18-E982-FA5D-1813-F51B9046C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5013" y="3665538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0.0548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4" name="Rectangle 175">
                <a:extLst>
                  <a:ext uri="{FF2B5EF4-FFF2-40B4-BE49-F238E27FC236}">
                    <a16:creationId xmlns:a16="http://schemas.microsoft.com/office/drawing/2014/main" id="{484879F0-1A3E-1EBC-432B-EA8971412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088" y="3665538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Rectangle 176">
                <a:extLst>
                  <a:ext uri="{FF2B5EF4-FFF2-40B4-BE49-F238E27FC236}">
                    <a16:creationId xmlns:a16="http://schemas.microsoft.com/office/drawing/2014/main" id="{AC03B43F-3444-A786-8082-9881F6D88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150" y="3665538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Rectangle 177">
                <a:extLst>
                  <a:ext uri="{FF2B5EF4-FFF2-40B4-BE49-F238E27FC236}">
                    <a16:creationId xmlns:a16="http://schemas.microsoft.com/office/drawing/2014/main" id="{11D8F003-EC23-6F03-2AA7-F0133023C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200" y="3665538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0.0572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Rectangle 178">
                <a:extLst>
                  <a:ext uri="{FF2B5EF4-FFF2-40B4-BE49-F238E27FC236}">
                    <a16:creationId xmlns:a16="http://schemas.microsoft.com/office/drawing/2014/main" id="{6B7F7C5F-CC55-F40E-BA80-96921E0C3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7275" y="3665538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Rectangle 179">
                <a:extLst>
                  <a:ext uri="{FF2B5EF4-FFF2-40B4-BE49-F238E27FC236}">
                    <a16:creationId xmlns:a16="http://schemas.microsoft.com/office/drawing/2014/main" id="{34A2D458-DB18-8F9F-96F4-8B6A4C079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338" y="3665538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Rectangle 180">
                <a:extLst>
                  <a:ext uri="{FF2B5EF4-FFF2-40B4-BE49-F238E27FC236}">
                    <a16:creationId xmlns:a16="http://schemas.microsoft.com/office/drawing/2014/main" id="{68CC1692-CCE0-CBF3-DC1F-11798A194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388" y="3665538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0.0588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0" name="Rectangle 181">
                <a:extLst>
                  <a:ext uri="{FF2B5EF4-FFF2-40B4-BE49-F238E27FC236}">
                    <a16:creationId xmlns:a16="http://schemas.microsoft.com/office/drawing/2014/main" id="{180E00BA-AC3B-AD91-D7EE-70A4C7857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463" y="3665538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Rectangle 182">
                <a:extLst>
                  <a:ext uri="{FF2B5EF4-FFF2-40B4-BE49-F238E27FC236}">
                    <a16:creationId xmlns:a16="http://schemas.microsoft.com/office/drawing/2014/main" id="{5EF934B5-984E-3A92-5533-E983C36DD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525" y="3665538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Rectangle 183">
                <a:extLst>
                  <a:ext uri="{FF2B5EF4-FFF2-40B4-BE49-F238E27FC236}">
                    <a16:creationId xmlns:a16="http://schemas.microsoft.com/office/drawing/2014/main" id="{A5B67E68-F2D9-1A06-1176-A28EC64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575" y="3665538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0.0649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Rectangle 184">
                <a:extLst>
                  <a:ext uri="{FF2B5EF4-FFF2-40B4-BE49-F238E27FC236}">
                    <a16:creationId xmlns:a16="http://schemas.microsoft.com/office/drawing/2014/main" id="{BA583E36-C0F6-D2F0-26A2-6F3FE8765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3665538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185">
                <a:extLst>
                  <a:ext uri="{FF2B5EF4-FFF2-40B4-BE49-F238E27FC236}">
                    <a16:creationId xmlns:a16="http://schemas.microsoft.com/office/drawing/2014/main" id="{F37C680A-C80B-B29E-C2F6-837C23CB7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713" y="3665538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C017E5A-E59B-BFA2-9785-7C9C46D2C4EB}"/>
                    </a:ext>
                  </a:extLst>
                </p:cNvPr>
                <p:cNvSpPr txBox="1"/>
                <p:nvPr/>
              </p:nvSpPr>
              <p:spPr>
                <a:xfrm>
                  <a:off x="782761" y="3604095"/>
                  <a:ext cx="1790702" cy="3116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a14:m>
                  <a:r>
                    <a:rPr lang="en-GB" sz="1400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GB" sz="1400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C017E5A-E59B-BFA2-9785-7C9C46D2C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61" y="3604095"/>
                  <a:ext cx="1790702" cy="311688"/>
                </a:xfrm>
                <a:prstGeom prst="rect">
                  <a:avLst/>
                </a:prstGeom>
                <a:blipFill>
                  <a:blip r:embed="rId13"/>
                  <a:stretch>
                    <a:fillRect t="-5882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E9D6D3F-236E-7F1B-9E61-14CB1EE4211D}"/>
              </a:ext>
            </a:extLst>
          </p:cNvPr>
          <p:cNvGrpSpPr/>
          <p:nvPr/>
        </p:nvGrpSpPr>
        <p:grpSpPr>
          <a:xfrm>
            <a:off x="766928" y="3313524"/>
            <a:ext cx="7472197" cy="326614"/>
            <a:chOff x="766928" y="3313524"/>
            <a:chExt cx="7472197" cy="326614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C1A002D-E90E-4A53-098E-5F44CE05FDA4}"/>
                </a:ext>
              </a:extLst>
            </p:cNvPr>
            <p:cNvGrpSpPr/>
            <p:nvPr/>
          </p:nvGrpSpPr>
          <p:grpSpPr>
            <a:xfrm>
              <a:off x="2822575" y="3382963"/>
              <a:ext cx="5416550" cy="257175"/>
              <a:chOff x="2822575" y="3382963"/>
              <a:chExt cx="5416550" cy="257175"/>
            </a:xfrm>
          </p:grpSpPr>
          <p:sp>
            <p:nvSpPr>
              <p:cNvPr id="171" name="Rectangle 162">
                <a:extLst>
                  <a:ext uri="{FF2B5EF4-FFF2-40B4-BE49-F238E27FC236}">
                    <a16:creationId xmlns:a16="http://schemas.microsoft.com/office/drawing/2014/main" id="{11E2DC20-61C6-5F2E-A53E-7F5963C26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5013" y="3382963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0.0569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Rectangle 163">
                <a:extLst>
                  <a:ext uri="{FF2B5EF4-FFF2-40B4-BE49-F238E27FC236}">
                    <a16:creationId xmlns:a16="http://schemas.microsoft.com/office/drawing/2014/main" id="{BEEE4C56-3F73-DC69-9F39-BCB766CE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088" y="3382963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164">
                <a:extLst>
                  <a:ext uri="{FF2B5EF4-FFF2-40B4-BE49-F238E27FC236}">
                    <a16:creationId xmlns:a16="http://schemas.microsoft.com/office/drawing/2014/main" id="{ADB9BCE3-EA01-5E50-F860-1847FA892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150" y="3382963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165">
                <a:extLst>
                  <a:ext uri="{FF2B5EF4-FFF2-40B4-BE49-F238E27FC236}">
                    <a16:creationId xmlns:a16="http://schemas.microsoft.com/office/drawing/2014/main" id="{1ED6A76E-1BD0-3FBB-7684-49F2E4881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200" y="3382963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0.0580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166">
                <a:extLst>
                  <a:ext uri="{FF2B5EF4-FFF2-40B4-BE49-F238E27FC236}">
                    <a16:creationId xmlns:a16="http://schemas.microsoft.com/office/drawing/2014/main" id="{ECD33A94-4051-A034-257B-D563AF298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7275" y="3382963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167">
                <a:extLst>
                  <a:ext uri="{FF2B5EF4-FFF2-40B4-BE49-F238E27FC236}">
                    <a16:creationId xmlns:a16="http://schemas.microsoft.com/office/drawing/2014/main" id="{E939AFF1-D872-EA58-502B-E81D0D076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338" y="3382963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68">
                <a:extLst>
                  <a:ext uri="{FF2B5EF4-FFF2-40B4-BE49-F238E27FC236}">
                    <a16:creationId xmlns:a16="http://schemas.microsoft.com/office/drawing/2014/main" id="{195FA366-FD13-3B38-67E4-66F4F2423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388" y="3382963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0.0604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169">
                <a:extLst>
                  <a:ext uri="{FF2B5EF4-FFF2-40B4-BE49-F238E27FC236}">
                    <a16:creationId xmlns:a16="http://schemas.microsoft.com/office/drawing/2014/main" id="{631249F5-F366-2E13-C408-4FF8BB3CF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463" y="3382963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Rectangle 170">
                <a:extLst>
                  <a:ext uri="{FF2B5EF4-FFF2-40B4-BE49-F238E27FC236}">
                    <a16:creationId xmlns:a16="http://schemas.microsoft.com/office/drawing/2014/main" id="{F51D9D57-4713-0AF6-55E1-8A4E6CFD8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525" y="3382963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Rectangle 171">
                <a:extLst>
                  <a:ext uri="{FF2B5EF4-FFF2-40B4-BE49-F238E27FC236}">
                    <a16:creationId xmlns:a16="http://schemas.microsoft.com/office/drawing/2014/main" id="{92479D94-F47C-35A1-0E2D-5A97B4892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575" y="3382963"/>
                <a:ext cx="601663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0.0952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Rectangle 172">
                <a:extLst>
                  <a:ext uri="{FF2B5EF4-FFF2-40B4-BE49-F238E27FC236}">
                    <a16:creationId xmlns:a16="http://schemas.microsoft.com/office/drawing/2014/main" id="{73000B62-4DA6-8A42-624A-2B4B211B4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650" y="3382963"/>
                <a:ext cx="177800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±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Rectangle 173">
                <a:extLst>
                  <a:ext uri="{FF2B5EF4-FFF2-40B4-BE49-F238E27FC236}">
                    <a16:creationId xmlns:a16="http://schemas.microsoft.com/office/drawing/2014/main" id="{BEEE9534-4641-742D-8E05-03C122C9A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713" y="3382963"/>
                <a:ext cx="561975" cy="257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0.0003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6D9CE419-61DD-10A2-D257-BCB4576F9ADA}"/>
                    </a:ext>
                  </a:extLst>
                </p:cNvPr>
                <p:cNvSpPr txBox="1"/>
                <p:nvPr/>
              </p:nvSpPr>
              <p:spPr>
                <a:xfrm>
                  <a:off x="766928" y="3313524"/>
                  <a:ext cx="17954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GB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</m:d>
                    </m:oMath>
                  </a14:m>
                  <a:r>
                    <a:rPr lang="en-GB" sz="14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6D9CE419-61DD-10A2-D257-BCB4576F9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928" y="3313524"/>
                  <a:ext cx="179546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93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 anchor="t">
            <a:normAutofit/>
          </a:bodyPr>
          <a:lstStyle/>
          <a:p>
            <a:r>
              <a:rPr lang="en-GB" dirty="0"/>
              <a:t>RQ2: Effect of Output Vector Truncation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Deep Learning Under Attack: Revealing Vulnerabilities Through Shadow Reconstructions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25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67EAC-E0A4-81C8-83BA-3BD6E49F2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06" y="4010685"/>
            <a:ext cx="4738113" cy="43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B7ACF-DD2A-22D0-15F5-9B852690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06" y="3483718"/>
            <a:ext cx="4738113" cy="436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19B28-9A6F-5883-F740-B5FD39AD0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6" y="2956640"/>
            <a:ext cx="4757522" cy="436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205E5-B95A-1C75-DB54-E17FCBC0D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16" y="2411473"/>
            <a:ext cx="4738113" cy="455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E61E04-3B05-0AED-E10F-F86B3D283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07" y="1872372"/>
            <a:ext cx="4738113" cy="448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26399F-B80E-6FBC-5F80-F1238F2FD804}"/>
                  </a:ext>
                </a:extLst>
              </p:cNvPr>
              <p:cNvSpPr txBox="1"/>
              <p:nvPr/>
            </p:nvSpPr>
            <p:spPr>
              <a:xfrm>
                <a:off x="6712678" y="2500996"/>
                <a:ext cx="3393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26399F-B80E-6FBC-5F80-F1238F2F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78" y="2500996"/>
                <a:ext cx="33930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746907-CBDB-0C63-B66A-DD0238FB70DB}"/>
                  </a:ext>
                </a:extLst>
              </p:cNvPr>
              <p:cNvSpPr txBox="1"/>
              <p:nvPr/>
            </p:nvSpPr>
            <p:spPr>
              <a:xfrm>
                <a:off x="6712678" y="3036597"/>
                <a:ext cx="34208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746907-CBDB-0C63-B66A-DD0238FB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78" y="3036597"/>
                <a:ext cx="34208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9D24894-6272-8CA1-685B-1327E44F05E0}"/>
                  </a:ext>
                </a:extLst>
              </p:cNvPr>
              <p:cNvSpPr txBox="1"/>
              <p:nvPr/>
            </p:nvSpPr>
            <p:spPr>
              <a:xfrm>
                <a:off x="6712678" y="3563620"/>
                <a:ext cx="3426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9D24894-6272-8CA1-685B-1327E44F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78" y="3563620"/>
                <a:ext cx="34268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2ED317-14CC-18E4-82FA-D2B4C0417CBA}"/>
                  </a:ext>
                </a:extLst>
              </p:cNvPr>
              <p:cNvSpPr txBox="1"/>
              <p:nvPr/>
            </p:nvSpPr>
            <p:spPr>
              <a:xfrm>
                <a:off x="6712678" y="4096591"/>
                <a:ext cx="344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2ED317-14CC-18E4-82FA-D2B4C041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78" y="4096591"/>
                <a:ext cx="34446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A4B3F0E-4503-9183-464B-9B74763E6251}"/>
              </a:ext>
            </a:extLst>
          </p:cNvPr>
          <p:cNvSpPr txBox="1"/>
          <p:nvPr/>
        </p:nvSpPr>
        <p:spPr>
          <a:xfrm>
            <a:off x="6701638" y="1948614"/>
            <a:ext cx="667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25D66722-B363-50F8-29C3-F5A4B490A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965277"/>
                  </p:ext>
                </p:extLst>
              </p:nvPr>
            </p:nvGraphicFramePr>
            <p:xfrm>
              <a:off x="1550653" y="988090"/>
              <a:ext cx="6042694" cy="7543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488454">
                      <a:extLst>
                        <a:ext uri="{9D8B030D-6E8A-4147-A177-3AD203B41FA5}">
                          <a16:colId xmlns:a16="http://schemas.microsoft.com/office/drawing/2014/main" val="1540610901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3989978377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3844839431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3836621465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1290965308"/>
                        </a:ext>
                      </a:extLst>
                    </a:gridCol>
                  </a:tblGrid>
                  <a:tr h="179679">
                    <a:tc>
                      <a:txBody>
                        <a:bodyPr/>
                        <a:lstStyle/>
                        <a:p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sz="1050" dirty="0">
                              <a:solidFill>
                                <a:schemeClr val="bg1"/>
                              </a:solidFill>
                            </a:rPr>
                            <a:t>SSIM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GB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GB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4863463"/>
                      </a:ext>
                    </a:extLst>
                  </a:tr>
                  <a:tr h="179679">
                    <a:tc>
                      <a:txBody>
                        <a:bodyPr/>
                        <a:lstStyle/>
                        <a:p>
                          <a:r>
                            <a:rPr lang="en-GB" sz="1050" dirty="0">
                              <a:solidFill>
                                <a:schemeClr val="bg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916722"/>
                      </a:ext>
                    </a:extLst>
                  </a:tr>
                  <a:tr h="17967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kumimoji="0" lang="en-GB" sz="105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O</m:t>
                                  </m:r>
                                </m:e>
                              </m:d>
                            </m:oMath>
                          </a14:m>
                          <a:r>
                            <a:rPr lang="en-GB" sz="105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0.2538 ± 0.0025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0.3895 ± 0.0024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0.4092 ± 0.0018</a:t>
                          </a:r>
                          <a:endParaRPr lang="en-GB" sz="105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0.4135 ± 0.0013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25130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25D66722-B363-50F8-29C3-F5A4B490A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965277"/>
                  </p:ext>
                </p:extLst>
              </p:nvPr>
            </p:nvGraphicFramePr>
            <p:xfrm>
              <a:off x="1550653" y="988090"/>
              <a:ext cx="6042694" cy="7543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488454">
                      <a:extLst>
                        <a:ext uri="{9D8B030D-6E8A-4147-A177-3AD203B41FA5}">
                          <a16:colId xmlns:a16="http://schemas.microsoft.com/office/drawing/2014/main" val="1540610901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3989978377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3844839431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3836621465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1290965308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sz="1050" dirty="0">
                              <a:solidFill>
                                <a:schemeClr val="bg1"/>
                              </a:solidFill>
                            </a:rPr>
                            <a:t>SSIM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GB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GB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486346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r>
                            <a:rPr lang="en-GB" sz="1050" dirty="0">
                              <a:solidFill>
                                <a:schemeClr val="bg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30481" t="-97619" r="-300535" b="-1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30481" t="-97619" r="-200535" b="-1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30481" t="-97619" r="-100535" b="-1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30481" t="-97619" r="-535" b="-1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91672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02439" r="-306967" b="-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0.2538 ± 0.0025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0.3895 ± 0.0024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0.4092 ± 0.0018</a:t>
                          </a:r>
                          <a:endParaRPr lang="en-GB" sz="105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0.4135 ± 0.0013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25130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973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 anchor="t">
            <a:normAutofit/>
          </a:bodyPr>
          <a:lstStyle/>
          <a:p>
            <a:r>
              <a:rPr lang="en-GB" dirty="0"/>
              <a:t>RQ2: Effect of Output Vector Truncation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Deep Learning Under Attack: Revealing Vulnerabilities Through Shadow Reconstructions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26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26399F-B80E-6FBC-5F80-F1238F2FD804}"/>
                  </a:ext>
                </a:extLst>
              </p:cNvPr>
              <p:cNvSpPr txBox="1"/>
              <p:nvPr/>
            </p:nvSpPr>
            <p:spPr>
              <a:xfrm>
                <a:off x="6712678" y="2500996"/>
                <a:ext cx="3393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26399F-B80E-6FBC-5F80-F1238F2F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78" y="2500996"/>
                <a:ext cx="33930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746907-CBDB-0C63-B66A-DD0238FB70DB}"/>
                  </a:ext>
                </a:extLst>
              </p:cNvPr>
              <p:cNvSpPr txBox="1"/>
              <p:nvPr/>
            </p:nvSpPr>
            <p:spPr>
              <a:xfrm>
                <a:off x="6712678" y="3036597"/>
                <a:ext cx="34208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746907-CBDB-0C63-B66A-DD0238FB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78" y="3036597"/>
                <a:ext cx="34208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9D24894-6272-8CA1-685B-1327E44F05E0}"/>
                  </a:ext>
                </a:extLst>
              </p:cNvPr>
              <p:cNvSpPr txBox="1"/>
              <p:nvPr/>
            </p:nvSpPr>
            <p:spPr>
              <a:xfrm>
                <a:off x="6712678" y="3563620"/>
                <a:ext cx="3426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9D24894-6272-8CA1-685B-1327E44F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78" y="3563620"/>
                <a:ext cx="3426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2ED317-14CC-18E4-82FA-D2B4C0417CBA}"/>
                  </a:ext>
                </a:extLst>
              </p:cNvPr>
              <p:cNvSpPr txBox="1"/>
              <p:nvPr/>
            </p:nvSpPr>
            <p:spPr>
              <a:xfrm>
                <a:off x="6712678" y="4096591"/>
                <a:ext cx="344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2ED317-14CC-18E4-82FA-D2B4C041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78" y="4096591"/>
                <a:ext cx="34446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A4B3F0E-4503-9183-464B-9B74763E6251}"/>
              </a:ext>
            </a:extLst>
          </p:cNvPr>
          <p:cNvSpPr txBox="1"/>
          <p:nvPr/>
        </p:nvSpPr>
        <p:spPr>
          <a:xfrm>
            <a:off x="6701638" y="1948614"/>
            <a:ext cx="667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6B1FE8F5-9C81-4328-7BD7-73D43A106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821222"/>
                  </p:ext>
                </p:extLst>
              </p:nvPr>
            </p:nvGraphicFramePr>
            <p:xfrm>
              <a:off x="1550653" y="973683"/>
              <a:ext cx="6042694" cy="77501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488454">
                      <a:extLst>
                        <a:ext uri="{9D8B030D-6E8A-4147-A177-3AD203B41FA5}">
                          <a16:colId xmlns:a16="http://schemas.microsoft.com/office/drawing/2014/main" val="3475241734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2564946144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2735308063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3891693875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2021623220"/>
                        </a:ext>
                      </a:extLst>
                    </a:gridCol>
                  </a:tblGrid>
                  <a:tr h="245672">
                    <a:tc>
                      <a:txBody>
                        <a:bodyPr/>
                        <a:lstStyle/>
                        <a:p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sz="1050" dirty="0">
                              <a:solidFill>
                                <a:schemeClr val="bg1"/>
                              </a:solidFill>
                            </a:rPr>
                            <a:t>SSIM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GB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GB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740153"/>
                      </a:ext>
                    </a:extLst>
                  </a:tr>
                  <a:tr h="245672">
                    <a:tc>
                      <a:txBody>
                        <a:bodyPr/>
                        <a:lstStyle/>
                        <a:p>
                          <a:r>
                            <a:rPr lang="en-GB" sz="1050" dirty="0">
                              <a:solidFill>
                                <a:schemeClr val="bg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5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611170"/>
                      </a:ext>
                    </a:extLst>
                  </a:tr>
                  <a:tr h="26583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en-GB" sz="105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0.3747 ± 0.0015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0.4084 ± 0.0014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0.4172 ± 0.0027</a:t>
                          </a:r>
                          <a:endParaRPr lang="en-GB" sz="105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0.4296 ± 0.0017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58268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6B1FE8F5-9C81-4328-7BD7-73D43A106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821222"/>
                  </p:ext>
                </p:extLst>
              </p:nvPr>
            </p:nvGraphicFramePr>
            <p:xfrm>
              <a:off x="1550653" y="973683"/>
              <a:ext cx="6042694" cy="77501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488454">
                      <a:extLst>
                        <a:ext uri="{9D8B030D-6E8A-4147-A177-3AD203B41FA5}">
                          <a16:colId xmlns:a16="http://schemas.microsoft.com/office/drawing/2014/main" val="3475241734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2564946144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2735308063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3891693875"/>
                        </a:ext>
                      </a:extLst>
                    </a:gridCol>
                    <a:gridCol w="1138560">
                      <a:extLst>
                        <a:ext uri="{9D8B030D-6E8A-4147-A177-3AD203B41FA5}">
                          <a16:colId xmlns:a16="http://schemas.microsoft.com/office/drawing/2014/main" val="2021623220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endParaRPr lang="en-GB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sz="1050" dirty="0">
                              <a:solidFill>
                                <a:schemeClr val="bg1"/>
                              </a:solidFill>
                            </a:rPr>
                            <a:t>SSIM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GB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GB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74015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r>
                            <a:rPr lang="en-GB" sz="1050" dirty="0">
                              <a:solidFill>
                                <a:schemeClr val="bg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0481" t="-102439" r="-300535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30481" t="-102439" r="-200535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30481" t="-102439" r="-100535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30481" t="-102439" r="-535" b="-11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611170"/>
                      </a:ext>
                    </a:extLst>
                  </a:tr>
                  <a:tr h="2720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84444" r="-306967" b="-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0.3747 ± 0.0015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0.4084 ± 0.0014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0.4172 ± 0.0027</a:t>
                          </a:r>
                          <a:endParaRPr lang="en-GB" sz="105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0.4296 ± 0.0017</a:t>
                          </a:r>
                          <a:endParaRPr lang="en-GB" sz="105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582687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CC7642B-EC10-3CE2-A6C0-FBBEA328F6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29" y="4022490"/>
            <a:ext cx="4738113" cy="43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F687A2-73B9-29DA-18C5-AC03F1E99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47" y="3479887"/>
            <a:ext cx="4750278" cy="431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7B4746-088B-F43B-7040-8B3B3CD0B4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47" y="2951845"/>
            <a:ext cx="4732031" cy="4379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9F137B-3ABF-BB93-8307-FD87347EE3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47" y="2426137"/>
            <a:ext cx="4732031" cy="43792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D78807E-8D02-AA67-114B-8BC17CDE43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25" y="1874021"/>
            <a:ext cx="4738113" cy="4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 anchor="t">
            <a:normAutofit/>
          </a:bodyPr>
          <a:lstStyle/>
          <a:p>
            <a:r>
              <a:rPr lang="en-GB" dirty="0"/>
              <a:t>Limitations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Deep Learning Under Attack: Revealing Vulnerabilities Through Shadow Reconstructions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27</a:t>
            </a:fld>
            <a:endParaRPr lang="en-GB"/>
          </a:p>
        </p:txBody>
      </p:sp>
      <p:graphicFrame>
        <p:nvGraphicFramePr>
          <p:cNvPr id="13" name="Tijdelijke aanduiding voor inhoud 2">
            <a:extLst>
              <a:ext uri="{FF2B5EF4-FFF2-40B4-BE49-F238E27FC236}">
                <a16:creationId xmlns:a16="http://schemas.microsoft.com/office/drawing/2014/main" id="{E68450D3-ACAB-8019-C9B3-32C58BB99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22500"/>
              </p:ext>
            </p:extLst>
          </p:nvPr>
        </p:nvGraphicFramePr>
        <p:xfrm>
          <a:off x="758824" y="1306642"/>
          <a:ext cx="7556501" cy="2922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44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94405" y="586800"/>
            <a:ext cx="4820920" cy="732238"/>
          </a:xfrm>
        </p:spPr>
        <p:txBody>
          <a:bodyPr anchor="t">
            <a:normAutofit/>
          </a:bodyPr>
          <a:lstStyle/>
          <a:p>
            <a:r>
              <a:rPr lang="en-GB" sz="2700" b="1" dirty="0"/>
              <a:t>Future Work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Deep Learning Under Attack: Revealing Vulnerabilities Through Shadow Reconstructions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28</a:t>
            </a:fld>
            <a:endParaRPr lang="en-GB"/>
          </a:p>
        </p:txBody>
      </p:sp>
      <p:graphicFrame>
        <p:nvGraphicFramePr>
          <p:cNvPr id="14" name="Tijdelijke aanduiding voor inhoud 2">
            <a:extLst>
              <a:ext uri="{FF2B5EF4-FFF2-40B4-BE49-F238E27FC236}">
                <a16:creationId xmlns:a16="http://schemas.microsoft.com/office/drawing/2014/main" id="{496A41A7-D9EB-DAEA-1ED3-68E2B9A4C0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360604"/>
              </p:ext>
            </p:extLst>
          </p:nvPr>
        </p:nvGraphicFramePr>
        <p:xfrm>
          <a:off x="3491230" y="1295401"/>
          <a:ext cx="4824095" cy="2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Placeholder 5" descr="White puzzle with one red piece">
            <a:extLst>
              <a:ext uri="{FF2B5EF4-FFF2-40B4-BE49-F238E27FC236}">
                <a16:creationId xmlns:a16="http://schemas.microsoft.com/office/drawing/2014/main" id="{B1DC26F0-CCC9-44F7-C1C8-931A96DEC1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/>
          <a:srcRect l="31387" r="31387"/>
          <a:stretch/>
        </p:blipFill>
        <p:spPr>
          <a:xfrm>
            <a:off x="0" y="0"/>
            <a:ext cx="3022600" cy="4567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59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different factors influence the fidelity of image reconstruction using TCNNs within a non-white box framework? Specifically:</a:t>
            </a:r>
            <a:endParaRPr lang="en-GB" dirty="0"/>
          </a:p>
          <a:p>
            <a:pPr lvl="1"/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RQ1: </a:t>
            </a:r>
            <a:r>
              <a:rPr lang="en-US" dirty="0"/>
              <a:t>How do variations in input combinations to the TCNN, including output vector, gradient reconstruction, and last linear layer activations, impact reconstruction quality?    </a:t>
            </a:r>
          </a:p>
          <a:p>
            <a:pPr lvl="1"/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RQ2: </a:t>
            </a:r>
            <a:r>
              <a:rPr lang="en-US" dirty="0"/>
              <a:t>How do defensive mechanisms, like truncation and output vector rounding, affect the quality of the reconstructed images?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9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Metrics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0483" y="1162245"/>
            <a:ext cx="3456124" cy="3383622"/>
          </a:xfrm>
        </p:spPr>
        <p:txBody>
          <a:bodyPr/>
          <a:lstStyle/>
          <a:p>
            <a:pPr lvl="1"/>
            <a:r>
              <a:rPr lang="en-US" b="1" dirty="0"/>
              <a:t>Classification: </a:t>
            </a:r>
          </a:p>
          <a:p>
            <a:pPr lvl="2" indent="0">
              <a:buNone/>
            </a:pPr>
            <a:r>
              <a:rPr lang="en-US" dirty="0"/>
              <a:t>F1-score</a:t>
            </a:r>
          </a:p>
          <a:p>
            <a:pPr marL="466725" lvl="2" indent="-285750"/>
            <a:r>
              <a:rPr lang="en-US" dirty="0"/>
              <a:t>The harmonic mean of precision and recall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2">
                <a:extLst>
                  <a:ext uri="{FF2B5EF4-FFF2-40B4-BE49-F238E27FC236}">
                    <a16:creationId xmlns:a16="http://schemas.microsoft.com/office/drawing/2014/main" id="{1AB4637F-6DC5-888B-FADC-529E42CD3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14950" y="1162245"/>
                <a:ext cx="4787448" cy="338362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b="1" dirty="0"/>
                  <a:t>Reconstruction: </a:t>
                </a:r>
              </a:p>
              <a:p>
                <a:pPr lvl="3" indent="0">
                  <a:buNone/>
                </a:pPr>
                <a:r>
                  <a:rPr lang="en-US" dirty="0"/>
                  <a:t>SSIM</a:t>
                </a:r>
              </a:p>
              <a:p>
                <a:pPr marL="645750" lvl="3" indent="-285750"/>
                <a:r>
                  <a:rPr lang="en-US" dirty="0"/>
                  <a:t>Considers changes in structural information, luminance, and contrast</a:t>
                </a:r>
              </a:p>
              <a:p>
                <a:pPr lvl="3" indent="0">
                  <a:buNone/>
                </a:pPr>
                <a:endParaRPr lang="en-US" sz="1200" dirty="0"/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𝑆𝑆𝐼𝑀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 indent="0">
                  <a:buNone/>
                </a:pPr>
                <a:endParaRPr lang="en-US" sz="1200" dirty="0"/>
              </a:p>
              <a:p>
                <a:pPr lvl="3" indent="0">
                  <a:buNone/>
                </a:pPr>
                <a:r>
                  <a:rPr lang="en-US" dirty="0"/>
                  <a:t>MSE </a:t>
                </a:r>
              </a:p>
              <a:p>
                <a:pPr marL="645750" lvl="3" indent="-285750"/>
                <a:r>
                  <a:rPr lang="en-US" dirty="0"/>
                  <a:t>Quantifies the error magnitude between two images</a:t>
                </a:r>
              </a:p>
              <a:p>
                <a:pPr lvl="3" indent="0">
                  <a:buNone/>
                </a:pPr>
                <a:endParaRPr lang="en-US" sz="1200" dirty="0"/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ijdelijke aanduiding voor inhoud 2">
                <a:extLst>
                  <a:ext uri="{FF2B5EF4-FFF2-40B4-BE49-F238E27FC236}">
                    <a16:creationId xmlns:a16="http://schemas.microsoft.com/office/drawing/2014/main" id="{1AB4637F-6DC5-888B-FADC-529E42CD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50" y="1162245"/>
                <a:ext cx="4787448" cy="3383622"/>
              </a:xfrm>
              <a:prstGeom prst="rect">
                <a:avLst/>
              </a:prstGeom>
              <a:blipFill>
                <a:blip r:embed="rId3"/>
                <a:stretch>
                  <a:fillRect l="-2672" t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77A6F0-1A9D-1B14-0EC3-5B7BF2CCB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922" y="2281570"/>
                <a:ext cx="1592166" cy="50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𝑤𝑒𝑖𝑔h𝑡𝑒𝑑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77A6F0-1A9D-1B14-0EC3-5B7BF2CC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22" y="2281570"/>
                <a:ext cx="1592166" cy="504112"/>
              </a:xfrm>
              <a:prstGeom prst="rect">
                <a:avLst/>
              </a:prstGeom>
              <a:blipFill>
                <a:blip r:embed="rId4"/>
                <a:stretch>
                  <a:fillRect l="-1916" t="-121687" r="-42912" b="-184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B9061-977A-87AF-7F4A-FF631A3EA4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922" y="2943202"/>
                <a:ext cx="2072299" cy="3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𝑃𝑟𝑒𝑐𝑖𝑠𝑖𝑜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𝑅𝑒𝑐𝑎𝑙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𝑃𝑟𝑒𝑐𝑖𝑠𝑖𝑜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𝑅𝑒𝑐𝑎𝑙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5B9061-977A-87AF-7F4A-FF631A3EA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22" y="2943202"/>
                <a:ext cx="2072299" cy="381771"/>
              </a:xfrm>
              <a:prstGeom prst="rect">
                <a:avLst/>
              </a:prstGeom>
              <a:blipFill>
                <a:blip r:embed="rId5"/>
                <a:stretch>
                  <a:fillRect l="-1471" t="-3226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31E789-DAC1-FF9E-EB0D-029E624364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922" y="3482493"/>
                <a:ext cx="1220334" cy="29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𝑃𝑟𝑒𝑐𝑖𝑠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𝑖𝑜𝑛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31E789-DAC1-FF9E-EB0D-029E6243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22" y="3482493"/>
                <a:ext cx="1220334" cy="290721"/>
              </a:xfrm>
              <a:prstGeom prst="rect">
                <a:avLst/>
              </a:prstGeom>
              <a:blipFill>
                <a:blip r:embed="rId6"/>
                <a:stretch>
                  <a:fillRect l="-2500" t="-2083" r="-1500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728026-02C1-55B0-6A73-29EE61033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5175" y="3377997"/>
                <a:ext cx="1047466" cy="29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728026-02C1-55B0-6A73-29EE6103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175" y="3377997"/>
                <a:ext cx="1047466" cy="290721"/>
              </a:xfrm>
              <a:prstGeom prst="rect">
                <a:avLst/>
              </a:prstGeom>
              <a:blipFill>
                <a:blip r:embed="rId7"/>
                <a:stretch>
                  <a:fillRect l="-2924" t="-2083" r="-2339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9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- Training</a:t>
            </a:r>
          </a:p>
        </p:txBody>
      </p:sp>
      <p:pic>
        <p:nvPicPr>
          <p:cNvPr id="7" name="Content Placeholder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CB5BB4F-4733-1B99-05AD-3F44D70F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80" y="1298687"/>
            <a:ext cx="5219640" cy="3028775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8E8A8-C961-1126-89EB-A1D63937B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906" y="1298686"/>
            <a:ext cx="5236188" cy="3028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469809-2814-37BF-FA38-5C22763F5C6D}"/>
              </a:ext>
            </a:extLst>
          </p:cNvPr>
          <p:cNvSpPr/>
          <p:nvPr/>
        </p:nvSpPr>
        <p:spPr>
          <a:xfrm>
            <a:off x="1962181" y="1298687"/>
            <a:ext cx="1377367" cy="261733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MNIST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5" y="2168148"/>
                <a:ext cx="1496695" cy="1803844"/>
              </a:xfrm>
            </p:spPr>
            <p:txBody>
              <a:bodyPr/>
              <a:lstStyle/>
              <a:p>
                <a:pPr lvl="1"/>
                <a:r>
                  <a:rPr lang="en-GB" dirty="0"/>
                  <a:t>Training Data:</a:t>
                </a:r>
              </a:p>
              <a:p>
                <a:pPr lvl="1"/>
                <a:endParaRPr lang="en-GB" sz="700" dirty="0"/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10K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10K</a:t>
                </a:r>
              </a:p>
              <a:p>
                <a:pPr lvl="1"/>
                <a:endParaRPr lang="en-GB" sz="700" dirty="0"/>
              </a:p>
              <a:p>
                <a:pPr lvl="1"/>
                <a:r>
                  <a:rPr lang="en-GB" dirty="0"/>
                  <a:t>Testing Data:</a:t>
                </a:r>
              </a:p>
              <a:p>
                <a:pPr lvl="1"/>
                <a:endParaRPr lang="en-GB" sz="700" dirty="0"/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1.32K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5" y="2168148"/>
                <a:ext cx="1496695" cy="1803844"/>
              </a:xfrm>
              <a:blipFill>
                <a:blip r:embed="rId3"/>
                <a:stretch>
                  <a:fillRect l="-8537" t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6" descr="Building Neural Network From Scratch For Digit Recognizer Using MNIST  Dataset | by Niranjan Shah | Medium">
            <a:extLst>
              <a:ext uri="{FF2B5EF4-FFF2-40B4-BE49-F238E27FC236}">
                <a16:creationId xmlns:a16="http://schemas.microsoft.com/office/drawing/2014/main" id="{FE991C92-B251-E703-8A35-334129632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8"/>
          <a:stretch/>
        </p:blipFill>
        <p:spPr bwMode="auto">
          <a:xfrm>
            <a:off x="4754121" y="1253338"/>
            <a:ext cx="3631054" cy="222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2">
                <a:extLst>
                  <a:ext uri="{FF2B5EF4-FFF2-40B4-BE49-F238E27FC236}">
                    <a16:creationId xmlns:a16="http://schemas.microsoft.com/office/drawing/2014/main" id="{EC09F870-77BF-2D44-A46B-F3CCA0E9B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9505" y="2168149"/>
                <a:ext cx="1610995" cy="90271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Validation Data:</a:t>
                </a:r>
              </a:p>
              <a:p>
                <a:pPr lvl="1"/>
                <a:endParaRPr lang="en-US" sz="700" dirty="0"/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1.34K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1.34K</a:t>
                </a:r>
              </a:p>
              <a:p>
                <a:pPr lvl="1"/>
                <a:endParaRPr lang="en-GB" sz="700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7" name="Tijdelijke aanduiding voor inhoud 2">
                <a:extLst>
                  <a:ext uri="{FF2B5EF4-FFF2-40B4-BE49-F238E27FC236}">
                    <a16:creationId xmlns:a16="http://schemas.microsoft.com/office/drawing/2014/main" id="{EC09F870-77BF-2D44-A46B-F3CCA0E9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05" y="2168149"/>
                <a:ext cx="1610995" cy="902712"/>
              </a:xfrm>
              <a:prstGeom prst="rect">
                <a:avLst/>
              </a:prstGeom>
              <a:blipFill>
                <a:blip r:embed="rId5"/>
                <a:stretch>
                  <a:fillRect l="-7955" t="-7432" b="-1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7968DEC-0D73-D2F5-187F-ED9CAF87CC54}"/>
              </a:ext>
            </a:extLst>
          </p:cNvPr>
          <p:cNvSpPr txBox="1">
            <a:spLocks/>
          </p:cNvSpPr>
          <p:nvPr/>
        </p:nvSpPr>
        <p:spPr>
          <a:xfrm>
            <a:off x="758824" y="1191791"/>
            <a:ext cx="4431575" cy="7894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dirty="0"/>
              <a:t>grayscale images Labeled with digits 0-9</a:t>
            </a: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24k images – 2,400 images per class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Reshaped from 28x28 to 32x32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8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- Training</a:t>
            </a:r>
          </a:p>
        </p:txBody>
      </p:sp>
      <p:pic>
        <p:nvPicPr>
          <p:cNvPr id="7" name="Content Placeholder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CB5BB4F-4733-1B99-05AD-3F44D70F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80" y="1298687"/>
            <a:ext cx="5219640" cy="3028775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79D947-6B24-19CB-2E62-729784C2B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906" y="1298686"/>
            <a:ext cx="5236188" cy="3028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469809-2814-37BF-FA38-5C22763F5C6D}"/>
              </a:ext>
            </a:extLst>
          </p:cNvPr>
          <p:cNvSpPr/>
          <p:nvPr/>
        </p:nvSpPr>
        <p:spPr>
          <a:xfrm>
            <a:off x="3632471" y="1585579"/>
            <a:ext cx="1809206" cy="58794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D2683-E40A-9AD8-9EA1-7F75035BA5FF}"/>
              </a:ext>
            </a:extLst>
          </p:cNvPr>
          <p:cNvSpPr/>
          <p:nvPr/>
        </p:nvSpPr>
        <p:spPr>
          <a:xfrm>
            <a:off x="3608614" y="3048363"/>
            <a:ext cx="1926771" cy="59436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and Shadow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043879"/>
                <a:ext cx="7556501" cy="1299583"/>
              </a:xfrm>
            </p:spPr>
            <p:txBody>
              <a:bodyPr/>
              <a:lstStyle/>
              <a:p>
                <a:r>
                  <a:rPr lang="en-GB" dirty="0"/>
                  <a:t>Target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): CNN </a:t>
                </a:r>
              </a:p>
              <a:p>
                <a:r>
                  <a:rPr lang="en-GB" dirty="0"/>
                  <a:t>Shadow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): CNN with same design.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1650" dirty="0"/>
                  <a:t>Serves as a surrogate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50" dirty="0"/>
                  <a:t>Uses similar data and architecture to learn key features and patterns.</a:t>
                </a:r>
                <a:endParaRPr lang="pt-BR" sz="165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043879"/>
                <a:ext cx="7556501" cy="1299583"/>
              </a:xfrm>
              <a:blipFill>
                <a:blip r:embed="rId3"/>
                <a:stretch>
                  <a:fillRect l="-2016" t="-6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510538-34D4-E0EF-FDED-6E9E4B85A3B0}"/>
              </a:ext>
            </a:extLst>
          </p:cNvPr>
          <p:cNvGrpSpPr/>
          <p:nvPr/>
        </p:nvGrpSpPr>
        <p:grpSpPr>
          <a:xfrm>
            <a:off x="1901214" y="2760191"/>
            <a:ext cx="5228779" cy="1373740"/>
            <a:chOff x="4375368" y="1395075"/>
            <a:chExt cx="5948446" cy="1358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2CC99E-53C6-0B74-088A-94A9E20B4F64}"/>
                </a:ext>
              </a:extLst>
            </p:cNvPr>
            <p:cNvGrpSpPr/>
            <p:nvPr/>
          </p:nvGrpSpPr>
          <p:grpSpPr>
            <a:xfrm>
              <a:off x="5404763" y="1590852"/>
              <a:ext cx="981530" cy="1007958"/>
              <a:chOff x="9622601" y="1688656"/>
              <a:chExt cx="1262269" cy="1288477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C94F2BC-01FA-FE88-8E16-3712D5D9FED4}"/>
                  </a:ext>
                </a:extLst>
              </p:cNvPr>
              <p:cNvSpPr/>
              <p:nvPr/>
            </p:nvSpPr>
            <p:spPr>
              <a:xfrm rot="16200000">
                <a:off x="9129518" y="2181741"/>
                <a:ext cx="1288473" cy="302308"/>
              </a:xfrm>
              <a:prstGeom prst="rect">
                <a:avLst/>
              </a:prstGeom>
              <a:solidFill>
                <a:srgbClr val="6F4838"/>
              </a:solidFill>
              <a:ln w="12700" cap="flat" cmpd="sng" algn="ctr">
                <a:solidFill>
                  <a:srgbClr val="6F483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Conv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266E33D-68B5-9CF0-8858-3867089BF870}"/>
                  </a:ext>
                </a:extLst>
              </p:cNvPr>
              <p:cNvSpPr/>
              <p:nvPr/>
            </p:nvSpPr>
            <p:spPr>
              <a:xfrm rot="16200000">
                <a:off x="9448832" y="2181743"/>
                <a:ext cx="1288473" cy="302308"/>
              </a:xfrm>
              <a:prstGeom prst="rect">
                <a:avLst/>
              </a:prstGeom>
              <a:solidFill>
                <a:srgbClr val="9F5700"/>
              </a:solidFill>
              <a:ln w="12700" cap="flat" cmpd="sng" algn="ctr">
                <a:solidFill>
                  <a:srgbClr val="9F5700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Batch Norm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B220A9A-DEB7-4FB0-A6E5-0CE295A56C62}"/>
                  </a:ext>
                </a:extLst>
              </p:cNvPr>
              <p:cNvSpPr/>
              <p:nvPr/>
            </p:nvSpPr>
            <p:spPr>
              <a:xfrm rot="16200000">
                <a:off x="9769953" y="2181742"/>
                <a:ext cx="1288473" cy="302307"/>
              </a:xfrm>
              <a:prstGeom prst="rect">
                <a:avLst/>
              </a:prstGeom>
              <a:solidFill>
                <a:srgbClr val="C17250"/>
              </a:solidFill>
              <a:ln w="12700" cap="flat" cmpd="sng" algn="ctr">
                <a:solidFill>
                  <a:srgbClr val="C17250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Max-Pool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01F81F-6558-CB8C-71AF-8CFBDB6B9316}"/>
                  </a:ext>
                </a:extLst>
              </p:cNvPr>
              <p:cNvSpPr/>
              <p:nvPr/>
            </p:nvSpPr>
            <p:spPr>
              <a:xfrm rot="16200000">
                <a:off x="10089478" y="2181741"/>
                <a:ext cx="1288477" cy="302307"/>
              </a:xfrm>
              <a:prstGeom prst="rect">
                <a:avLst/>
              </a:prstGeom>
              <a:solidFill>
                <a:srgbClr val="C08D80"/>
              </a:solidFill>
              <a:ln w="12700" cap="flat" cmpd="sng" algn="ctr">
                <a:solidFill>
                  <a:srgbClr val="C08D80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ReLU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390BFB-5BE0-1880-A044-0CF319532B99}"/>
                </a:ext>
              </a:extLst>
            </p:cNvPr>
            <p:cNvSpPr/>
            <p:nvPr/>
          </p:nvSpPr>
          <p:spPr>
            <a:xfrm rot="16200000">
              <a:off x="8218531" y="1958625"/>
              <a:ext cx="1358077" cy="230978"/>
            </a:xfrm>
            <a:prstGeom prst="rect">
              <a:avLst/>
            </a:prstGeom>
            <a:solidFill>
              <a:srgbClr val="D3B9AA"/>
            </a:solidFill>
            <a:ln w="12700" cap="flat" cmpd="sng" algn="ctr">
              <a:solidFill>
                <a:srgbClr val="D3B9AA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Linear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297C31-7631-276E-E517-43C2F3224EA9}"/>
                </a:ext>
              </a:extLst>
            </p:cNvPr>
            <p:cNvSpPr/>
            <p:nvPr/>
          </p:nvSpPr>
          <p:spPr>
            <a:xfrm rot="16200000">
              <a:off x="8784916" y="1972160"/>
              <a:ext cx="939295" cy="230977"/>
            </a:xfrm>
            <a:prstGeom prst="rect">
              <a:avLst/>
            </a:prstGeom>
            <a:solidFill>
              <a:srgbClr val="D3B9AA"/>
            </a:solidFill>
            <a:ln w="12700" cap="flat" cmpd="sng" algn="ctr">
              <a:solidFill>
                <a:srgbClr val="D3B9AA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Linear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8D581F-5ED8-69EF-FA85-BB9D616AF570}"/>
                </a:ext>
              </a:extLst>
            </p:cNvPr>
            <p:cNvSpPr/>
            <p:nvPr/>
          </p:nvSpPr>
          <p:spPr>
            <a:xfrm>
              <a:off x="4375368" y="1689203"/>
              <a:ext cx="861174" cy="724107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101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ea typeface="+mn-ea"/>
                  <a:cs typeface="+mn-cs"/>
                </a:rPr>
                <a:t>Input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BF7E08A5-395B-E42E-D111-4B3CE504CF3D}"/>
                </a:ext>
              </a:extLst>
            </p:cNvPr>
            <p:cNvSpPr/>
            <p:nvPr/>
          </p:nvSpPr>
          <p:spPr>
            <a:xfrm>
              <a:off x="8677121" y="2034741"/>
              <a:ext cx="88507" cy="60091"/>
            </a:xfrm>
            <a:prstGeom prst="rightArrow">
              <a:avLst/>
            </a:prstGeom>
            <a:solidFill>
              <a:srgbClr val="E4E1DB"/>
            </a:solidFill>
            <a:ln w="12700" cap="flat" cmpd="sng" algn="ctr">
              <a:solidFill>
                <a:srgbClr val="E4E1DB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0CED9B5F-3749-4496-B876-BB38D41E357B}"/>
                </a:ext>
              </a:extLst>
            </p:cNvPr>
            <p:cNvSpPr/>
            <p:nvPr/>
          </p:nvSpPr>
          <p:spPr>
            <a:xfrm>
              <a:off x="9034495" y="2034741"/>
              <a:ext cx="88507" cy="60091"/>
            </a:xfrm>
            <a:prstGeom prst="rightArrow">
              <a:avLst/>
            </a:prstGeom>
            <a:solidFill>
              <a:srgbClr val="E4E1DB"/>
            </a:solidFill>
            <a:ln w="12700" cap="flat" cmpd="sng" algn="ctr">
              <a:solidFill>
                <a:srgbClr val="E4E1DB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B4CC539B-F0DA-F4F6-58E0-AA6F02E0E60C}"/>
                </a:ext>
              </a:extLst>
            </p:cNvPr>
            <p:cNvSpPr/>
            <p:nvPr/>
          </p:nvSpPr>
          <p:spPr>
            <a:xfrm>
              <a:off x="9398235" y="2034741"/>
              <a:ext cx="88507" cy="60091"/>
            </a:xfrm>
            <a:prstGeom prst="rightArrow">
              <a:avLst/>
            </a:prstGeom>
            <a:solidFill>
              <a:srgbClr val="E4E1DB"/>
            </a:solidFill>
            <a:ln w="12700" cap="flat" cmpd="sng" algn="ctr">
              <a:solidFill>
                <a:srgbClr val="E4E1DB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3E7C9A70-65DF-862B-5F19-E635A480C009}"/>
                </a:ext>
              </a:extLst>
            </p:cNvPr>
            <p:cNvSpPr/>
            <p:nvPr/>
          </p:nvSpPr>
          <p:spPr>
            <a:xfrm>
              <a:off x="7555989" y="2034741"/>
              <a:ext cx="88507" cy="60091"/>
            </a:xfrm>
            <a:prstGeom prst="rightArrow">
              <a:avLst/>
            </a:prstGeom>
            <a:solidFill>
              <a:srgbClr val="E4E1DB"/>
            </a:solidFill>
            <a:ln w="12700" cap="flat" cmpd="sng" algn="ctr">
              <a:solidFill>
                <a:srgbClr val="E4E1DB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8D19B0E-2318-B517-B97F-1E58475F64D9}"/>
                </a:ext>
              </a:extLst>
            </p:cNvPr>
            <p:cNvSpPr/>
            <p:nvPr/>
          </p:nvSpPr>
          <p:spPr>
            <a:xfrm>
              <a:off x="6417537" y="2034741"/>
              <a:ext cx="88507" cy="60091"/>
            </a:xfrm>
            <a:prstGeom prst="rightArrow">
              <a:avLst/>
            </a:prstGeom>
            <a:solidFill>
              <a:srgbClr val="E4E1DB"/>
            </a:solidFill>
            <a:ln w="12700" cap="flat" cmpd="sng" algn="ctr">
              <a:solidFill>
                <a:srgbClr val="E4E1DB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D5BAF285-CBBB-1D53-5F7A-D76A2205296E}"/>
                </a:ext>
              </a:extLst>
            </p:cNvPr>
            <p:cNvSpPr/>
            <p:nvPr/>
          </p:nvSpPr>
          <p:spPr>
            <a:xfrm>
              <a:off x="5278804" y="2044068"/>
              <a:ext cx="88507" cy="60091"/>
            </a:xfrm>
            <a:prstGeom prst="rightArrow">
              <a:avLst/>
            </a:prstGeom>
            <a:solidFill>
              <a:srgbClr val="E4E1DB"/>
            </a:solidFill>
            <a:ln w="12700" cap="flat" cmpd="sng" algn="ctr">
              <a:solidFill>
                <a:srgbClr val="E4E1DB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46768D-A00F-D520-71D6-9384E9326675}"/>
                </a:ext>
              </a:extLst>
            </p:cNvPr>
            <p:cNvGrpSpPr/>
            <p:nvPr/>
          </p:nvGrpSpPr>
          <p:grpSpPr>
            <a:xfrm>
              <a:off x="7663985" y="1597773"/>
              <a:ext cx="991055" cy="1007959"/>
              <a:chOff x="9622601" y="1688655"/>
              <a:chExt cx="1274518" cy="128847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CC9F537-59C2-EC54-4F79-19FF71158C23}"/>
                  </a:ext>
                </a:extLst>
              </p:cNvPr>
              <p:cNvSpPr/>
              <p:nvPr/>
            </p:nvSpPr>
            <p:spPr>
              <a:xfrm rot="16200000">
                <a:off x="9129518" y="2181741"/>
                <a:ext cx="1288473" cy="302308"/>
              </a:xfrm>
              <a:prstGeom prst="rect">
                <a:avLst/>
              </a:prstGeom>
              <a:solidFill>
                <a:srgbClr val="6F4838"/>
              </a:solidFill>
              <a:ln w="12700" cap="flat" cmpd="sng" algn="ctr">
                <a:solidFill>
                  <a:srgbClr val="6F483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Conv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6525BEF-6723-158C-3813-60C8F90E3DA1}"/>
                  </a:ext>
                </a:extLst>
              </p:cNvPr>
              <p:cNvSpPr/>
              <p:nvPr/>
            </p:nvSpPr>
            <p:spPr>
              <a:xfrm rot="16200000">
                <a:off x="9448832" y="2181743"/>
                <a:ext cx="1288473" cy="302308"/>
              </a:xfrm>
              <a:prstGeom prst="rect">
                <a:avLst/>
              </a:prstGeom>
              <a:solidFill>
                <a:srgbClr val="9F5700"/>
              </a:solidFill>
              <a:ln w="12700" cap="flat" cmpd="sng" algn="ctr">
                <a:solidFill>
                  <a:srgbClr val="9F5700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Batch Norm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4400737-07DB-DDD3-34E5-C08D56BD3B60}"/>
                  </a:ext>
                </a:extLst>
              </p:cNvPr>
              <p:cNvSpPr/>
              <p:nvPr/>
            </p:nvSpPr>
            <p:spPr>
              <a:xfrm rot="16200000">
                <a:off x="9769953" y="2181742"/>
                <a:ext cx="1288473" cy="302307"/>
              </a:xfrm>
              <a:prstGeom prst="rect">
                <a:avLst/>
              </a:prstGeom>
              <a:solidFill>
                <a:srgbClr val="C17250"/>
              </a:solidFill>
              <a:ln w="12700" cap="flat" cmpd="sng" algn="ctr">
                <a:solidFill>
                  <a:srgbClr val="C17250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Max-Pool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0289F5F-0D6A-2292-73A4-FB15FD0CE26A}"/>
                  </a:ext>
                </a:extLst>
              </p:cNvPr>
              <p:cNvSpPr/>
              <p:nvPr/>
            </p:nvSpPr>
            <p:spPr>
              <a:xfrm rot="16200000">
                <a:off x="10101727" y="2181741"/>
                <a:ext cx="1288477" cy="302306"/>
              </a:xfrm>
              <a:prstGeom prst="rect">
                <a:avLst/>
              </a:prstGeom>
              <a:solidFill>
                <a:srgbClr val="C08D80"/>
              </a:solidFill>
              <a:ln w="12700" cap="flat" cmpd="sng" algn="ctr">
                <a:solidFill>
                  <a:srgbClr val="C08D80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ReLU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703AE77-A972-59E6-4BDA-483CACE56CC3}"/>
                </a:ext>
              </a:extLst>
            </p:cNvPr>
            <p:cNvGrpSpPr/>
            <p:nvPr/>
          </p:nvGrpSpPr>
          <p:grpSpPr>
            <a:xfrm>
              <a:off x="6531740" y="1618001"/>
              <a:ext cx="1000580" cy="1007959"/>
              <a:chOff x="9622601" y="1688655"/>
              <a:chExt cx="1286767" cy="128847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C06886E-AEB0-8EA9-D407-48DEEF528BA5}"/>
                  </a:ext>
                </a:extLst>
              </p:cNvPr>
              <p:cNvSpPr/>
              <p:nvPr/>
            </p:nvSpPr>
            <p:spPr>
              <a:xfrm rot="16200000">
                <a:off x="9129518" y="2181741"/>
                <a:ext cx="1288473" cy="302308"/>
              </a:xfrm>
              <a:prstGeom prst="rect">
                <a:avLst/>
              </a:prstGeom>
              <a:solidFill>
                <a:srgbClr val="6F4838"/>
              </a:solidFill>
              <a:ln w="12700" cap="flat" cmpd="sng" algn="ctr">
                <a:solidFill>
                  <a:srgbClr val="6F4838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Conv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5BA58F8-46FB-CAF4-E45B-F4519F4678B5}"/>
                  </a:ext>
                </a:extLst>
              </p:cNvPr>
              <p:cNvSpPr/>
              <p:nvPr/>
            </p:nvSpPr>
            <p:spPr>
              <a:xfrm rot="16200000">
                <a:off x="9448832" y="2181743"/>
                <a:ext cx="1288473" cy="302308"/>
              </a:xfrm>
              <a:prstGeom prst="rect">
                <a:avLst/>
              </a:prstGeom>
              <a:solidFill>
                <a:srgbClr val="9F5700"/>
              </a:solidFill>
              <a:ln w="12700" cap="flat" cmpd="sng" algn="ctr">
                <a:solidFill>
                  <a:srgbClr val="9F5700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Batch Norm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45F333A-243E-3AD9-522B-598556F9CC36}"/>
                  </a:ext>
                </a:extLst>
              </p:cNvPr>
              <p:cNvSpPr/>
              <p:nvPr/>
            </p:nvSpPr>
            <p:spPr>
              <a:xfrm rot="16200000">
                <a:off x="9782202" y="2181742"/>
                <a:ext cx="1288473" cy="302308"/>
              </a:xfrm>
              <a:prstGeom prst="rect">
                <a:avLst/>
              </a:prstGeom>
              <a:solidFill>
                <a:srgbClr val="C17250"/>
              </a:solidFill>
              <a:ln w="12700" cap="flat" cmpd="sng" algn="ctr">
                <a:solidFill>
                  <a:srgbClr val="C17250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Max-Pool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FDCF91D-4769-024A-0EC0-7D5754EDE020}"/>
                  </a:ext>
                </a:extLst>
              </p:cNvPr>
              <p:cNvSpPr/>
              <p:nvPr/>
            </p:nvSpPr>
            <p:spPr>
              <a:xfrm rot="16200000">
                <a:off x="10113976" y="2181741"/>
                <a:ext cx="1288477" cy="302306"/>
              </a:xfrm>
              <a:prstGeom prst="rect">
                <a:avLst/>
              </a:prstGeom>
              <a:solidFill>
                <a:srgbClr val="C08D80"/>
              </a:solidFill>
              <a:ln w="12700" cap="flat" cmpd="sng" algn="ctr">
                <a:solidFill>
                  <a:srgbClr val="C08D80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ReLU</a:t>
                </a:r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69ED086-BB54-5CCC-9F0C-DCCE881CB1D6}"/>
                </a:ext>
              </a:extLst>
            </p:cNvPr>
            <p:cNvSpPr/>
            <p:nvPr/>
          </p:nvSpPr>
          <p:spPr>
            <a:xfrm>
              <a:off x="9511493" y="1712059"/>
              <a:ext cx="812321" cy="724107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101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ea typeface="+mn-ea"/>
                  <a:cs typeface="+mn-cs"/>
                </a:rPr>
                <a:t>Output</a:t>
              </a:r>
            </a:p>
          </p:txBody>
        </p:sp>
      </p:grp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7B05BB83-335A-6D83-618A-16751EBCEF8F}"/>
              </a:ext>
            </a:extLst>
          </p:cNvPr>
          <p:cNvSpPr txBox="1">
            <a:spLocks/>
          </p:cNvSpPr>
          <p:nvPr/>
        </p:nvSpPr>
        <p:spPr>
          <a:xfrm>
            <a:off x="3645460" y="2386691"/>
            <a:ext cx="1844234" cy="33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50" b="1" dirty="0">
                <a:solidFill>
                  <a:srgbClr val="010101"/>
                </a:solidFill>
              </a:rPr>
              <a:t>CNN Architecture</a:t>
            </a:r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AE418F21-E516-F60D-83C7-EDBC2BDCD217}"/>
              </a:ext>
            </a:extLst>
          </p:cNvPr>
          <p:cNvSpPr/>
          <p:nvPr/>
        </p:nvSpPr>
        <p:spPr>
          <a:xfrm>
            <a:off x="5995716" y="2758629"/>
            <a:ext cx="203032" cy="19682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Activation Function and Dropout on Model Performance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Under Attack: Revealing Vulnerabilities Through Shadow Reconstructions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ijdelijke aanduiding voor tabel 6">
                <a:extLst>
                  <a:ext uri="{FF2B5EF4-FFF2-40B4-BE49-F238E27FC236}">
                    <a16:creationId xmlns:a16="http://schemas.microsoft.com/office/drawing/2014/main" id="{8B3813EA-B2C7-6E8D-9D51-EEE63E10E05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6816514"/>
                  </p:ext>
                </p:extLst>
              </p:nvPr>
            </p:nvGraphicFramePr>
            <p:xfrm>
              <a:off x="755650" y="1032052"/>
              <a:ext cx="7098225" cy="33832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486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58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445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445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4456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Activation Function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Dropout(p=0.5)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 Score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Training Loss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Validation Loss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None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>
                              <a:ea typeface="Cambria Math" panose="02040503050406030204" pitchFamily="18" charset="0"/>
                            </a:rPr>
                            <a:t>0.9838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0.0027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0.0179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0.0108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0.0693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0.0153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1" dirty="0"/>
                            <a:t>None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1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b="1" dirty="0"/>
                            <a:t>0.9865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b="1" dirty="0"/>
                            <a:t>0.0019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b="0" dirty="0"/>
                            <a:t>0.0186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b="0" dirty="0"/>
                            <a:t>0.0137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b="0" dirty="0"/>
                            <a:t>0.0585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b="0" dirty="0"/>
                            <a:t>0.0149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ReLU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0.9750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0.0114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0.0124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0.0168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0.1308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0.0727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ReLU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0.7113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0.3255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1.4131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0.4051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0.7747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0.6425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92663424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Sigmoid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0.9851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0.0030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0.0148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0.0153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0.0533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0.0182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8706489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Sigmoid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0.8829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0.1553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0.6599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0.3926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0.2994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0.2636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7939012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GELU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0.9826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0.0061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0.0075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0.0165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0.0735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0.0285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5931162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GELU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0.8918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0.0909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1.3403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0.2281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0.5522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0.2578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3879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err="1"/>
                            <a:t>SiLU</a:t>
                          </a:r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0.9770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0.0081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0.0110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0.0153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0.1062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0.0402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9354815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err="1"/>
                            <a:t>SiLU</a:t>
                          </a:r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0.8714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0.1602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1.2120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0.3972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100" dirty="0"/>
                            <a:t>0.5598</a:t>
                          </a:r>
                          <a14:m>
                            <m:oMath xmlns:m="http://schemas.openxmlformats.org/officeDocument/2006/math"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1100" dirty="0"/>
                            <a:t>0.4410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48620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ijdelijke aanduiding voor tabel 6">
                <a:extLst>
                  <a:ext uri="{FF2B5EF4-FFF2-40B4-BE49-F238E27FC236}">
                    <a16:creationId xmlns:a16="http://schemas.microsoft.com/office/drawing/2014/main" id="{8B3813EA-B2C7-6E8D-9D51-EEE63E10E05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6816514"/>
                  </p:ext>
                </p:extLst>
              </p:nvPr>
            </p:nvGraphicFramePr>
            <p:xfrm>
              <a:off x="755650" y="1032052"/>
              <a:ext cx="7098225" cy="33832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486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58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445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445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4456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Activation Function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Dropout(p=0.5)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2000" r="-200452" b="-10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Training Loss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dirty="0">
                              <a:solidFill>
                                <a:schemeClr val="bg1"/>
                              </a:solidFill>
                            </a:rPr>
                            <a:t>Validation Loss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None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102000" r="-200452" b="-9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102000" r="-100452" b="-9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102000" r="-452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1" dirty="0"/>
                            <a:t>None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="1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183636" r="-200452" b="-74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183636" r="-100452" b="-74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183636" r="-452" b="-74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ReLU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312000" r="-20045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312000" r="-10045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312000" r="-452" b="-7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ReLU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412000" r="-20045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412000" r="-10045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412000" r="-452" b="-6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6634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Sigmoid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501961" r="-20045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501961" r="-10045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501961" r="-452" b="-50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87064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Sigmoid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614000" r="-20045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614000" r="-10045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614000" r="-452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9390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GELU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714000" r="-20045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714000" r="-10045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714000" r="-452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3116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GELU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814000" r="-20045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814000" r="-10045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814000" r="-452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7238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err="1"/>
                            <a:t>SiLU</a:t>
                          </a:r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No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914000" r="-20045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914000" r="-10045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914000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3548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err="1"/>
                            <a:t>SiLU</a:t>
                          </a:r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Yes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7602" t="-1014000" r="-20045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7602" t="-1014000" r="-10045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7602" t="-1014000" r="-452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6203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89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8763</TotalTime>
  <Words>1405</Words>
  <Application>Microsoft Office PowerPoint</Application>
  <PresentationFormat>On-screen Show (16:9)</PresentationFormat>
  <Paragraphs>588</Paragraphs>
  <Slides>29</Slides>
  <Notes>28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Kantoorthema</vt:lpstr>
      <vt:lpstr>Deep Learning Under Attack: Revealing Vulnerabilities Through Shadow Reconstructions</vt:lpstr>
      <vt:lpstr>Background</vt:lpstr>
      <vt:lpstr>Research Question</vt:lpstr>
      <vt:lpstr>Evaluation Metrics</vt:lpstr>
      <vt:lpstr>Workflow - Training</vt:lpstr>
      <vt:lpstr>MNIST Dataset</vt:lpstr>
      <vt:lpstr>Workflow - Training</vt:lpstr>
      <vt:lpstr>Target and Shadow Model</vt:lpstr>
      <vt:lpstr>Impact of Activation Function and Dropout on Model Performance</vt:lpstr>
      <vt:lpstr>Final Target and Shadow Model</vt:lpstr>
      <vt:lpstr>Workflow - Training</vt:lpstr>
      <vt:lpstr>Why TCNN?</vt:lpstr>
      <vt:lpstr>TCNN</vt:lpstr>
      <vt:lpstr>Workflow - Training</vt:lpstr>
      <vt:lpstr>Gradient Reconstructions</vt:lpstr>
      <vt:lpstr>Gradient Reconstructions</vt:lpstr>
      <vt:lpstr>Workflow - Training</vt:lpstr>
      <vt:lpstr>Last Linear Activations</vt:lpstr>
      <vt:lpstr>Workflow - Testing</vt:lpstr>
      <vt:lpstr>RQ1: Best Model Configuration </vt:lpstr>
      <vt:lpstr>RQ2: Effect of Output Vector Rounding</vt:lpstr>
      <vt:lpstr>RQ2: Effect of Output Vector Rounding</vt:lpstr>
      <vt:lpstr>RQ2: Effect of Output Vector Truncation</vt:lpstr>
      <vt:lpstr>RQ2: Effect of Output Vector Truncation</vt:lpstr>
      <vt:lpstr>RQ2: Effect of Output Vector Truncation</vt:lpstr>
      <vt:lpstr>RQ2: Effect of Output Vector Truncation</vt:lpstr>
      <vt:lpstr>Limitations</vt:lpstr>
      <vt:lpstr>Future Work</vt:lpstr>
      <vt:lpstr>Thank You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Paul Thielen</cp:lastModifiedBy>
  <cp:revision>4</cp:revision>
  <dcterms:created xsi:type="dcterms:W3CDTF">2019-11-27T15:26:32Z</dcterms:created>
  <dcterms:modified xsi:type="dcterms:W3CDTF">2024-07-04T14:46:53Z</dcterms:modified>
</cp:coreProperties>
</file>