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8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10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102" d="100"/>
          <a:sy n="102" d="100"/>
        </p:scale>
        <p:origin x="-294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2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37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9489B8DE-886E-49EB-8184-7D1379CDD8C7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</a:t>
            </a:r>
          </a:p>
          <a:p>
            <a:pPr algn="r">
              <a:lnSpc>
                <a:spcPct val="90000"/>
              </a:lnSpc>
              <a:defRPr/>
            </a:pPr>
            <a:fld id="{517233A7-11E1-4A3E-89B7-AD8816C45419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03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111A5529-BFA8-4F41-8E12-6C02FC848735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 </a:t>
            </a:r>
          </a:p>
          <a:p>
            <a:pPr algn="r">
              <a:lnSpc>
                <a:spcPct val="90000"/>
              </a:lnSpc>
              <a:defRPr/>
            </a:pPr>
            <a:fld id="{492FEF42-6D47-499B-B2C0-05D102098C67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691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4F1E5D06-0001-4586-B161-B4293D652D92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 </a:t>
            </a:r>
          </a:p>
          <a:p>
            <a:pPr algn="r">
              <a:lnSpc>
                <a:spcPct val="90000"/>
              </a:lnSpc>
              <a:defRPr/>
            </a:pPr>
            <a:fld id="{D8B0C7DF-F2C5-444D-A0BB-DC12CF4F49FC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779056A7-A0F5-4FDF-949F-8CCD1071BC23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 </a:t>
            </a:r>
          </a:p>
          <a:p>
            <a:pPr algn="r">
              <a:lnSpc>
                <a:spcPct val="90000"/>
              </a:lnSpc>
              <a:defRPr/>
            </a:pPr>
            <a:fld id="{9C2378F5-99D2-440A-A15C-223CC247F37E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7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6FA4A2BB-D1A0-453F-B6BB-12CE56F77C10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 </a:t>
            </a:r>
          </a:p>
          <a:p>
            <a:pPr algn="r">
              <a:lnSpc>
                <a:spcPct val="90000"/>
              </a:lnSpc>
              <a:defRPr/>
            </a:pPr>
            <a:fld id="{AD0B2704-5CD6-4C05-A4D3-3BF675A99BE0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26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1420F3DB-505A-40A6-BB63-1141BA21F469}" type="slidenum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t>GE Title or job number </a:t>
            </a:r>
          </a:p>
          <a:p>
            <a:pPr algn="r">
              <a:lnSpc>
                <a:spcPct val="90000"/>
              </a:lnSpc>
              <a:defRPr/>
            </a:pPr>
            <a:fld id="{426AC651-44E7-4FB6-8ADF-A655B34891DA}" type="datetime1">
              <a:rPr lang="en-US" sz="900" smtClean="0">
                <a:solidFill>
                  <a:srgbClr val="1E4191"/>
                </a:solidFill>
                <a:latin typeface="GE Inspira Pitch" pitchFamily="34" charset="0"/>
              </a:rPr>
              <a:pPr algn="r">
                <a:lnSpc>
                  <a:spcPct val="90000"/>
                </a:lnSpc>
                <a:defRPr/>
              </a:pPr>
              <a:t>12/9/2013</a:t>
            </a:fld>
            <a:endParaRPr lang="en-US" sz="3200" smtClean="0">
              <a:solidFill>
                <a:srgbClr val="1E4191"/>
              </a:solidFill>
              <a:latin typeface="GE Inspira Pitch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2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900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763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43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341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952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1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06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0" fontAlgn="base" hangingPunct="0">
        <a:lnSpc>
          <a:spcPct val="90000"/>
        </a:lnSpc>
        <a:spcBef>
          <a:spcPts val="238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RCTL research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PhD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PhD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smtClean="0"/>
              <a:t>in-progress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4th PhD: Sigurd </a:t>
            </a:r>
            <a:r>
              <a:rPr lang="nb-NO" dirty="0"/>
              <a:t>Storve </a:t>
            </a:r>
            <a:r>
              <a:rPr lang="nb-NO" dirty="0" smtClean="0"/>
              <a:t>(NTNU)</a:t>
            </a:r>
          </a:p>
          <a:p>
            <a:pPr marL="855663" lvl="1" indent="-514350"/>
            <a:r>
              <a:rPr lang="nb-NO" dirty="0" err="1" smtClean="0"/>
              <a:t>Combine</a:t>
            </a:r>
            <a:r>
              <a:rPr lang="nb-NO" dirty="0" smtClean="0"/>
              <a:t> image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tissue-velocity</a:t>
            </a:r>
            <a:r>
              <a:rPr lang="nb-NO" dirty="0" smtClean="0"/>
              <a:t> data to </a:t>
            </a:r>
            <a:r>
              <a:rPr lang="nb-NO" dirty="0" err="1" smtClean="0"/>
              <a:t>update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.</a:t>
            </a:r>
          </a:p>
          <a:p>
            <a:pPr marL="855663" lvl="1" indent="-514350"/>
            <a:r>
              <a:rPr lang="nb-NO" dirty="0"/>
              <a:t>Application: </a:t>
            </a:r>
            <a:r>
              <a:rPr lang="nb-NO" dirty="0" err="1" smtClean="0"/>
              <a:t>Improved</a:t>
            </a:r>
            <a:r>
              <a:rPr lang="nb-NO" dirty="0" smtClean="0"/>
              <a:t> </a:t>
            </a:r>
            <a:r>
              <a:rPr lang="nb-NO" dirty="0"/>
              <a:t>2D US LV </a:t>
            </a:r>
            <a:r>
              <a:rPr lang="nb-NO" dirty="0" err="1"/>
              <a:t>segmentation</a:t>
            </a:r>
            <a:r>
              <a:rPr lang="nb-NO" dirty="0" smtClean="0"/>
              <a:t>.</a:t>
            </a:r>
          </a:p>
          <a:p>
            <a:r>
              <a:rPr lang="nb-NO" dirty="0" smtClean="0"/>
              <a:t>5th PhD: Jørn Bersvendsen (GEVU/CCI)</a:t>
            </a:r>
          </a:p>
          <a:p>
            <a:pPr marL="855663" lvl="1" indent="-514350"/>
            <a:r>
              <a:rPr lang="nb-NO" dirty="0" smtClean="0"/>
              <a:t>3D US </a:t>
            </a:r>
            <a:r>
              <a:rPr lang="nb-NO" dirty="0" err="1" smtClean="0"/>
              <a:t>aortic</a:t>
            </a:r>
            <a:r>
              <a:rPr lang="nb-NO" dirty="0" smtClean="0"/>
              <a:t> </a:t>
            </a:r>
            <a:r>
              <a:rPr lang="nb-NO" dirty="0" err="1" smtClean="0"/>
              <a:t>outlet</a:t>
            </a:r>
            <a:r>
              <a:rPr lang="nb-NO" dirty="0" smtClean="0"/>
              <a:t> </a:t>
            </a:r>
            <a:r>
              <a:rPr lang="nb-NO" dirty="0" err="1" smtClean="0"/>
              <a:t>segmentation</a:t>
            </a:r>
            <a:r>
              <a:rPr lang="nb-NO" dirty="0" smtClean="0"/>
              <a:t>.</a:t>
            </a:r>
          </a:p>
          <a:p>
            <a:pPr marL="855663" lvl="1" indent="-514350"/>
            <a:r>
              <a:rPr lang="nb-NO" dirty="0" smtClean="0"/>
              <a:t>Application: </a:t>
            </a:r>
            <a:r>
              <a:rPr lang="nb-NO" dirty="0" err="1" smtClean="0"/>
              <a:t>Aortic</a:t>
            </a:r>
            <a:r>
              <a:rPr lang="nb-NO" dirty="0" smtClean="0"/>
              <a:t> diameter for </a:t>
            </a:r>
            <a:r>
              <a:rPr lang="nb-NO" dirty="0" err="1" smtClean="0"/>
              <a:t>surgery</a:t>
            </a:r>
            <a:r>
              <a:rPr lang="nb-NO" dirty="0" smtClean="0"/>
              <a:t> planning.</a:t>
            </a:r>
            <a:endParaRPr lang="nb-NO" dirty="0"/>
          </a:p>
          <a:p>
            <a:r>
              <a:rPr lang="nb-NO" dirty="0" smtClean="0"/>
              <a:t>6th PhD: Pavan </a:t>
            </a:r>
            <a:r>
              <a:rPr lang="nb-NO" dirty="0" err="1" smtClean="0"/>
              <a:t>Annangi</a:t>
            </a:r>
            <a:r>
              <a:rPr lang="nb-NO" dirty="0" smtClean="0"/>
              <a:t> (GE Global </a:t>
            </a:r>
            <a:r>
              <a:rPr lang="nb-NO" dirty="0" err="1" smtClean="0"/>
              <a:t>research</a:t>
            </a:r>
            <a:r>
              <a:rPr lang="nb-NO" dirty="0" smtClean="0"/>
              <a:t>, Bangalore)</a:t>
            </a:r>
          </a:p>
          <a:p>
            <a:pPr marL="855663" lvl="1" indent="-514350"/>
            <a:r>
              <a:rPr lang="nb-NO" dirty="0" err="1" smtClean="0"/>
              <a:t>Multi-slice</a:t>
            </a:r>
            <a:r>
              <a:rPr lang="nb-NO" dirty="0" smtClean="0"/>
              <a:t> (2.5D) US </a:t>
            </a:r>
            <a:r>
              <a:rPr lang="nb-NO" dirty="0" err="1" smtClean="0"/>
              <a:t>bladder</a:t>
            </a:r>
            <a:r>
              <a:rPr lang="nb-NO" dirty="0" smtClean="0"/>
              <a:t> </a:t>
            </a:r>
            <a:r>
              <a:rPr lang="nb-NO" dirty="0" err="1" smtClean="0"/>
              <a:t>segmentation</a:t>
            </a:r>
            <a:r>
              <a:rPr lang="nb-NO" dirty="0" smtClean="0"/>
              <a:t>.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half" idx="2"/>
          </p:nvPr>
        </p:nvSpPr>
        <p:spPr>
          <a:xfrm>
            <a:off x="4811464" y="1727200"/>
            <a:ext cx="3991223" cy="42370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others are also using the software as part of their research. </a:t>
            </a:r>
          </a:p>
        </p:txBody>
      </p:sp>
      <p:pic>
        <p:nvPicPr>
          <p:cNvPr id="6" name="Picture 2" descr="http://europamedia.files.wordpress.com/2011/05/cooperation-internationa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65" y="1613730"/>
            <a:ext cx="36195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2nd PhD: Sten Roar Snare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nb-NO" dirty="0" err="1" smtClean="0"/>
              <a:t>Graduated</a:t>
            </a:r>
            <a:r>
              <a:rPr lang="nb-NO" dirty="0" smtClean="0"/>
              <a:t> from NTNU in 2011.</a:t>
            </a:r>
          </a:p>
          <a:p>
            <a:pPr marL="0" indent="0" eaLnBrk="1" hangingPunct="1">
              <a:defRPr/>
            </a:pPr>
            <a:endParaRPr lang="nb-NO" dirty="0" smtClean="0"/>
          </a:p>
          <a:p>
            <a:pPr marL="0" indent="0" eaLnBrk="1" hangingPunct="1">
              <a:defRPr/>
            </a:pPr>
            <a:r>
              <a:rPr lang="nb-NO" dirty="0" smtClean="0"/>
              <a:t>Contributions: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Added 2D segm. support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Added spline contour support.</a:t>
            </a:r>
          </a:p>
          <a:p>
            <a:pPr marL="0" indent="0" eaLnBrk="1" hangingPunct="1">
              <a:defRPr/>
            </a:pPr>
            <a:endParaRPr lang="nb-NO" dirty="0"/>
          </a:p>
          <a:p>
            <a:pPr marL="0" indent="0" eaLnBrk="1" hangingPunct="1">
              <a:defRPr/>
            </a:pPr>
            <a:r>
              <a:rPr lang="nb-NO" dirty="0" smtClean="0"/>
              <a:t>Applications: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2D multi-chamber segm.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2D septum thickness segm.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US view detection &amp; scoring</a:t>
            </a:r>
            <a:endParaRPr lang="nb-NO" dirty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665663"/>
            <a:ext cx="27908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5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516063"/>
            <a:ext cx="4721225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Snare &amp; al.: </a:t>
            </a:r>
            <a:r>
              <a:rPr lang="en-US" sz="2400" i="1" smtClean="0"/>
              <a:t>Automated Septum Thickness Measurement - A Kalman Filter Approach</a:t>
            </a:r>
            <a:r>
              <a:rPr lang="en-US" sz="2400" smtClean="0"/>
              <a:t>, Comp. Met. &amp; Prog. in</a:t>
            </a:r>
            <a:br>
              <a:rPr lang="en-US" sz="2400" smtClean="0"/>
            </a:br>
            <a:r>
              <a:rPr lang="en-US" sz="2400" smtClean="0"/>
              <a:t>Biomedicine 2011.</a:t>
            </a:r>
          </a:p>
        </p:txBody>
      </p:sp>
      <p:sp>
        <p:nvSpPr>
          <p:cNvPr id="62468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Setup:</a:t>
            </a:r>
          </a:p>
          <a:p>
            <a:pPr marL="0" indent="0" eaLnBrk="1" hangingPunct="1"/>
            <a:r>
              <a:rPr lang="en-US" smtClean="0"/>
              <a:t>2D ultrasound data.</a:t>
            </a:r>
          </a:p>
          <a:p>
            <a:pPr marL="0" indent="0" eaLnBrk="1" hangingPunct="1"/>
            <a:r>
              <a:rPr lang="en-US" smtClean="0"/>
              <a:t>Three connected spline curves that track both sides of the septum wall and the mitral valve.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Application:</a:t>
            </a:r>
          </a:p>
          <a:p>
            <a:pPr marL="0" indent="0" eaLnBrk="1" hangingPunct="1"/>
            <a:r>
              <a:rPr lang="en-US" smtClean="0"/>
              <a:t>Automatic measurement of the septum wall thickness (indicator of too high blood pressure).</a:t>
            </a:r>
          </a:p>
        </p:txBody>
      </p:sp>
      <p:pic>
        <p:nvPicPr>
          <p:cNvPr id="624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3552825"/>
            <a:ext cx="32813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kstSylinder 4"/>
          <p:cNvSpPr txBox="1">
            <a:spLocks noChangeArrowheads="1"/>
          </p:cNvSpPr>
          <p:nvPr/>
        </p:nvSpPr>
        <p:spPr bwMode="auto">
          <a:xfrm>
            <a:off x="4870450" y="6203950"/>
            <a:ext cx="374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smtClean="0">
                <a:solidFill>
                  <a:srgbClr val="1E4191"/>
                </a:solidFill>
                <a:latin typeface="GE Inspira Pitch" pitchFamily="34" charset="0"/>
              </a:rPr>
              <a:t>Automatic algorithm vs. reference.</a:t>
            </a:r>
          </a:p>
        </p:txBody>
      </p:sp>
    </p:spTree>
    <p:extLst>
      <p:ext uri="{BB962C8B-B14F-4D97-AF65-F5344CB8AC3E}">
        <p14:creationId xmlns:p14="http://schemas.microsoft.com/office/powerpoint/2010/main" val="3280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Snare &amp; al.: </a:t>
            </a:r>
            <a:r>
              <a:rPr lang="en-US" sz="3600" i="1" smtClean="0"/>
              <a:t>Real-time Scan Assistant for Echocardiography</a:t>
            </a:r>
            <a:r>
              <a:rPr lang="en-US" sz="3600" smtClean="0"/>
              <a:t>, IEEE UFFC, 2012</a:t>
            </a:r>
          </a:p>
        </p:txBody>
      </p:sp>
      <p:sp>
        <p:nvSpPr>
          <p:cNvPr id="63491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Setup:</a:t>
            </a:r>
          </a:p>
          <a:p>
            <a:pPr marL="0" indent="0" eaLnBrk="1" hangingPunct="1"/>
            <a:r>
              <a:rPr lang="en-US" smtClean="0"/>
              <a:t>Automatic fitting of 4 connected models, corresponding to the 4 cardiac chambers.</a:t>
            </a:r>
          </a:p>
          <a:p>
            <a:pPr marL="0" indent="0" eaLnBrk="1" hangingPunct="1"/>
            <a:r>
              <a:rPr lang="en-US" smtClean="0"/>
              <a:t>Scoring of the segmentation “fitness” to asses model vs. data agreement.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Application:</a:t>
            </a:r>
          </a:p>
          <a:p>
            <a:pPr marL="0" indent="0" eaLnBrk="1" hangingPunct="1"/>
            <a:r>
              <a:rPr lang="en-US" smtClean="0"/>
              <a:t>Make ultrasound easier to use.</a:t>
            </a:r>
          </a:p>
          <a:p>
            <a:pPr marL="0" indent="0" eaLnBrk="1" hangingPunct="1"/>
            <a:r>
              <a:rPr lang="en-US" smtClean="0"/>
              <a:t>Proved real-time feedback on the extent of which the desired anatomy (4 cardiac chambers) is really imaged.</a:t>
            </a:r>
          </a:p>
        </p:txBody>
      </p:sp>
      <p:sp>
        <p:nvSpPr>
          <p:cNvPr id="63492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endParaRPr lang="en-US" smtClean="0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2171700"/>
            <a:ext cx="469741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3rd PhD: Engin Dikici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nb-NO" dirty="0" err="1" smtClean="0"/>
              <a:t>Graduated</a:t>
            </a:r>
            <a:r>
              <a:rPr lang="nb-NO" dirty="0" smtClean="0"/>
              <a:t> from NTNU in 2013.</a:t>
            </a:r>
          </a:p>
          <a:p>
            <a:pPr marL="0" indent="0" eaLnBrk="1" hangingPunct="1">
              <a:defRPr/>
            </a:pPr>
            <a:endParaRPr lang="nb-NO" dirty="0" smtClean="0"/>
          </a:p>
          <a:p>
            <a:pPr marL="0" indent="0" eaLnBrk="1" hangingPunct="1">
              <a:defRPr/>
            </a:pPr>
            <a:r>
              <a:rPr lang="nb-NO" smtClean="0"/>
              <a:t>Contributions:</a:t>
            </a:r>
            <a:endParaRPr lang="nb-NO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Improved edge-detection (graph-cut etc.)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Added FEM-based regularization of multi-scale segm.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Added bidirectional segm.</a:t>
            </a:r>
          </a:p>
          <a:p>
            <a:pPr marL="0" indent="0" eaLnBrk="1" hangingPunct="1">
              <a:defRPr/>
            </a:pPr>
            <a:endParaRPr lang="nb-NO" dirty="0"/>
          </a:p>
          <a:p>
            <a:pPr marL="0" indent="0" eaLnBrk="1" hangingPunct="1">
              <a:defRPr/>
            </a:pPr>
            <a:r>
              <a:rPr lang="nb-NO" dirty="0" smtClean="0"/>
              <a:t>Applications: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nb-NO" dirty="0" smtClean="0"/>
              <a:t>3D US LV segm.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63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Dikici &amp; al.: </a:t>
            </a:r>
            <a:r>
              <a:rPr lang="en-US" sz="2400" i="1" smtClean="0"/>
              <a:t>Graph-Cut Based Edge Detection for Kalman Filter Based Left Ventricle Tracking in 3D+T, Echo</a:t>
            </a:r>
            <a:r>
              <a:rPr lang="en-US" sz="2400" smtClean="0"/>
              <a:t>, IEEE Computing in Cardiology 2010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nb-NO" smtClean="0"/>
              <a:t>Setup:</a:t>
            </a:r>
          </a:p>
          <a:p>
            <a:pPr marL="0" indent="0"/>
            <a:r>
              <a:rPr lang="nb-NO" smtClean="0"/>
              <a:t>Create a graph by connecting the edge-detection profiles.</a:t>
            </a:r>
          </a:p>
          <a:p>
            <a:pPr marL="0" indent="0"/>
            <a:r>
              <a:rPr lang="nb-NO" smtClean="0"/>
              <a:t>Use min flow/max cut algorithm to simultaneously detect the «optimal» edge in all edge profiles.</a:t>
            </a:r>
          </a:p>
          <a:p>
            <a:pPr marL="0" indent="0"/>
            <a:endParaRPr lang="nb-NO" smtClean="0"/>
          </a:p>
          <a:p>
            <a:pPr marL="0" indent="0"/>
            <a:r>
              <a:rPr lang="nb-NO" smtClean="0"/>
              <a:t>Application:</a:t>
            </a:r>
          </a:p>
          <a:p>
            <a:pPr marL="0" indent="0"/>
            <a:r>
              <a:rPr lang="nb-NO" smtClean="0"/>
              <a:t>Improved edge detection in 3D US LV segmentation.</a:t>
            </a:r>
            <a:endParaRPr lang="en-US" smtClean="0"/>
          </a:p>
        </p:txBody>
      </p:sp>
      <p:sp>
        <p:nvSpPr>
          <p:cNvPr id="6554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endParaRPr lang="en-US" smtClean="0"/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981075"/>
            <a:ext cx="43307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663950"/>
            <a:ext cx="4070350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2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1514475"/>
            <a:ext cx="46005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Dikici &amp; al: </a:t>
            </a:r>
            <a:r>
              <a:rPr lang="en-US" sz="2000" i="1" smtClean="0"/>
              <a:t>Generalized Step Criterion Edge Detectors for Kalman Filter Based Left Ventricle Tracking in 3D+T Echoc</a:t>
            </a:r>
            <a:r>
              <a:rPr lang="en-US" sz="2000" smtClean="0"/>
              <a:t>, Stat. Atlases and Comp. Models of the Heart 2012</a:t>
            </a:r>
          </a:p>
        </p:txBody>
      </p:sp>
      <p:sp>
        <p:nvSpPr>
          <p:cNvPr id="66564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Setup:</a:t>
            </a:r>
          </a:p>
          <a:p>
            <a:pPr marL="0" indent="0" eaLnBrk="1" hangingPunct="1"/>
            <a:r>
              <a:rPr lang="en-US" smtClean="0"/>
              <a:t>Piecewise constant, linear and quadratic regression of surface-normal intensity profiles.</a:t>
            </a:r>
          </a:p>
          <a:p>
            <a:pPr marL="0" indent="0" eaLnBrk="1" hangingPunct="1"/>
            <a:r>
              <a:rPr lang="en-US" smtClean="0"/>
              <a:t>Weighted sum of detected edges with const/linear/quadratic regression,based on trained weighting parameters.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Application:</a:t>
            </a:r>
          </a:p>
          <a:p>
            <a:pPr marL="0" indent="0" eaLnBrk="1" hangingPunct="1"/>
            <a:r>
              <a:rPr lang="en-US" smtClean="0"/>
              <a:t>Improved edge-detection in 3D ultrasound segmentation.</a:t>
            </a:r>
          </a:p>
        </p:txBody>
      </p:sp>
      <p:sp>
        <p:nvSpPr>
          <p:cNvPr id="66565" name="TekstSylinder 4"/>
          <p:cNvSpPr txBox="1">
            <a:spLocks noChangeArrowheads="1"/>
          </p:cNvSpPr>
          <p:nvPr/>
        </p:nvSpPr>
        <p:spPr bwMode="auto">
          <a:xfrm>
            <a:off x="4429125" y="2813050"/>
            <a:ext cx="455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smtClean="0">
                <a:solidFill>
                  <a:srgbClr val="1E4191"/>
                </a:solidFill>
                <a:latin typeface="GE Inspira Pitch" pitchFamily="34" charset="0"/>
              </a:rPr>
              <a:t>Intensity profile (red), regression-lines (black), cost function (green), detected edge (blue)</a:t>
            </a:r>
          </a:p>
        </p:txBody>
      </p:sp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3449638"/>
            <a:ext cx="4281487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Dikici &amp; al.: </a:t>
            </a:r>
            <a:r>
              <a:rPr lang="en-US" sz="2000" i="1" smtClean="0"/>
              <a:t>Doo-Sabin Surface Models with Biomechanical Constraints for Kalman Filter Based Endocardial Wall Tracking in 3D+T Echocardiography</a:t>
            </a:r>
            <a:r>
              <a:rPr lang="en-US" sz="2000" smtClean="0"/>
              <a:t>, British Machine Vision Conference 2012</a:t>
            </a:r>
          </a:p>
        </p:txBody>
      </p:sp>
      <p:sp>
        <p:nvSpPr>
          <p:cNvPr id="67587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Setup:</a:t>
            </a:r>
          </a:p>
          <a:p>
            <a:pPr marL="0" indent="0" eaLnBrk="1" hangingPunct="1"/>
            <a:r>
              <a:rPr lang="nb-NO" smtClean="0"/>
              <a:t>Finite element method-based regularization of meshes (stiffness matrix).</a:t>
            </a:r>
            <a:endParaRPr lang="en-US" smtClean="0"/>
          </a:p>
          <a:p>
            <a:pPr marL="0" indent="0" eaLnBrk="1" hangingPunct="1"/>
            <a:r>
              <a:rPr lang="en-US" smtClean="0"/>
              <a:t>Application:</a:t>
            </a:r>
          </a:p>
          <a:p>
            <a:pPr marL="0" indent="0" eaLnBrk="1" hangingPunct="1"/>
            <a:r>
              <a:rPr lang="en-US" smtClean="0"/>
              <a:t>Improved and consistent regularization model behavior across scales.</a:t>
            </a:r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1112838"/>
            <a:ext cx="43434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4000500"/>
            <a:ext cx="3357563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TextBox 8"/>
          <p:cNvSpPr txBox="1">
            <a:spLocks noChangeArrowheads="1"/>
          </p:cNvSpPr>
          <p:nvPr/>
        </p:nvSpPr>
        <p:spPr bwMode="auto">
          <a:xfrm>
            <a:off x="4826000" y="4532313"/>
            <a:ext cx="42116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smtClean="0">
                <a:solidFill>
                  <a:srgbClr val="1E4191"/>
                </a:solidFill>
                <a:latin typeface="GE Inspira Pitch" pitchFamily="34" charset="0"/>
              </a:rPr>
              <a:t>FEM simulations of biomechanical regularization, independent of scale/resolution.</a:t>
            </a:r>
          </a:p>
        </p:txBody>
      </p:sp>
    </p:spTree>
    <p:extLst>
      <p:ext uri="{BB962C8B-B14F-4D97-AF65-F5344CB8AC3E}">
        <p14:creationId xmlns:p14="http://schemas.microsoft.com/office/powerpoint/2010/main" val="28554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Dikici &amp; al.: </a:t>
            </a:r>
            <a:r>
              <a:rPr lang="en-US" sz="2000" i="1" smtClean="0"/>
              <a:t>Doo-Sabin Surface Models with Biomechanical Constraints for Kalman Filter Based Endocardial Wall Tracking in 3D+T Echocardiography</a:t>
            </a:r>
            <a:r>
              <a:rPr lang="en-US" sz="2000" smtClean="0"/>
              <a:t>, British Machine Vision Conference (BMVC), 2012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nb-NO" smtClean="0"/>
              <a:t>Setup:</a:t>
            </a:r>
          </a:p>
          <a:p>
            <a:pPr marL="0" indent="0"/>
            <a:r>
              <a:rPr lang="nb-NO" smtClean="0"/>
              <a:t>Use stiffness matrices from FEM modeling to regularize model during segmentation.</a:t>
            </a:r>
          </a:p>
          <a:p>
            <a:pPr marL="0" indent="0"/>
            <a:endParaRPr lang="nb-NO" smtClean="0"/>
          </a:p>
          <a:p>
            <a:pPr marL="0" indent="0"/>
            <a:r>
              <a:rPr lang="nb-NO" smtClean="0"/>
              <a:t>Application:</a:t>
            </a:r>
          </a:p>
          <a:p>
            <a:pPr marL="0" indent="0"/>
            <a:r>
              <a:rPr lang="en-US" smtClean="0"/>
              <a:t>Improved and consistent regularization model behavior across scales.</a:t>
            </a:r>
          </a:p>
          <a:p>
            <a:pPr marL="0" indent="0"/>
            <a:endParaRPr lang="en-US" smtClean="0"/>
          </a:p>
        </p:txBody>
      </p:sp>
      <p:sp>
        <p:nvSpPr>
          <p:cNvPr id="6861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endParaRPr lang="en-US" smtClean="0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1803400"/>
            <a:ext cx="4391025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865688"/>
            <a:ext cx="4752975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</TotalTime>
  <Words>569</Words>
  <Application>Microsoft Office PowerPoint</Application>
  <PresentationFormat>On-screen Show (4:3)</PresentationFormat>
  <Paragraphs>85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</vt:lpstr>
      <vt:lpstr>1_blank</vt:lpstr>
      <vt:lpstr>RCTL research</vt:lpstr>
      <vt:lpstr>2nd PhD: Sten Roar Snare</vt:lpstr>
      <vt:lpstr>Snare &amp; al.: Automated Septum Thickness Measurement - A Kalman Filter Approach, Comp. Met. &amp; Prog. in Biomedicine 2011.</vt:lpstr>
      <vt:lpstr>Snare &amp; al.: Real-time Scan Assistant for Echocardiography, IEEE UFFC, 2012</vt:lpstr>
      <vt:lpstr>3rd PhD: Engin Dikici</vt:lpstr>
      <vt:lpstr>Dikici &amp; al.: Graph-Cut Based Edge Detection for Kalman Filter Based Left Ventricle Tracking in 3D+T, Echo, IEEE Computing in Cardiology 2010</vt:lpstr>
      <vt:lpstr>Dikici &amp; al: Generalized Step Criterion Edge Detectors for Kalman Filter Based Left Ventricle Tracking in 3D+T Echoc, Stat. Atlases and Comp. Models of the Heart 2012</vt:lpstr>
      <vt:lpstr>Dikici &amp; al.: Doo-Sabin Surface Models with Biomechanical Constraints for Kalman Filter Based Endocardial Wall Tracking in 3D+T Echocardiography, British Machine Vision Conference 2012</vt:lpstr>
      <vt:lpstr>Dikici &amp; al.: Doo-Sabin Surface Models with Biomechanical Constraints for Kalman Filter Based Endocardial Wall Tracking in 3D+T Echocardiography, British Machine Vision Conference (BMVC), 2012</vt:lpstr>
      <vt:lpstr>PhD projects in-progress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RCTL research and applications</dc:title>
  <dc:creator>100030120</dc:creator>
  <cp:keywords>September 22, 2004 – Version 1.1</cp:keywords>
  <dc:description>General Electric Company 2004</dc:description>
  <cp:lastModifiedBy>100030120</cp:lastModifiedBy>
  <cp:revision>26</cp:revision>
  <cp:lastPrinted>2003-08-29T14:38:12Z</cp:lastPrinted>
  <dcterms:created xsi:type="dcterms:W3CDTF">2013-03-20T07:33:25Z</dcterms:created>
  <dcterms:modified xsi:type="dcterms:W3CDTF">2013-12-09T17:13:13Z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