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87" r:id="rId2"/>
    <p:sldId id="264" r:id="rId3"/>
    <p:sldId id="306" r:id="rId4"/>
    <p:sldId id="307" r:id="rId5"/>
    <p:sldId id="259" r:id="rId6"/>
    <p:sldId id="304" r:id="rId7"/>
    <p:sldId id="305" r:id="rId8"/>
    <p:sldId id="308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91919"/>
    <a:srgbClr val="E5E8ED"/>
    <a:srgbClr val="1C2530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5629" autoAdjust="0"/>
  </p:normalViewPr>
  <p:slideViewPr>
    <p:cSldViewPr snapToGrid="0" showGuides="1">
      <p:cViewPr varScale="1">
        <p:scale>
          <a:sx n="107" d="100"/>
          <a:sy n="107" d="100"/>
        </p:scale>
        <p:origin x="784" y="176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4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15884" y="3429000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b="1" dirty="0">
                <a:solidFill>
                  <a:srgbClr val="19191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核對報表的小幫手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17831" y="2844225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b="1" dirty="0">
                <a:solidFill>
                  <a:srgbClr val="191919"/>
                </a:solidFill>
              </a:rPr>
              <a:t>HW1</a:t>
            </a:r>
            <a:endParaRPr lang="zh-CN" altLang="en-US" sz="4600" b="1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98321" y="4385576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工管四 劉霈琪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F7549C6-72A6-CF43-9929-50852AA62022}"/>
              </a:ext>
            </a:extLst>
          </p:cNvPr>
          <p:cNvGrpSpPr/>
          <p:nvPr/>
        </p:nvGrpSpPr>
        <p:grpSpPr>
          <a:xfrm>
            <a:off x="1694836" y="253691"/>
            <a:ext cx="8707325" cy="584775"/>
            <a:chOff x="1694836" y="253691"/>
            <a:chExt cx="8707325" cy="58477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57570BB8-B5F4-324A-9F53-8915BD465342}"/>
                </a:ext>
              </a:extLst>
            </p:cNvPr>
            <p:cNvGrpSpPr/>
            <p:nvPr/>
          </p:nvGrpSpPr>
          <p:grpSpPr>
            <a:xfrm>
              <a:off x="1694836" y="546079"/>
              <a:ext cx="8707325" cy="0"/>
              <a:chOff x="1754753" y="546172"/>
              <a:chExt cx="8707325" cy="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1754753" y="546172"/>
                <a:ext cx="2785497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7676581" y="546172"/>
                <a:ext cx="2785497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10">
              <a:extLst>
                <a:ext uri="{FF2B5EF4-FFF2-40B4-BE49-F238E27FC236}">
                  <a16:creationId xmlns:a16="http://schemas.microsoft.com/office/drawing/2014/main" id="{B8484DD6-5E55-C147-B7DF-FF3C58A9C102}"/>
                </a:ext>
              </a:extLst>
            </p:cNvPr>
            <p:cNvSpPr txBox="1"/>
            <p:nvPr/>
          </p:nvSpPr>
          <p:spPr>
            <a:xfrm>
              <a:off x="4515014" y="253691"/>
              <a:ext cx="31619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3200" b="1" dirty="0"/>
                <a:t>選擇題目之動機</a:t>
              </a:r>
              <a:endParaRPr lang="zh-TW" altLang="en-US" sz="2000" b="1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EE2DCEB-149E-E249-A761-2130CC3D56FB}"/>
              </a:ext>
            </a:extLst>
          </p:cNvPr>
          <p:cNvGrpSpPr/>
          <p:nvPr/>
        </p:nvGrpSpPr>
        <p:grpSpPr>
          <a:xfrm>
            <a:off x="2198414" y="1518806"/>
            <a:ext cx="7795171" cy="4521483"/>
            <a:chOff x="2352386" y="1578183"/>
            <a:chExt cx="7795171" cy="4521483"/>
          </a:xfrm>
        </p:grpSpPr>
        <p:sp>
          <p:nvSpPr>
            <p:cNvPr id="36" name="TextBox 19"/>
            <p:cNvSpPr txBox="1"/>
            <p:nvPr/>
          </p:nvSpPr>
          <p:spPr>
            <a:xfrm>
              <a:off x="4993850" y="2791512"/>
              <a:ext cx="38830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/>
                <a:t>發現有些流程是可以透過跑程式來加快速度、增進效率的</a:t>
              </a:r>
              <a:endParaRPr lang="zh-CN" altLang="en-US" sz="2400" b="1" spc="300" dirty="0">
                <a:latin typeface="+mn-ea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EE68D26-69B6-4D42-814C-F5425F5824BE}"/>
                </a:ext>
              </a:extLst>
            </p:cNvPr>
            <p:cNvGrpSpPr/>
            <p:nvPr/>
          </p:nvGrpSpPr>
          <p:grpSpPr>
            <a:xfrm>
              <a:off x="2352386" y="1578183"/>
              <a:ext cx="2162628" cy="3337234"/>
              <a:chOff x="2967435" y="1755493"/>
              <a:chExt cx="2162628" cy="3337234"/>
            </a:xfrm>
          </p:grpSpPr>
          <p:sp>
            <p:nvSpPr>
              <p:cNvPr id="9" name="箭头: 五边形 1">
                <a:extLst>
                  <a:ext uri="{FF2B5EF4-FFF2-40B4-BE49-F238E27FC236}">
                    <a16:creationId xmlns:a16="http://schemas.microsoft.com/office/drawing/2014/main" id="{5D16071C-043B-1C45-AFFA-3A71BAE0DEAF}"/>
                  </a:ext>
                </a:extLst>
              </p:cNvPr>
              <p:cNvSpPr/>
              <p:nvPr/>
            </p:nvSpPr>
            <p:spPr>
              <a:xfrm>
                <a:off x="2967435" y="2968822"/>
                <a:ext cx="2162628" cy="754743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測試流程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箭头: 五边形 2">
                <a:extLst>
                  <a:ext uri="{FF2B5EF4-FFF2-40B4-BE49-F238E27FC236}">
                    <a16:creationId xmlns:a16="http://schemas.microsoft.com/office/drawing/2014/main" id="{C1E8072A-A093-9140-81F2-8AD5830D6F65}"/>
                  </a:ext>
                </a:extLst>
              </p:cNvPr>
              <p:cNvSpPr/>
              <p:nvPr/>
            </p:nvSpPr>
            <p:spPr>
              <a:xfrm>
                <a:off x="2967435" y="1755493"/>
                <a:ext cx="2162628" cy="754743"/>
              </a:xfrm>
              <a:prstGeom prst="homePlat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400" b="1" dirty="0"/>
                  <a:t>電商實習</a:t>
                </a:r>
                <a:endParaRPr lang="zh-CN" altLang="en-US" sz="2000" dirty="0"/>
              </a:p>
            </p:txBody>
          </p:sp>
          <p:sp>
            <p:nvSpPr>
              <p:cNvPr id="11" name="箭头: 五边形 2">
                <a:extLst>
                  <a:ext uri="{FF2B5EF4-FFF2-40B4-BE49-F238E27FC236}">
                    <a16:creationId xmlns:a16="http://schemas.microsoft.com/office/drawing/2014/main" id="{E155A297-E3A0-B646-8FA0-3811847119DB}"/>
                  </a:ext>
                </a:extLst>
              </p:cNvPr>
              <p:cNvSpPr/>
              <p:nvPr/>
            </p:nvSpPr>
            <p:spPr>
              <a:xfrm>
                <a:off x="2967435" y="4337984"/>
                <a:ext cx="2162628" cy="754743"/>
              </a:xfrm>
              <a:prstGeom prst="homePlat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2400" b="1" dirty="0"/>
                  <a:t>核對報表</a:t>
                </a:r>
                <a:endParaRPr lang="zh-CN" altLang="en-US" sz="2400" dirty="0"/>
              </a:p>
            </p:txBody>
          </p:sp>
        </p:grpSp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7FD611EC-0C38-6849-AC23-634F76966CB0}"/>
                </a:ext>
              </a:extLst>
            </p:cNvPr>
            <p:cNvSpPr txBox="1"/>
            <p:nvPr/>
          </p:nvSpPr>
          <p:spPr>
            <a:xfrm>
              <a:off x="4993850" y="1731748"/>
              <a:ext cx="2030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TW" sz="2000" dirty="0"/>
                <a:t>QA</a:t>
              </a:r>
              <a:r>
                <a:rPr lang="zh-TW" altLang="en-US" sz="2000" dirty="0"/>
                <a:t>測試工程師</a:t>
              </a:r>
              <a:endParaRPr lang="en-US" altLang="zh-TW" sz="2000" dirty="0"/>
            </a:p>
          </p:txBody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B4E18BB4-B42F-E442-87EF-E3CD541211A4}"/>
                </a:ext>
              </a:extLst>
            </p:cNvPr>
            <p:cNvSpPr txBox="1"/>
            <p:nvPr/>
          </p:nvSpPr>
          <p:spPr>
            <a:xfrm>
              <a:off x="4993850" y="4160674"/>
              <a:ext cx="515370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/>
                <a:t>操作系統，核對後台的報表，看每一欄的數字是否有正確的變動</a:t>
              </a:r>
              <a:endParaRPr lang="en-US" altLang="zh-TW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/>
                <a:t>在我做每個操作之前，我會知道有哪些欄位應該加</a:t>
              </a:r>
              <a:r>
                <a:rPr lang="en-US" altLang="zh-TW" sz="2000" dirty="0"/>
                <a:t>1</a:t>
              </a:r>
              <a:r>
                <a:rPr lang="zh-TW" altLang="en-US" sz="2000" dirty="0"/>
                <a:t>，而其餘欄位則不該變動</a:t>
              </a:r>
              <a:endParaRPr lang="en-US" altLang="zh-TW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/>
                <a:t>報表上的數字是不斷更新的，並不會保留變動前的數字，加上欄位非常的多</a:t>
              </a:r>
              <a:endParaRPr lang="zh-CN" altLang="en-US" sz="3600" b="1" spc="3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9">
            <a:extLst>
              <a:ext uri="{FF2B5EF4-FFF2-40B4-BE49-F238E27FC236}">
                <a16:creationId xmlns:a16="http://schemas.microsoft.com/office/drawing/2014/main" id="{70966859-9A24-C948-9BF2-DA1E4828C61F}"/>
              </a:ext>
            </a:extLst>
          </p:cNvPr>
          <p:cNvSpPr txBox="1"/>
          <p:nvPr/>
        </p:nvSpPr>
        <p:spPr>
          <a:xfrm>
            <a:off x="522940" y="699578"/>
            <a:ext cx="2930353" cy="2031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1800" dirty="0">
                <a:latin typeface="+mn-ea"/>
              </a:rPr>
              <a:t>輸入</a:t>
            </a:r>
            <a:endParaRPr lang="en-US" altLang="zh-TW" sz="1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+mn-ea"/>
              </a:rPr>
              <a:t>總共有幾個欄位</a:t>
            </a:r>
            <a:endParaRPr lang="en-US" altLang="zh-TW" sz="1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+mn-ea"/>
              </a:rPr>
              <a:t>每個欄位的名稱</a:t>
            </a:r>
            <a:r>
              <a:rPr lang="en-US" altLang="zh-TW" sz="1800" dirty="0">
                <a:latin typeface="+mn-ea"/>
              </a:rPr>
              <a:t>(</a:t>
            </a:r>
            <a:r>
              <a:rPr lang="zh-TW" altLang="en-US" sz="1800" dirty="0">
                <a:latin typeface="+mn-ea"/>
              </a:rPr>
              <a:t>按照順序並用空白鍵區隔</a:t>
            </a:r>
            <a:r>
              <a:rPr lang="en-US" altLang="zh-TW" sz="18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+mn-ea"/>
              </a:rPr>
              <a:t>有幾個欄位應該變動</a:t>
            </a:r>
            <a:endParaRPr lang="en-US" altLang="zh-TW" sz="1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+mn-ea"/>
              </a:rPr>
              <a:t>應該變動的欄位名稱</a:t>
            </a:r>
            <a:r>
              <a:rPr lang="en-US" altLang="zh-TW" sz="1800" dirty="0">
                <a:latin typeface="+mn-ea"/>
              </a:rPr>
              <a:t>(</a:t>
            </a:r>
            <a:r>
              <a:rPr lang="zh-TW" altLang="en-US" sz="1800" dirty="0">
                <a:latin typeface="+mn-ea"/>
              </a:rPr>
              <a:t>按照順序並用空白鍵區隔</a:t>
            </a:r>
            <a:r>
              <a:rPr lang="en-US" altLang="zh-TW" sz="1800" dirty="0">
                <a:latin typeface="+mn-ea"/>
              </a:rPr>
              <a:t>)</a:t>
            </a:r>
            <a:endParaRPr lang="zh-CN" altLang="en-US" sz="3600" b="1" spc="300" dirty="0">
              <a:latin typeface="+mn-ea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9918B00-B993-F54B-874A-D055E1A51553}"/>
              </a:ext>
            </a:extLst>
          </p:cNvPr>
          <p:cNvGrpSpPr/>
          <p:nvPr/>
        </p:nvGrpSpPr>
        <p:grpSpPr>
          <a:xfrm>
            <a:off x="1694836" y="253691"/>
            <a:ext cx="8707325" cy="584775"/>
            <a:chOff x="1694836" y="253691"/>
            <a:chExt cx="8707325" cy="58477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5AA62725-9FFA-4E4C-AED0-371CE0779DF8}"/>
                </a:ext>
              </a:extLst>
            </p:cNvPr>
            <p:cNvGrpSpPr/>
            <p:nvPr/>
          </p:nvGrpSpPr>
          <p:grpSpPr>
            <a:xfrm>
              <a:off x="1694836" y="546079"/>
              <a:ext cx="8707325" cy="0"/>
              <a:chOff x="1754753" y="546172"/>
              <a:chExt cx="8707325" cy="0"/>
            </a:xfrm>
          </p:grpSpPr>
          <p:cxnSp>
            <p:nvCxnSpPr>
              <p:cNvPr id="14" name="直接连接符 34">
                <a:extLst>
                  <a:ext uri="{FF2B5EF4-FFF2-40B4-BE49-F238E27FC236}">
                    <a16:creationId xmlns:a16="http://schemas.microsoft.com/office/drawing/2014/main" id="{58617C45-D5F5-E14F-BABB-A467D5BBF33F}"/>
                  </a:ext>
                </a:extLst>
              </p:cNvPr>
              <p:cNvCxnSpPr/>
              <p:nvPr/>
            </p:nvCxnSpPr>
            <p:spPr>
              <a:xfrm>
                <a:off x="1754753" y="546172"/>
                <a:ext cx="2785497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36">
                <a:extLst>
                  <a:ext uri="{FF2B5EF4-FFF2-40B4-BE49-F238E27FC236}">
                    <a16:creationId xmlns:a16="http://schemas.microsoft.com/office/drawing/2014/main" id="{D61276CD-7191-3146-BF04-A1ACABEB259F}"/>
                  </a:ext>
                </a:extLst>
              </p:cNvPr>
              <p:cNvCxnSpPr/>
              <p:nvPr/>
            </p:nvCxnSpPr>
            <p:spPr>
              <a:xfrm>
                <a:off x="7676581" y="546172"/>
                <a:ext cx="2785497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0">
              <a:extLst>
                <a:ext uri="{FF2B5EF4-FFF2-40B4-BE49-F238E27FC236}">
                  <a16:creationId xmlns:a16="http://schemas.microsoft.com/office/drawing/2014/main" id="{8CBEA2BF-CDDD-9E4D-9848-DB072FE1FD41}"/>
                </a:ext>
              </a:extLst>
            </p:cNvPr>
            <p:cNvSpPr txBox="1"/>
            <p:nvPr/>
          </p:nvSpPr>
          <p:spPr>
            <a:xfrm>
              <a:off x="4515014" y="253691"/>
              <a:ext cx="31619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3200" b="1" dirty="0"/>
                <a:t>構想解說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C76F00-48BB-D646-9757-39BE02BE65EC}"/>
              </a:ext>
            </a:extLst>
          </p:cNvPr>
          <p:cNvGrpSpPr/>
          <p:nvPr/>
        </p:nvGrpSpPr>
        <p:grpSpPr>
          <a:xfrm>
            <a:off x="769833" y="3341160"/>
            <a:ext cx="10263843" cy="379655"/>
            <a:chOff x="769833" y="3341160"/>
            <a:chExt cx="10263843" cy="379655"/>
          </a:xfrm>
        </p:grpSpPr>
        <p:sp>
          <p:nvSpPr>
            <p:cNvPr id="16" name="ísḻíďè">
              <a:extLst>
                <a:ext uri="{FF2B5EF4-FFF2-40B4-BE49-F238E27FC236}">
                  <a16:creationId xmlns:a16="http://schemas.microsoft.com/office/drawing/2014/main" id="{1FD15A7F-2887-B34F-AD67-ADE2F779B323}"/>
                </a:ext>
              </a:extLst>
            </p:cNvPr>
            <p:cNvSpPr/>
            <p:nvPr/>
          </p:nvSpPr>
          <p:spPr>
            <a:xfrm>
              <a:off x="769833" y="3351928"/>
              <a:ext cx="1758833" cy="35590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b="1" dirty="0">
                  <a:solidFill>
                    <a:srgbClr val="404040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STEP1</a:t>
              </a:r>
            </a:p>
          </p:txBody>
        </p:sp>
        <p:sp>
          <p:nvSpPr>
            <p:cNvPr id="17" name="ísḻíďè">
              <a:extLst>
                <a:ext uri="{FF2B5EF4-FFF2-40B4-BE49-F238E27FC236}">
                  <a16:creationId xmlns:a16="http://schemas.microsoft.com/office/drawing/2014/main" id="{FF53BD3E-19DE-D049-B369-C02DDDF2D564}"/>
                </a:ext>
              </a:extLst>
            </p:cNvPr>
            <p:cNvSpPr/>
            <p:nvPr/>
          </p:nvSpPr>
          <p:spPr>
            <a:xfrm>
              <a:off x="4171837" y="3362002"/>
              <a:ext cx="1758833" cy="35590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b="1" dirty="0">
                  <a:solidFill>
                    <a:srgbClr val="404040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STEP3</a:t>
              </a:r>
            </a:p>
          </p:txBody>
        </p:sp>
        <p:sp>
          <p:nvSpPr>
            <p:cNvPr id="18" name="ísḻíďè">
              <a:extLst>
                <a:ext uri="{FF2B5EF4-FFF2-40B4-BE49-F238E27FC236}">
                  <a16:creationId xmlns:a16="http://schemas.microsoft.com/office/drawing/2014/main" id="{0E8F89E5-4CBF-4E48-859E-7D54CB462EB2}"/>
                </a:ext>
              </a:extLst>
            </p:cNvPr>
            <p:cNvSpPr/>
            <p:nvPr/>
          </p:nvSpPr>
          <p:spPr>
            <a:xfrm>
              <a:off x="7573841" y="3364911"/>
              <a:ext cx="1758833" cy="35590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b="1" dirty="0">
                  <a:solidFill>
                    <a:srgbClr val="404040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STEP5</a:t>
              </a:r>
            </a:p>
          </p:txBody>
        </p:sp>
        <p:sp>
          <p:nvSpPr>
            <p:cNvPr id="19" name="íśľiḓê">
              <a:extLst>
                <a:ext uri="{FF2B5EF4-FFF2-40B4-BE49-F238E27FC236}">
                  <a16:creationId xmlns:a16="http://schemas.microsoft.com/office/drawing/2014/main" id="{AF2A2F7A-7507-0A4D-A444-4E741C21894C}"/>
                </a:ext>
              </a:extLst>
            </p:cNvPr>
            <p:cNvSpPr/>
            <p:nvPr/>
          </p:nvSpPr>
          <p:spPr>
            <a:xfrm>
              <a:off x="2470835" y="3362002"/>
              <a:ext cx="1758833" cy="355904"/>
            </a:xfrm>
            <a:prstGeom prst="chevron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STEP2</a:t>
              </a:r>
            </a:p>
          </p:txBody>
        </p:sp>
        <p:sp>
          <p:nvSpPr>
            <p:cNvPr id="20" name="íśľiḓê">
              <a:extLst>
                <a:ext uri="{FF2B5EF4-FFF2-40B4-BE49-F238E27FC236}">
                  <a16:creationId xmlns:a16="http://schemas.microsoft.com/office/drawing/2014/main" id="{37672972-2DBD-D647-AF2D-A0AE7C9CBE7F}"/>
                </a:ext>
              </a:extLst>
            </p:cNvPr>
            <p:cNvSpPr/>
            <p:nvPr/>
          </p:nvSpPr>
          <p:spPr>
            <a:xfrm>
              <a:off x="5872839" y="3362002"/>
              <a:ext cx="1758833" cy="355904"/>
            </a:xfrm>
            <a:prstGeom prst="chevron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STEP4</a:t>
              </a:r>
            </a:p>
          </p:txBody>
        </p:sp>
        <p:sp>
          <p:nvSpPr>
            <p:cNvPr id="21" name="íśľiḓê">
              <a:extLst>
                <a:ext uri="{FF2B5EF4-FFF2-40B4-BE49-F238E27FC236}">
                  <a16:creationId xmlns:a16="http://schemas.microsoft.com/office/drawing/2014/main" id="{334DD652-ED5D-A64D-8CFD-B9083A66D5D7}"/>
                </a:ext>
              </a:extLst>
            </p:cNvPr>
            <p:cNvSpPr/>
            <p:nvPr/>
          </p:nvSpPr>
          <p:spPr>
            <a:xfrm>
              <a:off x="9274843" y="3341160"/>
              <a:ext cx="1758833" cy="355904"/>
            </a:xfrm>
            <a:prstGeom prst="chevron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STEP6</a:t>
              </a:r>
            </a:p>
          </p:txBody>
        </p:sp>
      </p:grpSp>
      <p:sp>
        <p:nvSpPr>
          <p:cNvPr id="22" name="TextBox 19">
            <a:extLst>
              <a:ext uri="{FF2B5EF4-FFF2-40B4-BE49-F238E27FC236}">
                <a16:creationId xmlns:a16="http://schemas.microsoft.com/office/drawing/2014/main" id="{45199F10-33D8-1C4B-9E1F-49F03451D352}"/>
              </a:ext>
            </a:extLst>
          </p:cNvPr>
          <p:cNvSpPr txBox="1"/>
          <p:nvPr/>
        </p:nvSpPr>
        <p:spPr>
          <a:xfrm>
            <a:off x="2299392" y="4411532"/>
            <a:ext cx="209966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1800" dirty="0"/>
              <a:t>複製貼上操作前報表上的數字</a:t>
            </a:r>
            <a:r>
              <a:rPr lang="en-US" altLang="zh-TW" sz="1800" dirty="0"/>
              <a:t>(</a:t>
            </a:r>
            <a:r>
              <a:rPr lang="zh-TW" altLang="en-US" sz="1800" dirty="0"/>
              <a:t>按照順序並用空白鍵區隔</a:t>
            </a:r>
            <a:r>
              <a:rPr lang="en-US" altLang="zh-TW" sz="1800" dirty="0"/>
              <a:t>)</a:t>
            </a:r>
            <a:endParaRPr lang="zh-CN" altLang="en-US" sz="3600" b="1" spc="300" dirty="0">
              <a:latin typeface="+mn-ea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B049CC70-606A-484C-A6FB-3DF65618EAF5}"/>
              </a:ext>
            </a:extLst>
          </p:cNvPr>
          <p:cNvSpPr txBox="1"/>
          <p:nvPr/>
        </p:nvSpPr>
        <p:spPr>
          <a:xfrm>
            <a:off x="7283264" y="1791133"/>
            <a:ext cx="225459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1800" dirty="0"/>
              <a:t>輸出是否有問題，若有，則會連同有問題的欄位名稱一併輸出</a:t>
            </a:r>
            <a:endParaRPr lang="en-US" altLang="zh-TW" sz="1800" dirty="0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92754BA3-8294-4A43-A0CF-433542B8436B}"/>
              </a:ext>
            </a:extLst>
          </p:cNvPr>
          <p:cNvSpPr txBox="1"/>
          <p:nvPr/>
        </p:nvSpPr>
        <p:spPr>
          <a:xfrm>
            <a:off x="8795535" y="4411532"/>
            <a:ext cx="2706118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1800" dirty="0"/>
              <a:t>通常會有一連串的操作須要核對同一個報表，因此從第二次開始，都會詢問使用者是否要繼續測，如此一來就不須一直重複輸入所有欄位名稱</a:t>
            </a:r>
            <a:endParaRPr lang="zh-CN" altLang="en-US" sz="3600" b="1" spc="300" dirty="0">
              <a:latin typeface="+mn-ea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F4CD77BA-D62E-DE48-A797-33758B5C692E}"/>
              </a:ext>
            </a:extLst>
          </p:cNvPr>
          <p:cNvSpPr txBox="1"/>
          <p:nvPr/>
        </p:nvSpPr>
        <p:spPr>
          <a:xfrm>
            <a:off x="3956714" y="2068132"/>
            <a:ext cx="24978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1800" dirty="0"/>
              <a:t>等到操作完後，再貼上報表上更新後的數字</a:t>
            </a:r>
            <a:endParaRPr lang="zh-CN" altLang="en-US" sz="3600" b="1" spc="300" dirty="0">
              <a:latin typeface="+mn-ea"/>
            </a:endParaRP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CFBFE874-A519-9C42-A08B-26F10F0087F7}"/>
              </a:ext>
            </a:extLst>
          </p:cNvPr>
          <p:cNvSpPr txBox="1"/>
          <p:nvPr/>
        </p:nvSpPr>
        <p:spPr>
          <a:xfrm>
            <a:off x="6266270" y="4411532"/>
            <a:ext cx="91362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1800" dirty="0"/>
              <a:t>跑程式</a:t>
            </a:r>
            <a:endParaRPr lang="zh-CN" altLang="en-US" sz="3600" b="1" spc="300" dirty="0">
              <a:latin typeface="+mn-ea"/>
            </a:endParaRPr>
          </a:p>
        </p:txBody>
      </p:sp>
      <p:cxnSp>
        <p:nvCxnSpPr>
          <p:cNvPr id="30" name="Straight Connector 45">
            <a:extLst>
              <a:ext uri="{FF2B5EF4-FFF2-40B4-BE49-F238E27FC236}">
                <a16:creationId xmlns:a16="http://schemas.microsoft.com/office/drawing/2014/main" id="{586BD0D0-25A1-A845-865E-6F2238FF2228}"/>
              </a:ext>
            </a:extLst>
          </p:cNvPr>
          <p:cNvCxnSpPr/>
          <p:nvPr/>
        </p:nvCxnSpPr>
        <p:spPr>
          <a:xfrm flipV="1">
            <a:off x="1721454" y="2795531"/>
            <a:ext cx="0" cy="4626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45">
            <a:extLst>
              <a:ext uri="{FF2B5EF4-FFF2-40B4-BE49-F238E27FC236}">
                <a16:creationId xmlns:a16="http://schemas.microsoft.com/office/drawing/2014/main" id="{BA28C2DA-133E-A740-AB6A-732736378404}"/>
              </a:ext>
            </a:extLst>
          </p:cNvPr>
          <p:cNvCxnSpPr/>
          <p:nvPr/>
        </p:nvCxnSpPr>
        <p:spPr>
          <a:xfrm flipV="1">
            <a:off x="3349225" y="3847161"/>
            <a:ext cx="0" cy="4626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45">
            <a:extLst>
              <a:ext uri="{FF2B5EF4-FFF2-40B4-BE49-F238E27FC236}">
                <a16:creationId xmlns:a16="http://schemas.microsoft.com/office/drawing/2014/main" id="{6DC5A577-63CC-9A41-A2ED-9DBBE691032F}"/>
              </a:ext>
            </a:extLst>
          </p:cNvPr>
          <p:cNvCxnSpPr/>
          <p:nvPr/>
        </p:nvCxnSpPr>
        <p:spPr>
          <a:xfrm flipV="1">
            <a:off x="5124527" y="2795531"/>
            <a:ext cx="0" cy="4626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45">
            <a:extLst>
              <a:ext uri="{FF2B5EF4-FFF2-40B4-BE49-F238E27FC236}">
                <a16:creationId xmlns:a16="http://schemas.microsoft.com/office/drawing/2014/main" id="{46B5CA68-F39B-7F47-982A-B4588147FC17}"/>
              </a:ext>
            </a:extLst>
          </p:cNvPr>
          <p:cNvCxnSpPr/>
          <p:nvPr/>
        </p:nvCxnSpPr>
        <p:spPr>
          <a:xfrm flipV="1">
            <a:off x="6723085" y="3847161"/>
            <a:ext cx="0" cy="4626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45">
            <a:extLst>
              <a:ext uri="{FF2B5EF4-FFF2-40B4-BE49-F238E27FC236}">
                <a16:creationId xmlns:a16="http://schemas.microsoft.com/office/drawing/2014/main" id="{7A33B2D0-D8C0-8F4E-B5E2-3E522C7B4812}"/>
              </a:ext>
            </a:extLst>
          </p:cNvPr>
          <p:cNvCxnSpPr/>
          <p:nvPr/>
        </p:nvCxnSpPr>
        <p:spPr>
          <a:xfrm flipV="1">
            <a:off x="8410563" y="2795531"/>
            <a:ext cx="0" cy="4626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45">
            <a:extLst>
              <a:ext uri="{FF2B5EF4-FFF2-40B4-BE49-F238E27FC236}">
                <a16:creationId xmlns:a16="http://schemas.microsoft.com/office/drawing/2014/main" id="{F1738F1F-5872-3C46-B6BB-66C7EED2D9DA}"/>
              </a:ext>
            </a:extLst>
          </p:cNvPr>
          <p:cNvCxnSpPr/>
          <p:nvPr/>
        </p:nvCxnSpPr>
        <p:spPr>
          <a:xfrm flipV="1">
            <a:off x="10148594" y="3847161"/>
            <a:ext cx="0" cy="4626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6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9">
            <a:extLst>
              <a:ext uri="{FF2B5EF4-FFF2-40B4-BE49-F238E27FC236}">
                <a16:creationId xmlns:a16="http://schemas.microsoft.com/office/drawing/2014/main" id="{939D6D90-FC71-294C-8DCA-9B2DFFF4D958}"/>
              </a:ext>
            </a:extLst>
          </p:cNvPr>
          <p:cNvSpPr txBox="1"/>
          <p:nvPr/>
        </p:nvSpPr>
        <p:spPr>
          <a:xfrm>
            <a:off x="1844209" y="1751617"/>
            <a:ext cx="8557952" cy="35702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/>
              <a:t>我模擬當我測試兩個操作時</a:t>
            </a:r>
            <a:endParaRPr lang="en-US" altLang="zh-TW" sz="2000" dirty="0"/>
          </a:p>
          <a:p>
            <a:endParaRPr lang="zh-TW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操作一：第一次測即正確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操作二：先出現了兩次不同的錯誤，到第三次才正確</a:t>
            </a:r>
          </a:p>
          <a:p>
            <a:pPr marL="800100" lvl="1" indent="-342900">
              <a:buFontTx/>
              <a:buChar char="-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第一次錯誤：有些應該加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的沒加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，有些應該不變的卻加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marL="800100" lvl="1" indent="-342900">
              <a:buFontTx/>
              <a:buChar char="-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第二次錯誤：雖然的確只有應該變化的欄位有變化，但它們都加了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lvl="1"/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/>
              <a:t>以下是我假設的輸入值以及應該輸出的結果</a:t>
            </a:r>
            <a:r>
              <a:rPr lang="zh-TW" altLang="en-US" sz="1800" dirty="0"/>
              <a:t>：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		</a:t>
            </a:r>
            <a:r>
              <a:rPr lang="zh-TW" altLang="en-US" sz="2400" dirty="0"/>
              <a:t>（在後面執行結果會看到）</a:t>
            </a:r>
          </a:p>
          <a:p>
            <a:pPr algn="ctr"/>
            <a:endParaRPr lang="zh-CN" altLang="en-US" sz="2400" b="1" spc="300" dirty="0">
              <a:latin typeface="+mn-ea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550A72-E608-8744-BAE5-C018A4F3F750}"/>
              </a:ext>
            </a:extLst>
          </p:cNvPr>
          <p:cNvGrpSpPr/>
          <p:nvPr/>
        </p:nvGrpSpPr>
        <p:grpSpPr>
          <a:xfrm>
            <a:off x="1694836" y="253691"/>
            <a:ext cx="8707325" cy="584775"/>
            <a:chOff x="1694836" y="253691"/>
            <a:chExt cx="8707325" cy="58477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28E8324-459A-C94A-99E3-6F8781A8453F}"/>
                </a:ext>
              </a:extLst>
            </p:cNvPr>
            <p:cNvGrpSpPr/>
            <p:nvPr/>
          </p:nvGrpSpPr>
          <p:grpSpPr>
            <a:xfrm>
              <a:off x="1694836" y="546079"/>
              <a:ext cx="8707325" cy="0"/>
              <a:chOff x="1754753" y="546172"/>
              <a:chExt cx="8707325" cy="0"/>
            </a:xfrm>
          </p:grpSpPr>
          <p:cxnSp>
            <p:nvCxnSpPr>
              <p:cNvPr id="14" name="直接连接符 34">
                <a:extLst>
                  <a:ext uri="{FF2B5EF4-FFF2-40B4-BE49-F238E27FC236}">
                    <a16:creationId xmlns:a16="http://schemas.microsoft.com/office/drawing/2014/main" id="{BCCA9A51-BE89-7B44-BFCF-362F7388403E}"/>
                  </a:ext>
                </a:extLst>
              </p:cNvPr>
              <p:cNvCxnSpPr/>
              <p:nvPr/>
            </p:nvCxnSpPr>
            <p:spPr>
              <a:xfrm>
                <a:off x="1754753" y="546172"/>
                <a:ext cx="2785497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36">
                <a:extLst>
                  <a:ext uri="{FF2B5EF4-FFF2-40B4-BE49-F238E27FC236}">
                    <a16:creationId xmlns:a16="http://schemas.microsoft.com/office/drawing/2014/main" id="{1CE7E1D6-65CF-274D-82F0-9AE514322E4C}"/>
                  </a:ext>
                </a:extLst>
              </p:cNvPr>
              <p:cNvCxnSpPr/>
              <p:nvPr/>
            </p:nvCxnSpPr>
            <p:spPr>
              <a:xfrm>
                <a:off x="7676581" y="546172"/>
                <a:ext cx="2785497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0">
              <a:extLst>
                <a:ext uri="{FF2B5EF4-FFF2-40B4-BE49-F238E27FC236}">
                  <a16:creationId xmlns:a16="http://schemas.microsoft.com/office/drawing/2014/main" id="{8561EE5D-90B5-DE49-9EF5-0C6C46F1EFCE}"/>
                </a:ext>
              </a:extLst>
            </p:cNvPr>
            <p:cNvSpPr txBox="1"/>
            <p:nvPr/>
          </p:nvSpPr>
          <p:spPr>
            <a:xfrm>
              <a:off x="4515014" y="253691"/>
              <a:ext cx="31619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3200" b="1" dirty="0"/>
                <a:t>程式測試規畫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48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3725" y="407874"/>
            <a:ext cx="217197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/>
              <a:t>流程圖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23726" y="1065498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FB7DB643-B8EC-434D-B94E-141FEF926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1" y="1484994"/>
            <a:ext cx="5926847" cy="49651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67C287-A5BF-E74C-9832-030D3CEE9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55" y="0"/>
            <a:ext cx="5420226" cy="58497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45823B-E6D4-1F42-BE7B-72D127A9D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55" y="5804635"/>
            <a:ext cx="5420226" cy="10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0BFCB501-5D6B-904B-9E6B-A120D31D6218}"/>
              </a:ext>
            </a:extLst>
          </p:cNvPr>
          <p:cNvCxnSpPr/>
          <p:nvPr/>
        </p:nvCxnSpPr>
        <p:spPr>
          <a:xfrm>
            <a:off x="523726" y="1065498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0">
            <a:extLst>
              <a:ext uri="{FF2B5EF4-FFF2-40B4-BE49-F238E27FC236}">
                <a16:creationId xmlns:a16="http://schemas.microsoft.com/office/drawing/2014/main" id="{B754288A-AA6B-E541-880F-6DDFC313133B}"/>
              </a:ext>
            </a:extLst>
          </p:cNvPr>
          <p:cNvSpPr txBox="1"/>
          <p:nvPr/>
        </p:nvSpPr>
        <p:spPr>
          <a:xfrm>
            <a:off x="523725" y="407874"/>
            <a:ext cx="217197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/>
              <a:t>程式列表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C3B9BA-C489-9A41-A606-AF7486510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" y="1460666"/>
            <a:ext cx="5497119" cy="530878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32B0015-1EA8-E743-9149-46763876C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33" y="422033"/>
            <a:ext cx="6599867" cy="634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0">
            <a:extLst>
              <a:ext uri="{FF2B5EF4-FFF2-40B4-BE49-F238E27FC236}">
                <a16:creationId xmlns:a16="http://schemas.microsoft.com/office/drawing/2014/main" id="{408CE04F-B5C7-A04D-A147-EB421355711B}"/>
              </a:ext>
            </a:extLst>
          </p:cNvPr>
          <p:cNvSpPr txBox="1"/>
          <p:nvPr/>
        </p:nvSpPr>
        <p:spPr>
          <a:xfrm>
            <a:off x="523725" y="407874"/>
            <a:ext cx="353763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/>
              <a:t>程式測試執行結果</a:t>
            </a: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4B5BBF30-04B5-9B4B-ADAA-356F75C6F44D}"/>
              </a:ext>
            </a:extLst>
          </p:cNvPr>
          <p:cNvCxnSpPr>
            <a:cxnSpLocks/>
          </p:cNvCxnSpPr>
          <p:nvPr/>
        </p:nvCxnSpPr>
        <p:spPr>
          <a:xfrm>
            <a:off x="523726" y="1065498"/>
            <a:ext cx="353763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38A04DC9-0F48-F94D-BAB6-1B7FCE905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43" y="1231241"/>
            <a:ext cx="807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  <p:sp>
        <p:nvSpPr>
          <p:cNvPr id="10" name="文本框 12">
            <a:extLst>
              <a:ext uri="{FF2B5EF4-FFF2-40B4-BE49-F238E27FC236}">
                <a16:creationId xmlns:a16="http://schemas.microsoft.com/office/drawing/2014/main" id="{01C82635-5DA0-0647-B373-4E03829BA11E}"/>
              </a:ext>
            </a:extLst>
          </p:cNvPr>
          <p:cNvSpPr txBox="1"/>
          <p:nvPr/>
        </p:nvSpPr>
        <p:spPr>
          <a:xfrm>
            <a:off x="5357929" y="3013046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5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Macintosh PowerPoint</Application>
  <PresentationFormat>寬螢幕</PresentationFormat>
  <Paragraphs>48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JhengHei</vt:lpstr>
      <vt:lpstr>等线</vt:lpstr>
      <vt:lpstr>EngraversGothic BT</vt:lpstr>
      <vt:lpstr>微软雅黑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2021-04-06T11:31:02Z</dcterms:modified>
</cp:coreProperties>
</file>