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/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–王大明</a:t>
            </a:r>
          </a:p>
        </p:txBody>
      </p:sp>
      <p:sp>
        <p:nvSpPr>
          <p:cNvPr id="94" name="「在此輸入名言語錄。」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大標題文字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大標題文字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影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影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tif"/><Relationship Id="rId3" Type="http://schemas.openxmlformats.org/officeDocument/2006/relationships/image" Target="../media/image4.tif"/><Relationship Id="rId4" Type="http://schemas.openxmlformats.org/officeDocument/2006/relationships/image" Target="../media/image5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zh.wikipedia.org/wiki/%E9%9A%A8%E6%A9%9F%E6%BC%AB%E6%AD%A5" TargetMode="External"/><Relationship Id="rId3" Type="http://schemas.openxmlformats.org/officeDocument/2006/relationships/hyperlink" Target="https://www.cambridge.org/core/books/introduction-to-computational-materials-science/randomwalk-model/36774093512EC8776143FC51CD60F2B5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程式設計HW1"/>
          <p:cNvSpPr txBox="1"/>
          <p:nvPr>
            <p:ph type="ctrTitle"/>
          </p:nvPr>
        </p:nvSpPr>
        <p:spPr>
          <a:xfrm>
            <a:off x="1270000" y="7112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程式設計HW1</a:t>
            </a:r>
          </a:p>
        </p:txBody>
      </p:sp>
      <p:sp>
        <p:nvSpPr>
          <p:cNvPr id="120" name="B08507016…"/>
          <p:cNvSpPr txBox="1"/>
          <p:nvPr>
            <p:ph type="subTitle" sz="quarter" idx="1"/>
          </p:nvPr>
        </p:nvSpPr>
        <p:spPr>
          <a:xfrm>
            <a:off x="1270000" y="5041900"/>
            <a:ext cx="10464800" cy="2171601"/>
          </a:xfrm>
          <a:prstGeom prst="rect">
            <a:avLst/>
          </a:prstGeom>
        </p:spPr>
        <p:txBody>
          <a:bodyPr/>
          <a:lstStyle/>
          <a:p>
            <a:pPr/>
            <a:r>
              <a:t>B08507016</a:t>
            </a:r>
          </a:p>
          <a:p>
            <a:pPr/>
            <a:r>
              <a:t>材料二</a:t>
            </a:r>
          </a:p>
          <a:p>
            <a:pPr/>
            <a:r>
              <a:t>婁家愷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科學理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科學理論</a:t>
            </a:r>
          </a:p>
        </p:txBody>
      </p:sp>
      <p:sp>
        <p:nvSpPr>
          <p:cNvPr id="123" name="隨機漫步（Random Walk），是一種數學統計模型，它是一連串的軌跡所組成，其中每一次都是隨機的。它能用來表示不規則的變動形式，如同一個人酒後亂步，所形成的隨機過程記錄。1905年，由卡爾·皮爾遜首次提出。"/>
          <p:cNvSpPr txBox="1"/>
          <p:nvPr>
            <p:ph type="body" idx="1"/>
          </p:nvPr>
        </p:nvSpPr>
        <p:spPr>
          <a:xfrm>
            <a:off x="952500" y="2159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隨機漫步（Random Walk），是一種數學統計模型，它是一連串的軌跡所組成，其中每一次都是隨機的。它能用來表示不規則的變動形式，如同一個人酒後亂步，所形成的隨機過程記錄。1905年，由卡爾·皮爾遜首次提出。</a:t>
            </a:r>
          </a:p>
        </p:txBody>
      </p:sp>
      <p:pic>
        <p:nvPicPr>
          <p:cNvPr id="124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5382" y="4670524"/>
            <a:ext cx="6167836" cy="4625876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位置"/>
          <p:cNvSpPr txBox="1"/>
          <p:nvPr/>
        </p:nvSpPr>
        <p:spPr>
          <a:xfrm>
            <a:off x="3676650" y="6723112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位置</a:t>
            </a:r>
          </a:p>
        </p:txBody>
      </p:sp>
      <p:sp>
        <p:nvSpPr>
          <p:cNvPr id="126" name="時間步數"/>
          <p:cNvSpPr txBox="1"/>
          <p:nvPr/>
        </p:nvSpPr>
        <p:spPr>
          <a:xfrm>
            <a:off x="6432550" y="91122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時間步數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ANDOM-WALK MODEL OF DIFFUSION…"/>
          <p:cNvSpPr txBox="1"/>
          <p:nvPr>
            <p:ph type="body" idx="1"/>
          </p:nvPr>
        </p:nvSpPr>
        <p:spPr>
          <a:xfrm>
            <a:off x="952500" y="1180455"/>
            <a:ext cx="11099800" cy="828104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 sz="3700"/>
            </a:pPr>
            <a:r>
              <a:t>RANDOM-WALK MODEL OF DIFFUSION</a:t>
            </a:r>
          </a:p>
          <a:p>
            <a:pPr/>
            <a:r>
              <a:t>Diffusion involves atoms moving from site to site under the influence of the interactions with the other atoms in the system.</a:t>
            </a:r>
          </a:p>
          <a:p>
            <a:pPr/>
            <a:r>
              <a:t>To describe that process properly requires much more detail than we now have in hand. Thus, we will take a very simple model that ignores all atomic-level details and that focuses just on the jumps.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onsider the simple example of a single atom moving along a surface, which we will assume consists of a square lattice of sites with a nearest-neighbor distance of a. Diffusion occurs by a series of random jumps from site to site in the lattice."/>
          <p:cNvSpPr txBox="1"/>
          <p:nvPr>
            <p:ph type="body" sz="half" idx="1"/>
          </p:nvPr>
        </p:nvSpPr>
        <p:spPr>
          <a:xfrm>
            <a:off x="952500" y="1270000"/>
            <a:ext cx="11099800" cy="2573586"/>
          </a:xfrm>
          <a:prstGeom prst="rect">
            <a:avLst/>
          </a:prstGeom>
        </p:spPr>
        <p:txBody>
          <a:bodyPr anchor="t"/>
          <a:lstStyle/>
          <a:p>
            <a:pPr/>
            <a:r>
              <a:t>Consider the simple example of a single atom moving along a surface, which we will assume consists of a square lattice of sites with a nearest-neighbor distance of a. Diffusion occurs by a series of random jumps from site to site in the lattice.</a:t>
            </a:r>
          </a:p>
        </p:txBody>
      </p:sp>
      <p:pic>
        <p:nvPicPr>
          <p:cNvPr id="131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000" y="3966869"/>
            <a:ext cx="4449410" cy="5100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07804" y="3783865"/>
            <a:ext cx="4334406" cy="4791066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三維中的random walk模型"/>
          <p:cNvSpPr txBox="1"/>
          <p:nvPr/>
        </p:nvSpPr>
        <p:spPr>
          <a:xfrm>
            <a:off x="7243013" y="8616950"/>
            <a:ext cx="382737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三維中的random walk模型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程式設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程式設計</a:t>
            </a:r>
          </a:p>
        </p:txBody>
      </p:sp>
      <p:sp>
        <p:nvSpPr>
          <p:cNvPr id="136" name="讓使用者輸入自訂的正方形晶格邊界範圍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95604" indent="-395604" defTabSz="519937">
              <a:spcBef>
                <a:spcPts val="3700"/>
              </a:spcBef>
              <a:defRPr sz="2848"/>
            </a:pPr>
            <a:r>
              <a:t>讓使用者輸入自訂的正方形晶格邊界範圍</a:t>
            </a:r>
          </a:p>
          <a:p>
            <a:pPr marL="395604" indent="-395604" defTabSz="519937">
              <a:spcBef>
                <a:spcPts val="3700"/>
              </a:spcBef>
              <a:defRPr sz="2848"/>
            </a:pPr>
            <a:r>
              <a:t>每次選擇上下左右四個方位時使用語法random來選擇其中一個</a:t>
            </a:r>
          </a:p>
          <a:p>
            <a:pPr marL="395604" indent="-395604" defTabSz="519937">
              <a:spcBef>
                <a:spcPts val="3700"/>
              </a:spcBef>
              <a:defRPr sz="2848"/>
            </a:pPr>
            <a:r>
              <a:t>最後統計出結果：</a:t>
            </a:r>
          </a:p>
          <a:p>
            <a:pPr marL="0" indent="0" defTabSz="519937">
              <a:spcBef>
                <a:spcPts val="3700"/>
              </a:spcBef>
              <a:buSzTx/>
              <a:buNone/>
              <a:defRPr sz="2492"/>
            </a:pPr>
            <a:r>
              <a:t>1.從原點走到了哪一個方位的邊界</a:t>
            </a:r>
          </a:p>
          <a:p>
            <a:pPr marL="0" indent="0" defTabSz="519937">
              <a:spcBef>
                <a:spcPts val="3700"/>
              </a:spcBef>
              <a:buSzTx/>
              <a:buNone/>
              <a:defRPr sz="2492"/>
            </a:pPr>
            <a:r>
              <a:t>2.總共需要多少步來抵達</a:t>
            </a:r>
          </a:p>
          <a:p>
            <a:pPr marL="0" indent="0" defTabSz="519937">
              <a:spcBef>
                <a:spcPts val="3700"/>
              </a:spcBef>
              <a:buSzTx/>
              <a:buNone/>
              <a:defRPr sz="2492"/>
            </a:pPr>
            <a:r>
              <a:t>3.每個方位總共各走了幾步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預期的結果示意圖如下（步數越來越多）："/>
          <p:cNvSpPr txBox="1"/>
          <p:nvPr>
            <p:ph type="body" sz="quarter" idx="1"/>
          </p:nvPr>
        </p:nvSpPr>
        <p:spPr>
          <a:xfrm>
            <a:off x="952500" y="1270000"/>
            <a:ext cx="11099800" cy="924174"/>
          </a:xfrm>
          <a:prstGeom prst="rect">
            <a:avLst/>
          </a:prstGeom>
        </p:spPr>
        <p:txBody>
          <a:bodyPr anchor="t"/>
          <a:lstStyle/>
          <a:p>
            <a:pPr/>
            <a:r>
              <a:t>預期的結果示意圖如下（步數越來越多）：</a:t>
            </a:r>
          </a:p>
        </p:txBody>
      </p:sp>
      <p:pic>
        <p:nvPicPr>
          <p:cNvPr id="139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00" y="3106546"/>
            <a:ext cx="3431431" cy="3933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95110" y="3037644"/>
            <a:ext cx="5026159" cy="44876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影像" descr="影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19848" y="3314520"/>
            <a:ext cx="4542224" cy="39338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參考資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參考資料</a:t>
            </a:r>
          </a:p>
        </p:txBody>
      </p:sp>
      <p:sp>
        <p:nvSpPr>
          <p:cNvPr id="144" name="https://zh.wikipedia.org/wiki/%E9%9A%A8%E6%A9%9F%E6%BC%AB%E6%AD%A5…"/>
          <p:cNvSpPr txBox="1"/>
          <p:nvPr>
            <p:ph type="body" idx="1"/>
          </p:nvPr>
        </p:nvSpPr>
        <p:spPr>
          <a:xfrm>
            <a:off x="952500" y="9398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https://zh.wikipedia.org/wiki/%E9%9A%A8%E6%A9%9F%E6%BC%AB%E6%AD%A5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https://www.cambridge.org/core/books/introduction-to-computational-materials-science/randomwalk-model/36774093512EC8776143FC51CD60F2B5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