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92" d="100"/>
          <a:sy n="92" d="100"/>
        </p:scale>
        <p:origin x="-1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6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3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3361111" y="2263989"/>
            <a:ext cx="5453150" cy="98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計算機程式設計</a:t>
            </a:r>
            <a:endParaRPr lang="en-US" altLang="ko-KR" sz="4400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직사각형 89"/>
          <p:cNvSpPr/>
          <p:nvPr/>
        </p:nvSpPr>
        <p:spPr>
          <a:xfrm>
            <a:off x="3361111" y="3882074"/>
            <a:ext cx="5453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2000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數學一 康柏賢 </a:t>
            </a:r>
            <a:endParaRPr lang="en-US" altLang="ko-KR" sz="2000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93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zh-TW" altLang="en-US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題目</a:t>
            </a:r>
            <a:endParaRPr lang="en-US" altLang="ko-KR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9125" y="712720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83627" y="1388396"/>
            <a:ext cx="10329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zh-TW" sz="2000" dirty="0" smtClean="0"/>
              <a:t>座標</a:t>
            </a:r>
            <a:r>
              <a:rPr lang="zh-TW" altLang="zh-TW" sz="2000" dirty="0"/>
              <a:t>平面上有一些折線，每條折線皆從原點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r>
              <a:rPr lang="zh-TW" altLang="zh-TW" sz="2000" dirty="0"/>
              <a:t>出發，每次往右或往上走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zh-TW" sz="2000" dirty="0"/>
              <a:t>單位長。若一條折線的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  <a:r>
              <a:rPr lang="zh-TW" altLang="zh-TW" sz="2000" dirty="0"/>
              <a:t>代表所有與這條折線接觸的所有方格所形成的集合，對任意給定的折線，試求它的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  <a:r>
              <a:rPr lang="zh-TW" altLang="zh-TW" sz="2000" dirty="0"/>
              <a:t>有幾種多米諾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(dominoes)</a:t>
            </a:r>
            <a:r>
              <a:rPr lang="zh-TW" altLang="zh-TW" sz="2000" dirty="0"/>
              <a:t>排法？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13" y="3009532"/>
            <a:ext cx="3613265" cy="31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0468">
            <a:off x="8004377" y="3326759"/>
            <a:ext cx="1819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022737" y="5760720"/>
            <a:ext cx="439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200" dirty="0"/>
              <a:t>題目改編自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Tournament of Towns, Senior A-Level , Spring 2019 p7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zh-TW" altLang="en-US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直線型</a:t>
            </a:r>
            <a:endParaRPr lang="en-US" altLang="ko-KR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18613" y="1915798"/>
            <a:ext cx="1121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ctr"/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453306" y="4789529"/>
            <a:ext cx="5285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(A--)=</a:t>
            </a:r>
            <a:r>
              <a:rPr lang="en-US" altLang="ko-KR" sz="3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(A)+</a:t>
            </a:r>
            <a:r>
              <a:rPr lang="en-US" altLang="ko-KR" sz="3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(A-)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41" y="1724110"/>
            <a:ext cx="66579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zh-TW" altLang="en-US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階梯型</a:t>
            </a:r>
            <a:endParaRPr lang="en-US" altLang="ko-KR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6011" y="809624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18383" y="3141586"/>
            <a:ext cx="92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53</a:t>
            </a:r>
            <a:r>
              <a:rPr lang="en-US" altLang="ko-KR" sz="1400" b="1" dirty="0">
                <a:solidFill>
                  <a:prstClr val="white"/>
                </a:solidFill>
              </a:rPr>
              <a:t>%</a:t>
            </a:r>
          </a:p>
        </p:txBody>
      </p:sp>
      <p:pic>
        <p:nvPicPr>
          <p:cNvPr id="25" name="圖片 24" descr="[asy]                     size(5cm); defaultpen(fontsize(10pt));                     pen pri=lightred+linewidth(1);                     pen sec=lightblue+linewidth(1);                     pen tri=heavygreen;                     pen tfil=invisible;                     pen qua=darkgreen;&#10;&#10;real t=0.2;                     void hori(pair P, string s) {                         filldraw(                             (P+(t,t))--(P+(2-t,t))--(P+(2-t,1-t))--(P+(t,1-t))--cycle,                             tfil,tri                         );                         label(s,P+(1,.5),qua);                     }                     void vert(pair P, string s) {                         filldraw(                             (P+(t,t))--(P+(1-t,t))--(P+(1-t,2-t))--(P+(t,2-t))--cycle,                             tfil,tri                         );                         label(s,P+(.5,1),qua);                     }&#10;&#10;vert( (11,7),&quot;1&quot;);                     vert( (10,7),&quot;2&quot;);                     hori( (10,6),&quot;3&quot;);                     vert( (9,6),&quot;4&quot;);                     hori( (9,5),&quot;5&quot;);&#10;&#10;draw(                         (7,5)--(8,5)--(8,6)--(9,6),                         pri                     );                     draw(                         (9,6)--(10,6)--(10,7)--(11,7)--(11,8),                         sec                     );&#10;&#10;dot(&quot;\(A_{k-2}\)&quot;,(7,5),W);                     dot(&quot;\(A_{k-1}'\)&quot;,(8,6),N);                     dot(&quot;\(A_{k-1}\)&quot;,(9,6),S);                     dot(&quot;\(A_k'\)&quot;,(11,7),E);                     dot(&quot;\(A_k\)&quot;,(11,8),N);                 [/asy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1" y="1172094"/>
            <a:ext cx="5043773" cy="335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직사각형 135"/>
          <p:cNvSpPr/>
          <p:nvPr/>
        </p:nvSpPr>
        <p:spPr>
          <a:xfrm>
            <a:off x="3453306" y="4789529"/>
            <a:ext cx="5285387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A_k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3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(A_{k-1})+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zh-TW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Stern-</a:t>
            </a:r>
            <a:r>
              <a:rPr lang="en-US" altLang="zh-TW" i="1" kern="0" dirty="0" err="1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Brocot</a:t>
            </a:r>
            <a:r>
              <a:rPr lang="en-US" altLang="zh-TW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tree</a:t>
            </a:r>
            <a:endParaRPr lang="en-US" altLang="ko-KR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圖片 15" descr="[asy]&#10;defaultpen(fontsize(11pt));&#10;unitsize(0.9cm);&#10;&#10;pair P1 = (0, 0);&#10;void lp (string s, string a, pair P) {&#10;label(s, P);&#10;label(a, P, 1.5*dir(270));&#10;}&#10;lp(&quot;$2$&quot;, &quot;$ (1, 1 )$&quot;, P1);&#10;pair P2 = (-5, -1);&#10;pair P3 = (5, -1);&#10;lp(&quot;$3$&quot;, &quot;$ (2, 1 )$&quot;, P2);&#10;lp(&quot;$3$&quot;, &quot;$ (1, 2 )$&quot;, P3);&#10;pair P4 = (-7, -2);&#10;pair P5 = (-3, -2);&#10;pair P6 = (3, -2);&#10;pair P7 = (7, -2);&#10;lp(&quot;$5$&quot;, &quot;$ (3, 2 )$&quot;, P4);&#10;lp(&quot;$4$&quot;, &quot;$ (1, 3 )$&quot;, P5);&#10;lp(&quot;$4$&quot;, &quot;$ (3, 1 )$&quot;, P6);&#10;lp(&quot;$5$&quot;, &quot;$ (2, 3 )$&quot;, P7);&#10;pair P8 = (-8, -3);&#10;pair P9 = (-6, -3);&#10;pair P10 = (-4, -3);&#10;pair P11 = (-2, -3);&#10;pair P12 = (2, -3);&#10;pair P13 = (4, -3);&#10;pair P14 = (6, -3);&#10;pair P15 = (8, -3);&#10;lp(&quot;$8$&quot;, &quot;$ (5, 3 )$&quot;, P8);&#10;lp(&quot;$7$&quot;, &quot;$ (2, 5 )$&quot;, P9);&#10;lp(&quot;$5$&quot;, &quot;$ (4, 1 )$&quot;, P10);&#10;lp(&quot;$7$&quot;, &quot;$ (3, 4 )$&quot;, P11);&#10;lp(&quot;$7$&quot;, &quot;$ (4, 3 )$&quot;, P12);&#10;lp(&quot;$5$&quot;, &quot;$ (1, 4 )$&quot;, P13);&#10;lp(&quot;$7$&quot;, &quot;$ (5, 2 )$&quot;, P14);&#10;lp(&quot;$8$&quot;, &quot;$ (3, 5 )$&quot;, P15);&#10;draw(P2--P1--P3, gray);&#10;draw(P4--P2--P5, gray);&#10;draw(P6--P3--P7, gray);&#10;draw(P8--P4--P9, gray);&#10;draw(P10--P5--P11, gray);&#10;draw(P12--P6--P13, gray);&#10;draw(P14--P7--P15, gray);&#10;[/asy]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3" y="2252749"/>
            <a:ext cx="9747453" cy="2527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5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zh-TW" altLang="en-US" i="1" kern="0" dirty="0" smtClean="0">
                <a:solidFill>
                  <a:srgbClr val="B6B8C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程式架構</a:t>
            </a:r>
            <a:endParaRPr lang="en-US" altLang="ko-KR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28760" y="1236373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zh-TW" altLang="en-US" sz="2400" dirty="0" smtClean="0">
                <a:solidFill>
                  <a:srgbClr val="002060"/>
                </a:solidFill>
              </a:rPr>
              <a:t>：將輸入的字串分別存入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array</a:t>
            </a:r>
            <a:r>
              <a:rPr lang="zh-TW" altLang="en-US" sz="2400" dirty="0" smtClean="0">
                <a:solidFill>
                  <a:srgbClr val="002060"/>
                </a:solidFill>
              </a:rPr>
              <a:t>中。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TW" altLang="en-US" sz="2400" dirty="0" smtClean="0">
                <a:solidFill>
                  <a:srgbClr val="002060"/>
                </a:solidFill>
              </a:rPr>
              <a:t>：設定變數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ifright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ifup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predirect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prenum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TW" altLang="en-US" sz="2400" dirty="0" smtClean="0">
                <a:solidFill>
                  <a:srgbClr val="002060"/>
                </a:solidFill>
              </a:rPr>
              <a:t>的初始值。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zh-TW" altLang="en-US" sz="2400" dirty="0" smtClean="0">
                <a:solidFill>
                  <a:srgbClr val="002060"/>
                </a:solidFill>
              </a:rPr>
              <a:t>：將變數丟進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function</a:t>
            </a:r>
            <a:r>
              <a:rPr lang="zh-TW" altLang="en-US" sz="2400" dirty="0" smtClean="0">
                <a:solidFill>
                  <a:srgbClr val="002060"/>
                </a:solidFill>
              </a:rPr>
              <a:t>裡生成下一階段的變數。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zh-TW" altLang="en-US" sz="2400" dirty="0" smtClean="0">
                <a:solidFill>
                  <a:srgbClr val="002060"/>
                </a:solidFill>
              </a:rPr>
              <a:t>：將總排法數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TW" altLang="en-US" sz="2400" dirty="0" smtClean="0">
                <a:solidFill>
                  <a:srgbClr val="002060"/>
                </a:solidFill>
              </a:rPr>
              <a:t>輸出。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039986" y="1413163"/>
            <a:ext cx="4032393" cy="3873731"/>
          </a:xfrm>
          <a:prstGeom prst="ellipse">
            <a:avLst/>
          </a:prstGeom>
          <a:solidFill>
            <a:srgbClr val="B6B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solidFill>
                  <a:prstClr val="white"/>
                </a:solidFill>
              </a:rPr>
              <a:t>謝謝觀看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175</Words>
  <Application>Microsoft Office PowerPoint</Application>
  <PresentationFormat>自訂</PresentationFormat>
  <Paragraphs>17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18_Office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</cp:revision>
  <dcterms:created xsi:type="dcterms:W3CDTF">2021-04-03T03:45:25Z</dcterms:created>
  <dcterms:modified xsi:type="dcterms:W3CDTF">2021-04-08T13:10:06Z</dcterms:modified>
</cp:coreProperties>
</file>