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Chen" userId="1014b0675ef82dd7" providerId="LiveId" clId="{31186DB3-29F6-4613-BEF3-C3DED6791584}"/>
    <pc:docChg chg="undo custSel modSld">
      <pc:chgData name="Linda Chen" userId="1014b0675ef82dd7" providerId="LiveId" clId="{31186DB3-29F6-4613-BEF3-C3DED6791584}" dt="2021-03-26T09:01:20.072" v="67" actId="1076"/>
      <pc:docMkLst>
        <pc:docMk/>
      </pc:docMkLst>
      <pc:sldChg chg="addSp modSp mod">
        <pc:chgData name="Linda Chen" userId="1014b0675ef82dd7" providerId="LiveId" clId="{31186DB3-29F6-4613-BEF3-C3DED6791584}" dt="2021-03-26T09:01:20.072" v="67" actId="1076"/>
        <pc:sldMkLst>
          <pc:docMk/>
          <pc:sldMk cId="1566227020" sldId="256"/>
        </pc:sldMkLst>
        <pc:picChg chg="add mod">
          <ac:chgData name="Linda Chen" userId="1014b0675ef82dd7" providerId="LiveId" clId="{31186DB3-29F6-4613-BEF3-C3DED6791584}" dt="2021-03-26T09:01:20.072" v="67" actId="1076"/>
          <ac:picMkLst>
            <pc:docMk/>
            <pc:sldMk cId="1566227020" sldId="256"/>
            <ac:picMk id="5" creationId="{C322CA88-B403-4AED-957A-6996E3524D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1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9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9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9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6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38D41-65CE-47D3-AB20-C988A11EA57A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04EC91-5561-4E6C-B109-13F74501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09351/restrict-email-address-to-only-one-domain" TargetMode="External"/><Relationship Id="rId2" Type="http://schemas.openxmlformats.org/officeDocument/2006/relationships/hyperlink" Target="https://docs.microsoft.com/zh-tw/dotnet/api/system.char.isnumber?view=net-5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E1D86-E5B2-4260-8A79-42A4677C8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CP_Work1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7C0A4-088B-4932-8E44-2FE8BFD8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latin typeface="Arial" panose="020B0604020202020204" pitchFamily="34" charset="0"/>
                <a:ea typeface="新細明體" panose="02020500000000000000" pitchFamily="18" charset="-120"/>
              </a:rPr>
              <a:t>Reporter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</a:rPr>
              <a:t>：陳怡伃</a:t>
            </a:r>
            <a:endParaRPr lang="en-US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22CA88-B403-4AED-957A-6996E352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1" b="96122" l="9717" r="89879">
                        <a14:foregroundMark x1="22672" y1="28571" x2="22672" y2="28571"/>
                        <a14:foregroundMark x1="28745" y1="15306" x2="28745" y2="15306"/>
                        <a14:foregroundMark x1="29960" y1="9592" x2="29960" y2="9592"/>
                        <a14:foregroundMark x1="33806" y1="8776" x2="33806" y2="8776"/>
                        <a14:foregroundMark x1="73077" y1="7959" x2="73077" y2="7959"/>
                        <a14:foregroundMark x1="29960" y1="6531" x2="29960" y2="6531"/>
                        <a14:foregroundMark x1="52227" y1="81020" x2="52227" y2="81020"/>
                        <a14:foregroundMark x1="39676" y1="81429" x2="39676" y2="81429"/>
                        <a14:foregroundMark x1="33401" y1="79592" x2="33401" y2="79592"/>
                        <a14:foregroundMark x1="56478" y1="77551" x2="56478" y2="77551"/>
                        <a14:foregroundMark x1="61134" y1="77959" x2="61134" y2="77959"/>
                        <a14:foregroundMark x1="60729" y1="75306" x2="60729" y2="75306"/>
                        <a14:foregroundMark x1="66194" y1="78776" x2="66194" y2="78776"/>
                        <a14:foregroundMark x1="76113" y1="79592" x2="76113" y2="79592"/>
                        <a14:foregroundMark x1="23077" y1="94694" x2="23077" y2="94694"/>
                        <a14:foregroundMark x1="26923" y1="94286" x2="26923" y2="94286"/>
                        <a14:foregroundMark x1="32591" y1="94694" x2="32591" y2="94694"/>
                        <a14:foregroundMark x1="37652" y1="94694" x2="37652" y2="94694"/>
                        <a14:foregroundMark x1="43117" y1="94694" x2="43117" y2="94694"/>
                        <a14:foregroundMark x1="46559" y1="94694" x2="46559" y2="94694"/>
                        <a14:foregroundMark x1="53036" y1="96122" x2="53036" y2="96122"/>
                        <a14:foregroundMark x1="59312" y1="94286" x2="59312" y2="94286"/>
                        <a14:foregroundMark x1="55466" y1="94694" x2="55466" y2="94694"/>
                        <a14:foregroundMark x1="66194" y1="94694" x2="66194" y2="94694"/>
                        <a14:foregroundMark x1="73077" y1="95102" x2="73077" y2="95102"/>
                        <a14:foregroundMark x1="77328" y1="95102" x2="77328" y2="95102"/>
                        <a14:foregroundMark x1="51619" y1="35510" x2="51619" y2="35510"/>
                        <a14:foregroundMark x1="40688" y1="31429" x2="40688" y2="31429"/>
                        <a14:foregroundMark x1="36235" y1="27143" x2="36235" y2="27143"/>
                        <a14:foregroundMark x1="37247" y1="35510" x2="37247" y2="35510"/>
                        <a14:foregroundMark x1="43522" y1="39184" x2="43522" y2="39184"/>
                        <a14:foregroundMark x1="48381" y1="43061" x2="48381" y2="43061"/>
                        <a14:foregroundMark x1="52632" y1="44898" x2="52632" y2="44898"/>
                        <a14:foregroundMark x1="58502" y1="41429" x2="58502" y2="41429"/>
                        <a14:foregroundMark x1="61943" y1="27143" x2="61943" y2="27143"/>
                        <a14:foregroundMark x1="62348" y1="34082" x2="62348" y2="34082"/>
                        <a14:foregroundMark x1="67004" y1="31020" x2="67004" y2="31020"/>
                        <a14:foregroundMark x1="64170" y1="41020" x2="64170" y2="410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6" y="1633185"/>
            <a:ext cx="1904365" cy="18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谢谢观赏彩色铅笔素材图片免费下载_PNG素材_编号zq9irmd9v_图精灵">
            <a:extLst>
              <a:ext uri="{FF2B5EF4-FFF2-40B4-BE49-F238E27FC236}">
                <a16:creationId xmlns:a16="http://schemas.microsoft.com/office/drawing/2014/main" id="{BE59F317-BEFA-44A4-B108-6BEC9A2D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40" b="89590" l="9961" r="99219">
                        <a14:foregroundMark x1="16406" y1="70347" x2="16406" y2="70347"/>
                        <a14:foregroundMark x1="24219" y1="68770" x2="24219" y2="68770"/>
                        <a14:foregroundMark x1="41992" y1="69085" x2="41992" y2="69085"/>
                        <a14:foregroundMark x1="67969" y1="69716" x2="67969" y2="69716"/>
                        <a14:foregroundMark x1="77930" y1="70347" x2="77930" y2="70347"/>
                        <a14:foregroundMark x1="82031" y1="70347" x2="82031" y2="70347"/>
                        <a14:foregroundMark x1="94922" y1="17666" x2="94922" y2="17666"/>
                        <a14:foregroundMark x1="99219" y1="6940" x2="99219" y2="6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12" y="535104"/>
            <a:ext cx="9994084" cy="61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E824A-BBC6-49F9-873C-7FB1F19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9A2AC-4521-4B04-A28D-26743DA7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Structure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1581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05FEB-C24A-4C7A-A7C2-6CBDD85E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8284D-DB01-4AF3-A9E8-EC5DE9B2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Questionnaire – Not satisfied with own social circle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platform to expand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the website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21360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86DDA-6849-46AC-97B4-ED4FBCD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Structure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A225E-B9DD-4EA5-ABE9-F19A0B19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Register/Membership Management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Reservation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section</a:t>
            </a:r>
          </a:p>
        </p:txBody>
      </p:sp>
    </p:spTree>
    <p:extLst>
      <p:ext uri="{BB962C8B-B14F-4D97-AF65-F5344CB8AC3E}">
        <p14:creationId xmlns:p14="http://schemas.microsoft.com/office/powerpoint/2010/main" val="34483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15410-E23E-4416-8799-2D38ECD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— Global Variables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EEA7DE-F946-4C87-A863-DD3BF430FFC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r="42777" b="56857"/>
          <a:stretch/>
        </p:blipFill>
        <p:spPr bwMode="auto">
          <a:xfrm>
            <a:off x="3400905" y="2557463"/>
            <a:ext cx="5390189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98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488BE-9C2A-41E4-B6A5-4264368B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— Regex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E7A2E8B-B9A1-427C-A114-D958CDA0C86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47078" r="6283" b="-357"/>
          <a:stretch/>
        </p:blipFill>
        <p:spPr bwMode="auto">
          <a:xfrm>
            <a:off x="755009" y="2473572"/>
            <a:ext cx="6845417" cy="3692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4D2BBB6-A156-4DC4-823C-BDA39E5BB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35044"/>
              </p:ext>
            </p:extLst>
          </p:nvPr>
        </p:nvGraphicFramePr>
        <p:xfrm>
          <a:off x="6096000" y="3103943"/>
          <a:ext cx="5299978" cy="31214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8036">
                  <a:extLst>
                    <a:ext uri="{9D8B030D-6E8A-4147-A177-3AD203B41FA5}">
                      <a16:colId xmlns:a16="http://schemas.microsoft.com/office/drawing/2014/main" val="1838033631"/>
                    </a:ext>
                  </a:extLst>
                </a:gridCol>
                <a:gridCol w="4311942">
                  <a:extLst>
                    <a:ext uri="{9D8B030D-6E8A-4147-A177-3AD203B41FA5}">
                      <a16:colId xmlns:a16="http://schemas.microsoft.com/office/drawing/2014/main" val="231422440"/>
                    </a:ext>
                  </a:extLst>
                </a:gridCol>
              </a:tblGrid>
              <a:tr h="293742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字元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說明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57030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r>
                        <a:rPr lang="zh-TW" altLang="en-US" sz="1200" b="1" dirty="0"/>
                        <a:t> </a:t>
                      </a:r>
                      <a:r>
                        <a:rPr lang="en-US" altLang="zh-TW" sz="1200" b="1" dirty="0"/>
                        <a:t>^	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匹配輸入字串的開始位置。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21310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$	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匹配輸入字串的結束位置。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9836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*	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匹配前面的子運算式零次或多次。等於 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{0,}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50829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{n,}	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是一個非負整數。至少匹配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次。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52512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r>
                        <a:rPr lang="en-US" sz="1200" b="1" dirty="0"/>
                        <a:t> \w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匹配包括底線的任何單詞字元。等於「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A-Za-z0-9_]」。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1933"/>
                  </a:ext>
                </a:extLst>
              </a:tr>
              <a:tr h="280843">
                <a:tc>
                  <a:txBody>
                    <a:bodyPr/>
                    <a:lstStyle/>
                    <a:p>
                      <a:r>
                        <a:rPr lang="en-US" sz="1200" b="1" dirty="0"/>
                        <a:t> \W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匹配任何非單詞字元。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\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 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等於「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[^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A-Za-z0-9_]」。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09939"/>
                  </a:ext>
                </a:extLst>
              </a:tr>
              <a:tr h="616859">
                <a:tc>
                  <a:txBody>
                    <a:bodyPr/>
                    <a:lstStyle/>
                    <a:p>
                      <a:r>
                        <a:rPr lang="en-US" sz="1200" b="1" dirty="0"/>
                        <a:t>(?=pattern)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正向預查，在任何匹配</a:t>
                      </a:r>
                      <a:r>
                        <a:rPr 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pattern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的字串開始處匹配尋找字串。這是一個非獲取匹配，也就是說，該匹配不需要獲取供以後使用。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70681"/>
                  </a:ext>
                </a:extLst>
              </a:tr>
              <a:tr h="491475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\	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將下一個字元標記為一個特殊字元、或一個原義字元、或一個向後參照、或一個八進制轉義符。例如，「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\.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」則匹配「</a:t>
                      </a:r>
                      <a:r>
                        <a:rPr lang="en-US" altLang="zh-TW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</a:t>
                      </a:r>
                      <a:r>
                        <a:rPr lang="zh-TW" altLang="en-US" sz="12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」。</a:t>
                      </a:r>
                      <a:endParaRPr lang="en-US" sz="12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4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2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806EA-9D58-4E7B-9EF6-A49F91EF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— Register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FA8B58-7F8F-4F93-8E46-C3D35439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761" y="2432158"/>
            <a:ext cx="7026477" cy="3726074"/>
          </a:xfr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A41AF22-365E-4466-8929-038CA10712C3}"/>
              </a:ext>
            </a:extLst>
          </p:cNvPr>
          <p:cNvSpPr/>
          <p:nvPr/>
        </p:nvSpPr>
        <p:spPr>
          <a:xfrm>
            <a:off x="2582761" y="3223825"/>
            <a:ext cx="1912690" cy="2600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1D220E1-4567-4FFB-81E2-E5DB14EFA3D5}"/>
              </a:ext>
            </a:extLst>
          </p:cNvPr>
          <p:cNvSpPr/>
          <p:nvPr/>
        </p:nvSpPr>
        <p:spPr>
          <a:xfrm>
            <a:off x="2582760" y="3711785"/>
            <a:ext cx="6913577" cy="860217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18D7C8A-8765-4A41-9D6A-6EC339C5571D}"/>
              </a:ext>
            </a:extLst>
          </p:cNvPr>
          <p:cNvSpPr/>
          <p:nvPr/>
        </p:nvSpPr>
        <p:spPr>
          <a:xfrm>
            <a:off x="2582759" y="6012123"/>
            <a:ext cx="6913577" cy="146109"/>
          </a:xfrm>
          <a:prstGeom prst="roundRect">
            <a:avLst/>
          </a:prstGeom>
          <a:noFill/>
          <a:ln w="19050">
            <a:solidFill>
              <a:srgbClr val="5F2B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110B9-E562-4F75-8EFF-8840B3F2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— Reserve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EE4D08-3D25-4D1D-A4DF-F35F8B1B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68" y="2416029"/>
            <a:ext cx="6205941" cy="391197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F9171D83-DF81-4828-A121-17138715F21F}"/>
              </a:ext>
            </a:extLst>
          </p:cNvPr>
          <p:cNvSpPr/>
          <p:nvPr/>
        </p:nvSpPr>
        <p:spPr>
          <a:xfrm>
            <a:off x="2854168" y="3292335"/>
            <a:ext cx="6205941" cy="8602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431F4E3-49E4-4B0D-B2F8-98CB5D85CE0A}"/>
              </a:ext>
            </a:extLst>
          </p:cNvPr>
          <p:cNvSpPr/>
          <p:nvPr/>
        </p:nvSpPr>
        <p:spPr>
          <a:xfrm>
            <a:off x="2854168" y="4911411"/>
            <a:ext cx="6205941" cy="964457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98CD4-5ECD-46D5-8EB9-42845FE1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0C6D5-7464-4201-AE41-CFFCA7C6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判斷字元型態：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2"/>
              </a:rPr>
              <a:t>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https://docs.microsoft.com/zh-tw/dotnet/api/system.char.isnumber?view=net-5.0 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正規表示式用法：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3"/>
              </a:rPr>
              <a:t>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https://jimmy0222.pixnet.net/blog/post/36958669</a:t>
            </a:r>
            <a:r>
              <a:rPr 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其他：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課程講義</a:t>
            </a:r>
            <a:endParaRPr lang="en-US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277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有機</vt:lpstr>
      <vt:lpstr>CP_Work1</vt:lpstr>
      <vt:lpstr>Outline</vt:lpstr>
      <vt:lpstr>Motivation</vt:lpstr>
      <vt:lpstr>Program Structure</vt:lpstr>
      <vt:lpstr>Code — Global Variables</vt:lpstr>
      <vt:lpstr>Code — Regex</vt:lpstr>
      <vt:lpstr>Result — Register</vt:lpstr>
      <vt:lpstr>Result — Reserve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CP_Work1</dc:title>
  <dc:creator>Linda Chen</dc:creator>
  <cp:lastModifiedBy>Linda Chen</cp:lastModifiedBy>
  <cp:revision>7</cp:revision>
  <dcterms:created xsi:type="dcterms:W3CDTF">2021-03-25T06:47:35Z</dcterms:created>
  <dcterms:modified xsi:type="dcterms:W3CDTF">2021-03-26T09:01:21Z</dcterms:modified>
</cp:coreProperties>
</file>