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61" r:id="rId4"/>
    <p:sldId id="262" r:id="rId5"/>
    <p:sldId id="263" r:id="rId6"/>
    <p:sldId id="272" r:id="rId7"/>
    <p:sldId id="259" r:id="rId8"/>
    <p:sldId id="265" r:id="rId9"/>
    <p:sldId id="266" r:id="rId10"/>
    <p:sldId id="267" r:id="rId11"/>
    <p:sldId id="264" r:id="rId12"/>
    <p:sldId id="260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>
        <p:scale>
          <a:sx n="109" d="100"/>
          <a:sy n="109" d="100"/>
        </p:scale>
        <p:origin x="6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E8F-063D-4344-89FA-AA728E983BA6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B3C-BC39-AF4D-A950-B81E1A1C5F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5927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E8F-063D-4344-89FA-AA728E983BA6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B3C-BC39-AF4D-A950-B81E1A1C5F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954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E8F-063D-4344-89FA-AA728E983BA6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B3C-BC39-AF4D-A950-B81E1A1C5F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00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E8F-063D-4344-89FA-AA728E983BA6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B3C-BC39-AF4D-A950-B81E1A1C5F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01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E8F-063D-4344-89FA-AA728E983BA6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B3C-BC39-AF4D-A950-B81E1A1C5F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223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E8F-063D-4344-89FA-AA728E983BA6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B3C-BC39-AF4D-A950-B81E1A1C5F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175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E8F-063D-4344-89FA-AA728E983BA6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B3C-BC39-AF4D-A950-B81E1A1C5FD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3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E8F-063D-4344-89FA-AA728E983BA6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B3C-BC39-AF4D-A950-B81E1A1C5F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81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E8F-063D-4344-89FA-AA728E983BA6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B3C-BC39-AF4D-A950-B81E1A1C5F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660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EE8F-063D-4344-89FA-AA728E983BA6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B3C-BC39-AF4D-A950-B81E1A1C5F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314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C31EE8F-063D-4344-89FA-AA728E983BA6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B3C-BC39-AF4D-A950-B81E1A1C5F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361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C31EE8F-063D-4344-89FA-AA728E983BA6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9384B3C-BC39-AF4D-A950-B81E1A1C5F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666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36938;&#25138;&#35215;&#21063;%20https:/jf678.net/%E6%A2%AD%E5%93%88/%E6%A2%AD%E5%93%88%E8%A6%8F%E5%89%87/%20%20&#35486;&#27861;&#21443;&#32771;%20https:/docs.microsoft.com/zh-tw/dotnet/cshar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7BF50E-63E8-D54B-8B19-1B6242A5E13B}"/>
              </a:ext>
            </a:extLst>
          </p:cNvPr>
          <p:cNvSpPr txBox="1"/>
          <p:nvPr/>
        </p:nvSpPr>
        <p:spPr>
          <a:xfrm>
            <a:off x="2869090" y="2644170"/>
            <a:ext cx="6453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9600" dirty="0"/>
              <a:t>Show Hand</a:t>
            </a:r>
            <a:endParaRPr kumimoji="1" lang="zh-TW" altLang="en-US" sz="9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B1D404-0F20-5A45-B511-D2470D4D3A20}"/>
              </a:ext>
            </a:extLst>
          </p:cNvPr>
          <p:cNvSpPr txBox="1"/>
          <p:nvPr/>
        </p:nvSpPr>
        <p:spPr>
          <a:xfrm>
            <a:off x="9243238" y="5454709"/>
            <a:ext cx="2946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/>
              <a:t>10927116</a:t>
            </a:r>
          </a:p>
          <a:p>
            <a:pPr algn="ctr"/>
            <a:r>
              <a:rPr kumimoji="1" lang="zh-TW" altLang="en-US" sz="3200" dirty="0"/>
              <a:t>鄭淮薰</a:t>
            </a:r>
          </a:p>
        </p:txBody>
      </p:sp>
    </p:spTree>
    <p:extLst>
      <p:ext uri="{BB962C8B-B14F-4D97-AF65-F5344CB8AC3E}">
        <p14:creationId xmlns:p14="http://schemas.microsoft.com/office/powerpoint/2010/main" val="308582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23D6E-9DAD-204B-AB59-9106E97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17861"/>
            <a:ext cx="7729728" cy="1188720"/>
          </a:xfrm>
        </p:spPr>
        <p:txBody>
          <a:bodyPr/>
          <a:lstStyle/>
          <a:p>
            <a:r>
              <a:rPr kumimoji="1" lang="zh-TW" altLang="en-US" dirty="0"/>
              <a:t>構想解說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比較＆輸出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A1AF07-9A9E-324B-A0C3-E00FDCE6F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81" y="2478239"/>
            <a:ext cx="7220237" cy="3915322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96E0F2C-8FB5-C84D-8B32-2A7D75E5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880" y="1919578"/>
            <a:ext cx="4219719" cy="445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TW" altLang="en-US" sz="2400" dirty="0"/>
              <a:t>進行兩手牌的比較並輸出結果</a:t>
            </a:r>
          </a:p>
        </p:txBody>
      </p:sp>
    </p:spTree>
    <p:extLst>
      <p:ext uri="{BB962C8B-B14F-4D97-AF65-F5344CB8AC3E}">
        <p14:creationId xmlns:p14="http://schemas.microsoft.com/office/powerpoint/2010/main" val="46402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23D6E-9DAD-204B-AB59-9106E97A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構想解說</a:t>
            </a:r>
            <a:r>
              <a:rPr kumimoji="1" lang="en-US" altLang="zh-TW" dirty="0"/>
              <a:t> - </a:t>
            </a:r>
            <a:r>
              <a:rPr kumimoji="1" lang="zh-TW" altLang="en-US" dirty="0"/>
              <a:t>相關函式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6443C7-472B-C84D-85EF-91B6BA19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/>
              <a:t>void Play( Card[] hand1, Card[] hand2 )</a:t>
            </a:r>
          </a:p>
          <a:p>
            <a:r>
              <a:rPr kumimoji="1" lang="en" altLang="zh-TW" dirty="0"/>
              <a:t>Bool </a:t>
            </a:r>
            <a:r>
              <a:rPr kumimoji="1" lang="en" altLang="zh-TW" dirty="0" err="1"/>
              <a:t>InputHand</a:t>
            </a:r>
            <a:r>
              <a:rPr kumimoji="1" lang="en" altLang="zh-TW" dirty="0"/>
              <a:t>( Card[] hand )</a:t>
            </a:r>
            <a:r>
              <a:rPr kumimoji="1" lang="zh-TW" altLang="en-US" dirty="0"/>
              <a:t> </a:t>
            </a:r>
            <a:r>
              <a:rPr kumimoji="1" lang="en-US" altLang="zh-TW" dirty="0"/>
              <a:t>//</a:t>
            </a:r>
            <a:r>
              <a:rPr kumimoji="1" lang="zh-TW" altLang="en-US" dirty="0"/>
              <a:t> 輸入手牌</a:t>
            </a:r>
            <a:endParaRPr kumimoji="1" lang="en" altLang="zh-TW" dirty="0"/>
          </a:p>
          <a:p>
            <a:r>
              <a:rPr kumimoji="1" lang="en" altLang="zh-TW" dirty="0"/>
              <a:t>void </a:t>
            </a:r>
            <a:r>
              <a:rPr kumimoji="1" lang="en" altLang="zh-TW" dirty="0" err="1"/>
              <a:t>PrintCard</a:t>
            </a:r>
            <a:r>
              <a:rPr kumimoji="1" lang="en" altLang="zh-TW" dirty="0"/>
              <a:t>( Card hand ) // </a:t>
            </a:r>
            <a:r>
              <a:rPr kumimoji="1" lang="zh-TW" altLang="en-US" dirty="0"/>
              <a:t>輸出卡片</a:t>
            </a:r>
            <a:endParaRPr kumimoji="1" lang="en" altLang="zh-TW" dirty="0"/>
          </a:p>
          <a:p>
            <a:r>
              <a:rPr kumimoji="1" lang="en" altLang="zh-TW" dirty="0"/>
              <a:t>void </a:t>
            </a:r>
            <a:r>
              <a:rPr kumimoji="1" lang="en" altLang="zh-TW" dirty="0" err="1"/>
              <a:t>PrintHandCard</a:t>
            </a:r>
            <a:r>
              <a:rPr kumimoji="1" lang="en" altLang="zh-TW" dirty="0"/>
              <a:t>( Card[] hand ) // </a:t>
            </a:r>
            <a:r>
              <a:rPr kumimoji="1" lang="zh-TW" altLang="en-US" dirty="0"/>
              <a:t>輸出整副手牌</a:t>
            </a:r>
            <a:endParaRPr kumimoji="1" lang="en" altLang="zh-TW" dirty="0"/>
          </a:p>
          <a:p>
            <a:r>
              <a:rPr kumimoji="1" lang="en" altLang="zh-TW" dirty="0"/>
              <a:t>void </a:t>
            </a:r>
            <a:r>
              <a:rPr kumimoji="1" lang="en" altLang="zh-TW" dirty="0" err="1"/>
              <a:t>SortHandCard</a:t>
            </a:r>
            <a:r>
              <a:rPr kumimoji="1" lang="en" altLang="zh-TW" dirty="0"/>
              <a:t>( Card[] hand ) // </a:t>
            </a:r>
            <a:r>
              <a:rPr kumimoji="1" lang="zh-TW" altLang="en-US" dirty="0"/>
              <a:t>手牌排序</a:t>
            </a:r>
            <a:endParaRPr kumimoji="1" lang="en" altLang="zh-TW" dirty="0"/>
          </a:p>
          <a:p>
            <a:r>
              <a:rPr kumimoji="1" lang="en" altLang="zh-TW" dirty="0"/>
              <a:t>bool </a:t>
            </a:r>
            <a:r>
              <a:rPr kumimoji="1" lang="en" altLang="zh-TW" dirty="0" err="1"/>
              <a:t>BiggerThan</a:t>
            </a:r>
            <a:r>
              <a:rPr kumimoji="1" lang="en" altLang="zh-TW" dirty="0"/>
              <a:t>( Card card1, Card card2 ) // </a:t>
            </a:r>
            <a:r>
              <a:rPr kumimoji="1" lang="zh-TW" altLang="en-US" dirty="0"/>
              <a:t>判斷</a:t>
            </a:r>
            <a:r>
              <a:rPr kumimoji="1" lang="en-US" altLang="zh-TW" dirty="0"/>
              <a:t>card1</a:t>
            </a:r>
            <a:r>
              <a:rPr kumimoji="1" lang="zh-TW" altLang="en-US" dirty="0"/>
              <a:t>是否大於</a:t>
            </a:r>
            <a:r>
              <a:rPr kumimoji="1" lang="en-US" altLang="zh-TW" dirty="0"/>
              <a:t>card2</a:t>
            </a:r>
            <a:endParaRPr kumimoji="1" lang="en" altLang="zh-TW" dirty="0"/>
          </a:p>
          <a:p>
            <a:r>
              <a:rPr kumimoji="1" lang="en" altLang="zh-TW" dirty="0"/>
              <a:t>Bool </a:t>
            </a:r>
            <a:r>
              <a:rPr kumimoji="1" lang="en" altLang="zh-TW" dirty="0" err="1"/>
              <a:t>IsStraight</a:t>
            </a:r>
            <a:r>
              <a:rPr kumimoji="1" lang="en" altLang="zh-TW" dirty="0"/>
              <a:t>( Card[] hand, ref Card largest )</a:t>
            </a:r>
            <a:r>
              <a:rPr kumimoji="1" lang="zh-TW" altLang="en-US" dirty="0"/>
              <a:t> </a:t>
            </a:r>
            <a:r>
              <a:rPr kumimoji="1" lang="en-US" altLang="zh-TW" dirty="0"/>
              <a:t>// </a:t>
            </a:r>
            <a:r>
              <a:rPr kumimoji="1" lang="zh-TW" altLang="en-US" dirty="0"/>
              <a:t>判斷是否為順子</a:t>
            </a:r>
            <a:endParaRPr kumimoji="1"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22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9FC-8E23-0345-8647-41E6B7D0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50357"/>
            <a:ext cx="7729728" cy="1188720"/>
          </a:xfrm>
        </p:spPr>
        <p:txBody>
          <a:bodyPr/>
          <a:lstStyle/>
          <a:p>
            <a:r>
              <a:rPr kumimoji="1" lang="zh-TW" altLang="en-US" dirty="0"/>
              <a:t>構想解說</a:t>
            </a:r>
            <a:r>
              <a:rPr kumimoji="1" lang="en-US" altLang="zh-TW" dirty="0"/>
              <a:t> - </a:t>
            </a:r>
            <a:r>
              <a:rPr kumimoji="1" lang="zh-TW" altLang="en-US" dirty="0"/>
              <a:t>相關函式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90549-07A7-384E-8996-33D434B3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899" y="2094616"/>
            <a:ext cx="8470202" cy="3734674"/>
          </a:xfrm>
        </p:spPr>
        <p:txBody>
          <a:bodyPr>
            <a:normAutofit lnSpcReduction="10000"/>
          </a:bodyPr>
          <a:lstStyle/>
          <a:p>
            <a:r>
              <a:rPr kumimoji="1" lang="en" altLang="zh-TW" dirty="0"/>
              <a:t>bool </a:t>
            </a:r>
            <a:r>
              <a:rPr kumimoji="1" lang="en" altLang="zh-TW" dirty="0" err="1"/>
              <a:t>IsFlush</a:t>
            </a:r>
            <a:r>
              <a:rPr kumimoji="1" lang="en" altLang="zh-TW" dirty="0"/>
              <a:t>( Card[] hand, ref Card largest )</a:t>
            </a:r>
            <a:r>
              <a:rPr kumimoji="1" lang="zh-TW" altLang="en-US" dirty="0"/>
              <a:t> </a:t>
            </a:r>
            <a:r>
              <a:rPr kumimoji="1" lang="en-US" altLang="zh-TW" dirty="0"/>
              <a:t>// </a:t>
            </a:r>
            <a:r>
              <a:rPr kumimoji="1" lang="zh-TW" altLang="en-US" dirty="0"/>
              <a:t>判斷是否為同花</a:t>
            </a:r>
            <a:endParaRPr kumimoji="1" lang="en" altLang="zh-TW" dirty="0"/>
          </a:p>
          <a:p>
            <a:r>
              <a:rPr kumimoji="1" lang="en" altLang="zh-TW" dirty="0"/>
              <a:t>bool </a:t>
            </a:r>
            <a:r>
              <a:rPr kumimoji="1" lang="en" altLang="zh-TW" dirty="0" err="1"/>
              <a:t>IsStraightFlush</a:t>
            </a:r>
            <a:r>
              <a:rPr kumimoji="1" lang="en" altLang="zh-TW" dirty="0"/>
              <a:t>( Card[] hand, ref Card largest )</a:t>
            </a:r>
            <a:r>
              <a:rPr kumimoji="1" lang="zh-TW" altLang="en-US" dirty="0"/>
              <a:t> </a:t>
            </a:r>
            <a:r>
              <a:rPr kumimoji="1" lang="en-US" altLang="zh-TW" dirty="0"/>
              <a:t>// </a:t>
            </a:r>
            <a:r>
              <a:rPr kumimoji="1" lang="zh-TW" altLang="en-US" dirty="0"/>
              <a:t>判斷是否為同花順</a:t>
            </a:r>
            <a:endParaRPr kumimoji="1" lang="en" altLang="zh-TW" dirty="0"/>
          </a:p>
          <a:p>
            <a:r>
              <a:rPr kumimoji="1" lang="en" altLang="zh-TW" dirty="0"/>
              <a:t>bool </a:t>
            </a:r>
            <a:r>
              <a:rPr kumimoji="1" lang="en" altLang="zh-TW" dirty="0" err="1"/>
              <a:t>IsFourOfAKind</a:t>
            </a:r>
            <a:r>
              <a:rPr kumimoji="1" lang="en" altLang="zh-TW" dirty="0"/>
              <a:t>( Card[] hand, ref Card largest ) //</a:t>
            </a:r>
            <a:r>
              <a:rPr kumimoji="1" lang="zh-TW" altLang="en-US" dirty="0"/>
              <a:t> 判斷是否為鐵支</a:t>
            </a:r>
            <a:endParaRPr kumimoji="1" lang="en" altLang="zh-TW" dirty="0"/>
          </a:p>
          <a:p>
            <a:r>
              <a:rPr kumimoji="1" lang="en" altLang="zh-TW" dirty="0"/>
              <a:t>bool </a:t>
            </a:r>
            <a:r>
              <a:rPr kumimoji="1" lang="en" altLang="zh-TW" dirty="0" err="1"/>
              <a:t>HasThreeOfAKind</a:t>
            </a:r>
            <a:r>
              <a:rPr kumimoji="1" lang="en" altLang="zh-TW" dirty="0"/>
              <a:t>( Card[] hand, ref Card largest )</a:t>
            </a:r>
            <a:r>
              <a:rPr kumimoji="1" lang="zh-TW" altLang="en-US" dirty="0"/>
              <a:t> </a:t>
            </a:r>
            <a:r>
              <a:rPr kumimoji="1" lang="en-US" altLang="zh-TW" dirty="0"/>
              <a:t>// </a:t>
            </a:r>
            <a:r>
              <a:rPr kumimoji="1" lang="zh-TW" altLang="en-US" dirty="0"/>
              <a:t>判斷是否為三條</a:t>
            </a:r>
            <a:endParaRPr kumimoji="1" lang="en" altLang="zh-TW" dirty="0"/>
          </a:p>
          <a:p>
            <a:r>
              <a:rPr kumimoji="1" lang="en" altLang="zh-TW" dirty="0"/>
              <a:t>bool </a:t>
            </a:r>
            <a:r>
              <a:rPr kumimoji="1" lang="en" altLang="zh-TW" dirty="0" err="1"/>
              <a:t>HasOnePair</a:t>
            </a:r>
            <a:r>
              <a:rPr kumimoji="1" lang="en" altLang="zh-TW" dirty="0"/>
              <a:t>( Card[] hand, bool </a:t>
            </a:r>
            <a:r>
              <a:rPr kumimoji="1" lang="en" altLang="zh-TW" dirty="0" err="1"/>
              <a:t>excludeACard</a:t>
            </a:r>
            <a:r>
              <a:rPr kumimoji="1" lang="en" altLang="zh-TW" dirty="0"/>
              <a:t>, Card </a:t>
            </a:r>
            <a:r>
              <a:rPr kumimoji="1" lang="en" altLang="zh-TW" dirty="0" err="1"/>
              <a:t>excludeCard</a:t>
            </a:r>
            <a:r>
              <a:rPr kumimoji="1" lang="en" altLang="zh-TW" dirty="0"/>
              <a:t>, ref Card largest )</a:t>
            </a:r>
          </a:p>
          <a:p>
            <a:r>
              <a:rPr kumimoji="1" lang="en" altLang="zh-TW" dirty="0"/>
              <a:t>// </a:t>
            </a:r>
            <a:r>
              <a:rPr kumimoji="1" lang="zh-TW" altLang="en-US" dirty="0"/>
              <a:t>判斷是否至少有一組對子</a:t>
            </a:r>
            <a:endParaRPr kumimoji="1" lang="en" altLang="zh-TW" dirty="0"/>
          </a:p>
          <a:p>
            <a:r>
              <a:rPr kumimoji="1" lang="en" altLang="zh-TW" dirty="0"/>
              <a:t>bool </a:t>
            </a:r>
            <a:r>
              <a:rPr kumimoji="1" lang="en" altLang="zh-TW" dirty="0" err="1"/>
              <a:t>IsTwoPairs</a:t>
            </a:r>
            <a:r>
              <a:rPr kumimoji="1" lang="en" altLang="zh-TW" dirty="0"/>
              <a:t>( Card[] hand, ref Card largest1, ref Card largest2 )</a:t>
            </a:r>
            <a:r>
              <a:rPr kumimoji="1" lang="zh-TW" altLang="en-US" dirty="0"/>
              <a:t> </a:t>
            </a:r>
            <a:r>
              <a:rPr kumimoji="1" lang="en-US" altLang="zh-TW" dirty="0"/>
              <a:t>// </a:t>
            </a:r>
            <a:r>
              <a:rPr kumimoji="1" lang="zh-TW" altLang="en-US" dirty="0"/>
              <a:t>判斷是否為兩對</a:t>
            </a:r>
            <a:endParaRPr kumimoji="1" lang="en" altLang="zh-TW" dirty="0"/>
          </a:p>
          <a:p>
            <a:r>
              <a:rPr kumimoji="1" lang="en" altLang="zh-TW" dirty="0"/>
              <a:t>bool </a:t>
            </a:r>
            <a:r>
              <a:rPr kumimoji="1" lang="en" altLang="zh-TW" dirty="0" err="1"/>
              <a:t>IsOnePair</a:t>
            </a:r>
            <a:r>
              <a:rPr kumimoji="1" lang="en" altLang="zh-TW" dirty="0"/>
              <a:t>( Card[] hand, ref Card largest )</a:t>
            </a:r>
            <a:r>
              <a:rPr kumimoji="1" lang="zh-TW" altLang="en-US" dirty="0"/>
              <a:t> </a:t>
            </a:r>
            <a:r>
              <a:rPr kumimoji="1" lang="en-US" altLang="zh-TW" dirty="0"/>
              <a:t>// </a:t>
            </a:r>
            <a:r>
              <a:rPr kumimoji="1" lang="zh-TW" altLang="en-US" dirty="0"/>
              <a:t>判斷是否為一對子</a:t>
            </a:r>
            <a:endParaRPr kumimoji="1" lang="en" altLang="zh-TW" dirty="0"/>
          </a:p>
          <a:p>
            <a:r>
              <a:rPr kumimoji="1" lang="en" altLang="zh-TW" dirty="0"/>
              <a:t>bool </a:t>
            </a:r>
            <a:r>
              <a:rPr kumimoji="1" lang="en" altLang="zh-TW" dirty="0" err="1"/>
              <a:t>IsFullHouse</a:t>
            </a:r>
            <a:r>
              <a:rPr kumimoji="1" lang="en" altLang="zh-TW" dirty="0"/>
              <a:t>( Card[] hand, ref Card largest )</a:t>
            </a:r>
            <a:r>
              <a:rPr kumimoji="1" lang="zh-TW" altLang="en-US" dirty="0"/>
              <a:t> </a:t>
            </a:r>
            <a:r>
              <a:rPr kumimoji="1" lang="en-US" altLang="zh-TW" dirty="0"/>
              <a:t>//</a:t>
            </a:r>
            <a:r>
              <a:rPr kumimoji="1" lang="zh-TW" altLang="en-US" dirty="0"/>
              <a:t> 判斷是否為葫蘆</a:t>
            </a:r>
            <a:endParaRPr kumimoji="1"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3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9FC-8E23-0345-8647-41E6B7D0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93226"/>
            <a:ext cx="7729728" cy="1188720"/>
          </a:xfrm>
        </p:spPr>
        <p:txBody>
          <a:bodyPr/>
          <a:lstStyle/>
          <a:p>
            <a:r>
              <a:rPr kumimoji="1" lang="zh-TW" altLang="en-US" dirty="0"/>
              <a:t>程式執行成果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90549-07A7-384E-8996-33D434B3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77" y="2356985"/>
            <a:ext cx="5788257" cy="3101983"/>
          </a:xfrm>
        </p:spPr>
        <p:txBody>
          <a:bodyPr>
            <a:normAutofit/>
          </a:bodyPr>
          <a:lstStyle/>
          <a:p>
            <a:r>
              <a:rPr lang="en-US" altLang="zh-TW" dirty="0"/>
              <a:t>Input: </a:t>
            </a:r>
            <a:endParaRPr lang="zh-TW" altLang="zh-TW" dirty="0"/>
          </a:p>
          <a:p>
            <a:r>
              <a:rPr lang="en-US" altLang="zh-TW" dirty="0"/>
              <a:t>S4 S5 SK SA S10 -</a:t>
            </a:r>
            <a:endParaRPr lang="zh-TW" altLang="zh-TW" dirty="0"/>
          </a:p>
          <a:p>
            <a:r>
              <a:rPr lang="en-US" altLang="zh-TW" dirty="0"/>
              <a:t>H5 C7 D9 S6 H8 -</a:t>
            </a:r>
            <a:endParaRPr lang="zh-TW" altLang="zh-TW" dirty="0"/>
          </a:p>
          <a:p>
            <a:r>
              <a:rPr lang="zh-TW" altLang="zh-TW" dirty="0"/>
              <a:t>（由於排版緣故，以上每個空格應都要換行）</a:t>
            </a:r>
          </a:p>
          <a:p>
            <a:r>
              <a:rPr lang="en-US" altLang="zh-TW" dirty="0" err="1"/>
              <a:t>OutPut</a:t>
            </a:r>
            <a:r>
              <a:rPr lang="en-US" altLang="zh-TW" dirty="0"/>
              <a:t>:</a:t>
            </a:r>
            <a:endParaRPr lang="zh-TW" altLang="zh-TW" dirty="0"/>
          </a:p>
          <a:p>
            <a:r>
              <a:rPr lang="en-US" altLang="zh-TW" dirty="0"/>
              <a:t>Flush (1 of Spades) wins over Straight (9 of Diamonds).</a:t>
            </a:r>
            <a:endParaRPr lang="zh-TW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E0BAEA-1E2F-D842-983D-AFF3C293F2F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51" y="2194113"/>
            <a:ext cx="5170893" cy="34277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DF12392-32EA-9B43-B810-19693D16091A}"/>
              </a:ext>
            </a:extLst>
          </p:cNvPr>
          <p:cNvSpPr/>
          <p:nvPr/>
        </p:nvSpPr>
        <p:spPr>
          <a:xfrm>
            <a:off x="515007" y="2194113"/>
            <a:ext cx="5675586" cy="34277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 w="76200">
                <a:solidFill>
                  <a:schemeClr val="accent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1900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9FC-8E23-0345-8647-41E6B7D0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6090"/>
            <a:ext cx="7729728" cy="1188720"/>
          </a:xfrm>
        </p:spPr>
        <p:txBody>
          <a:bodyPr/>
          <a:lstStyle/>
          <a:p>
            <a:r>
              <a:rPr kumimoji="1" lang="zh-TW" altLang="en-US" dirty="0"/>
              <a:t>程式執行成果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90549-07A7-384E-8996-33D434B3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77" y="2399849"/>
            <a:ext cx="5788257" cy="3101983"/>
          </a:xfrm>
        </p:spPr>
        <p:txBody>
          <a:bodyPr>
            <a:normAutofit/>
          </a:bodyPr>
          <a:lstStyle/>
          <a:p>
            <a:r>
              <a:rPr lang="en-US" altLang="zh-TW" dirty="0"/>
              <a:t>Input: </a:t>
            </a:r>
            <a:endParaRPr lang="zh-TW" altLang="zh-TW" dirty="0"/>
          </a:p>
          <a:p>
            <a:r>
              <a:rPr lang="en-US" altLang="zh-TW" dirty="0"/>
              <a:t>D5 D2 D4 DA -</a:t>
            </a:r>
            <a:endParaRPr lang="zh-TW" altLang="zh-TW" dirty="0"/>
          </a:p>
          <a:p>
            <a:r>
              <a:rPr lang="en-US" altLang="zh-TW" dirty="0"/>
              <a:t>SA S10 SJ SJ SQ -</a:t>
            </a:r>
            <a:endParaRPr lang="zh-TW" altLang="zh-TW" dirty="0"/>
          </a:p>
          <a:p>
            <a:r>
              <a:rPr lang="zh-TW" altLang="zh-TW" dirty="0"/>
              <a:t>（由於排版緣故，以上每個空格應都要換行）</a:t>
            </a:r>
          </a:p>
          <a:p>
            <a:r>
              <a:rPr lang="en-US" altLang="zh-TW" dirty="0" err="1"/>
              <a:t>OutPut</a:t>
            </a:r>
            <a:r>
              <a:rPr lang="en-US" altLang="zh-TW" dirty="0"/>
              <a:t>:</a:t>
            </a:r>
            <a:endParaRPr lang="zh-TW" altLang="zh-TW" dirty="0"/>
          </a:p>
          <a:p>
            <a:r>
              <a:rPr lang="en-US" altLang="zh-TW" dirty="0"/>
              <a:t>Straight flush (5 of Diamonds) loses to Straight flush 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(1 of Spades).</a:t>
            </a:r>
            <a:endParaRPr lang="zh-TW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F12392-32EA-9B43-B810-19693D16091A}"/>
              </a:ext>
            </a:extLst>
          </p:cNvPr>
          <p:cNvSpPr/>
          <p:nvPr/>
        </p:nvSpPr>
        <p:spPr>
          <a:xfrm>
            <a:off x="515007" y="2236977"/>
            <a:ext cx="5675586" cy="34277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 w="76200">
                <a:solidFill>
                  <a:schemeClr val="accent1"/>
                </a:solidFill>
              </a:ln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E0FDB8-BB12-8F4B-B0AC-3264515F7A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34" y="2236976"/>
            <a:ext cx="5269865" cy="342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2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9FC-8E23-0345-8647-41E6B7D0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21800"/>
            <a:ext cx="7729728" cy="1188720"/>
          </a:xfrm>
        </p:spPr>
        <p:txBody>
          <a:bodyPr/>
          <a:lstStyle/>
          <a:p>
            <a:r>
              <a:rPr kumimoji="1" lang="zh-TW" altLang="en-US" dirty="0"/>
              <a:t>程式執行成果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90549-07A7-384E-8996-33D434B3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77" y="2385559"/>
            <a:ext cx="5788257" cy="3101983"/>
          </a:xfrm>
        </p:spPr>
        <p:txBody>
          <a:bodyPr>
            <a:normAutofit/>
          </a:bodyPr>
          <a:lstStyle/>
          <a:p>
            <a:r>
              <a:rPr lang="en-US" altLang="zh-TW" dirty="0"/>
              <a:t>Input: </a:t>
            </a:r>
            <a:endParaRPr lang="zh-TW" altLang="zh-TW" dirty="0"/>
          </a:p>
          <a:p>
            <a:r>
              <a:rPr lang="en-US" altLang="zh-TW" dirty="0"/>
              <a:t>D5 D2 D4 DA -</a:t>
            </a:r>
            <a:endParaRPr lang="zh-TW" altLang="zh-TW" dirty="0"/>
          </a:p>
          <a:p>
            <a:r>
              <a:rPr lang="en-US" altLang="zh-TW" dirty="0"/>
              <a:t>SA S10 SJ SJ SQ -</a:t>
            </a:r>
            <a:endParaRPr lang="zh-TW" altLang="zh-TW" dirty="0"/>
          </a:p>
          <a:p>
            <a:r>
              <a:rPr lang="zh-TW" altLang="zh-TW" dirty="0"/>
              <a:t>（由於排版緣故，以上每個空格應都要換行）</a:t>
            </a:r>
          </a:p>
          <a:p>
            <a:r>
              <a:rPr lang="en-US" altLang="zh-TW" dirty="0" err="1"/>
              <a:t>OutPut</a:t>
            </a:r>
            <a:r>
              <a:rPr lang="en-US" altLang="zh-TW" dirty="0"/>
              <a:t>:</a:t>
            </a:r>
            <a:endParaRPr lang="zh-TW" altLang="zh-TW" dirty="0"/>
          </a:p>
          <a:p>
            <a:r>
              <a:rPr lang="en-US" altLang="zh-TW" dirty="0"/>
              <a:t>Two pairs (12 of Diamonds and 4 of Spades) loses to 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Two pairs (12 of Spades and 8 of Spades).</a:t>
            </a:r>
            <a:endParaRPr lang="zh-TW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F12392-32EA-9B43-B810-19693D16091A}"/>
              </a:ext>
            </a:extLst>
          </p:cNvPr>
          <p:cNvSpPr/>
          <p:nvPr/>
        </p:nvSpPr>
        <p:spPr>
          <a:xfrm>
            <a:off x="515007" y="2222687"/>
            <a:ext cx="5675586" cy="342772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 w="76200">
                <a:solidFill>
                  <a:schemeClr val="accent1"/>
                </a:solidFill>
              </a:ln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53C0B4-E36A-114E-A860-8AD53C2E65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28" y="2222687"/>
            <a:ext cx="5343438" cy="342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8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9FC-8E23-0345-8647-41E6B7D0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1773"/>
            <a:ext cx="7729728" cy="1188720"/>
          </a:xfrm>
        </p:spPr>
        <p:txBody>
          <a:bodyPr/>
          <a:lstStyle/>
          <a:p>
            <a:r>
              <a:rPr kumimoji="1"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90549-07A7-384E-8996-33D434B3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06856"/>
            <a:ext cx="7729728" cy="3101983"/>
          </a:xfrm>
        </p:spPr>
        <p:txBody>
          <a:bodyPr>
            <a:normAutofit/>
          </a:bodyPr>
          <a:lstStyle/>
          <a:p>
            <a:r>
              <a:rPr lang="zh-TW" altLang="zh-TW" dirty="0"/>
              <a:t>遊戲規則 </a:t>
            </a:r>
            <a:r>
              <a:rPr lang="zh-TW" altLang="en-US" u="sng" dirty="0">
                <a:hlinkClick r:id="rId2"/>
              </a:rPr>
              <a:t>遊戲規則 </a:t>
            </a:r>
            <a:r>
              <a:rPr lang="en-US" altLang="zh-TW" u="sng" dirty="0">
                <a:hlinkClick r:id="rId2"/>
              </a:rPr>
              <a:t>https://jf678.net/</a:t>
            </a:r>
            <a:r>
              <a:rPr lang="zh-TW" altLang="en-US" u="sng" dirty="0">
                <a:hlinkClick r:id="rId2"/>
              </a:rPr>
              <a:t>梭哈</a:t>
            </a:r>
            <a:r>
              <a:rPr lang="en-US" altLang="zh-TW" u="sng" dirty="0">
                <a:hlinkClick r:id="rId2"/>
              </a:rPr>
              <a:t>/</a:t>
            </a:r>
            <a:r>
              <a:rPr lang="zh-TW" altLang="en-US" u="sng" dirty="0">
                <a:hlinkClick r:id="rId2"/>
              </a:rPr>
              <a:t>梭哈規則</a:t>
            </a:r>
            <a:r>
              <a:rPr lang="en-US" altLang="zh-TW" u="sng" dirty="0">
                <a:hlinkClick r:id="rId2"/>
              </a:rPr>
              <a:t>/  </a:t>
            </a:r>
            <a:r>
              <a:rPr lang="zh-TW" altLang="en-US" u="sng" dirty="0">
                <a:hlinkClick r:id="rId2"/>
              </a:rPr>
              <a:t>語法參考 </a:t>
            </a:r>
            <a:r>
              <a:rPr lang="en-US" altLang="zh-TW" u="sng" dirty="0">
                <a:hlinkClick r:id="rId2"/>
              </a:rPr>
              <a:t>https://docs.microsoft.com/zh-tw/dotnet/csharp/</a:t>
            </a:r>
            <a:endParaRPr lang="zh-TW" altLang="zh-TW" dirty="0"/>
          </a:p>
          <a:p>
            <a:r>
              <a:rPr lang="zh-TW" altLang="zh-TW" dirty="0"/>
              <a:t>語法參考 </a:t>
            </a:r>
            <a:r>
              <a:rPr lang="en-US" altLang="zh-TW" u="sng" dirty="0">
                <a:hlinkClick r:id="rId2"/>
              </a:rPr>
              <a:t>https://</a:t>
            </a:r>
            <a:r>
              <a:rPr lang="en-US" altLang="zh-TW" u="sng" dirty="0" err="1">
                <a:hlinkClick r:id="rId2"/>
              </a:rPr>
              <a:t>docs.microsoft.com</a:t>
            </a:r>
            <a:r>
              <a:rPr lang="en-US" altLang="zh-TW" u="sng" dirty="0">
                <a:hlinkClick r:id="rId2"/>
              </a:rPr>
              <a:t>/</a:t>
            </a:r>
            <a:r>
              <a:rPr lang="en-US" altLang="zh-TW" u="sng" dirty="0" err="1">
                <a:hlinkClick r:id="rId2"/>
              </a:rPr>
              <a:t>zh-tw</a:t>
            </a:r>
            <a:r>
              <a:rPr lang="en-US" altLang="zh-TW" u="sng" dirty="0">
                <a:hlinkClick r:id="rId2"/>
              </a:rPr>
              <a:t>/dotnet/csharp/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07416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6DC75-9E2A-E545-809B-0A116DD6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6740"/>
            <a:ext cx="7729728" cy="1188720"/>
          </a:xfrm>
        </p:spPr>
        <p:txBody>
          <a:bodyPr/>
          <a:lstStyle/>
          <a:p>
            <a:r>
              <a:rPr kumimoji="1" lang="zh-TW" altLang="en-US" dirty="0"/>
              <a:t>遊戲規則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C0C62-9AE2-984C-A0B6-53B1EFA40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0603"/>
            <a:ext cx="7729728" cy="3414753"/>
          </a:xfrm>
        </p:spPr>
        <p:txBody>
          <a:bodyPr>
            <a:normAutofit fontScale="92500" lnSpcReduction="20000"/>
          </a:bodyPr>
          <a:lstStyle/>
          <a:p>
            <a:r>
              <a:rPr lang="zh-TW" altLang="zh-TW" dirty="0"/>
              <a:t>牌型比較：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zh-TW" altLang="zh-TW" dirty="0"/>
              <a:t>牌型：同花順＞鐵支＞葫蘆＞同花＞順子＞三條＞二對＞對子＞散牌 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zh-TW" altLang="zh-TW" dirty="0"/>
              <a:t>數字：Ａ＞Ｋ＞Ｑ＞Ｊ＞１０＞９＞８ 。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zh-TW" altLang="zh-TW" dirty="0"/>
              <a:t>花色：黑桃＞紅心＞梅花＞方塊</a:t>
            </a:r>
            <a:endParaRPr lang="en-US" altLang="zh-TW" dirty="0"/>
          </a:p>
          <a:p>
            <a:r>
              <a:rPr lang="zh-TW" altLang="en-US" dirty="0"/>
              <a:t>牌型種類說明：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zh-TW" altLang="zh-TW" dirty="0"/>
              <a:t>同花順：五張連續性花色的順子。如果順子一樣大，則比最大張牌的花色。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zh-TW" altLang="zh-TW" dirty="0"/>
              <a:t>鐵支：四張相同數位的牌，外加一單張，比鐵支大小，</a:t>
            </a:r>
            <a:r>
              <a:rPr lang="en-US" altLang="zh-TW" dirty="0"/>
              <a:t>[A]</a:t>
            </a:r>
            <a:r>
              <a:rPr lang="zh-TW" altLang="zh-TW" dirty="0"/>
              <a:t>鐵支最大。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zh-TW" altLang="zh-TW" dirty="0"/>
              <a:t>葫蘆：由</a:t>
            </a:r>
            <a:r>
              <a:rPr lang="en-US" altLang="zh-TW" dirty="0"/>
              <a:t>[</a:t>
            </a:r>
            <a:r>
              <a:rPr lang="zh-TW" altLang="zh-TW" dirty="0"/>
              <a:t>三條</a:t>
            </a:r>
            <a:r>
              <a:rPr lang="en-US" altLang="zh-TW" dirty="0"/>
              <a:t>]</a:t>
            </a:r>
            <a:r>
              <a:rPr lang="zh-TW" altLang="zh-TW" dirty="0"/>
              <a:t>加一個</a:t>
            </a:r>
            <a:r>
              <a:rPr lang="en-US" altLang="zh-TW" dirty="0"/>
              <a:t>[</a:t>
            </a:r>
            <a:r>
              <a:rPr lang="zh-TW" altLang="zh-TW" dirty="0"/>
              <a:t>一對</a:t>
            </a:r>
            <a:r>
              <a:rPr lang="en-US" altLang="zh-TW" dirty="0"/>
              <a:t>]</a:t>
            </a:r>
            <a:r>
              <a:rPr lang="zh-TW" altLang="zh-TW" dirty="0"/>
              <a:t>所組成的牌，比三條大小。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zh-TW" altLang="zh-TW" dirty="0"/>
              <a:t>同花：不構成順子的五張同花色的牌，先比最大的單張，相同再比次大的單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zh-TW" dirty="0"/>
              <a:t>張，以此類推，如果五張牌大小均相同，則比最大張牌的花色。</a:t>
            </a:r>
          </a:p>
        </p:txBody>
      </p:sp>
    </p:spTree>
    <p:extLst>
      <p:ext uri="{BB962C8B-B14F-4D97-AF65-F5344CB8AC3E}">
        <p14:creationId xmlns:p14="http://schemas.microsoft.com/office/powerpoint/2010/main" val="150054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39644-16A4-C042-96AD-765A5C98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9692"/>
            <a:ext cx="7729728" cy="1188720"/>
          </a:xfrm>
        </p:spPr>
        <p:txBody>
          <a:bodyPr/>
          <a:lstStyle/>
          <a:p>
            <a:r>
              <a:rPr kumimoji="1" lang="zh-TW" altLang="en-US" dirty="0"/>
              <a:t>遊戲規則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3E6900-9838-1A4F-94EB-74FCDDEF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35963"/>
            <a:ext cx="7729728" cy="4283753"/>
          </a:xfrm>
        </p:spPr>
        <p:txBody>
          <a:bodyPr>
            <a:noAutofit/>
          </a:bodyPr>
          <a:lstStyle/>
          <a:p>
            <a:r>
              <a:rPr lang="zh-TW" altLang="en-US" sz="1700" dirty="0"/>
              <a:t>牌型種類說明：</a:t>
            </a:r>
            <a:endParaRPr lang="en-US" altLang="zh-TW" sz="1700" dirty="0"/>
          </a:p>
          <a:p>
            <a:pPr marL="0" indent="0">
              <a:buNone/>
            </a:pPr>
            <a:r>
              <a:rPr lang="en-US" altLang="zh-TW" sz="1700" dirty="0"/>
              <a:t>    </a:t>
            </a:r>
            <a:r>
              <a:rPr lang="zh-TW" altLang="zh-TW" sz="1700" dirty="0"/>
              <a:t>順子：五張連續數字的牌組，但花色不相同。如果順子一樣大，則比最大張</a:t>
            </a:r>
            <a:endParaRPr lang="en-US" altLang="zh-TW" sz="1700" dirty="0"/>
          </a:p>
          <a:p>
            <a:pPr marL="0" indent="0">
              <a:buNone/>
            </a:pPr>
            <a:r>
              <a:rPr lang="en-US" altLang="zh-TW" sz="1700" dirty="0"/>
              <a:t>    </a:t>
            </a:r>
            <a:r>
              <a:rPr lang="zh-TW" altLang="zh-TW" sz="1700" dirty="0"/>
              <a:t>牌的花色。</a:t>
            </a:r>
          </a:p>
          <a:p>
            <a:pPr marL="0" indent="0">
              <a:buNone/>
            </a:pPr>
            <a:r>
              <a:rPr lang="en-US" altLang="zh-TW" sz="1700" dirty="0"/>
              <a:t>    // </a:t>
            </a:r>
            <a:r>
              <a:rPr lang="zh-TW" altLang="zh-TW" sz="1700" dirty="0"/>
              <a:t>順子之中最大者為：</a:t>
            </a:r>
            <a:r>
              <a:rPr lang="en-US" altLang="zh-TW" sz="1700" dirty="0"/>
              <a:t> A, K, Q, J, 10;  </a:t>
            </a:r>
            <a:r>
              <a:rPr lang="zh-TW" altLang="zh-TW" sz="1700" dirty="0"/>
              <a:t>順子之中最小者為：</a:t>
            </a:r>
            <a:r>
              <a:rPr lang="en-US" altLang="zh-TW" sz="1700" dirty="0"/>
              <a:t> 5, 4, 3, 2, A</a:t>
            </a:r>
            <a:endParaRPr lang="zh-TW" altLang="zh-TW" sz="1700" dirty="0"/>
          </a:p>
          <a:p>
            <a:pPr marL="0" indent="0">
              <a:buNone/>
            </a:pPr>
            <a:r>
              <a:rPr lang="en-US" altLang="zh-TW" sz="1700" dirty="0"/>
              <a:t>    </a:t>
            </a:r>
            <a:r>
              <a:rPr lang="zh-TW" altLang="zh-TW" sz="1700" dirty="0"/>
              <a:t>三條：牌型由三張相同的牌加任兩張，比三條的大小。</a:t>
            </a:r>
          </a:p>
          <a:p>
            <a:pPr marL="0" indent="0">
              <a:buNone/>
            </a:pPr>
            <a:r>
              <a:rPr lang="en-US" altLang="zh-TW" sz="1700" dirty="0"/>
              <a:t>    </a:t>
            </a:r>
            <a:r>
              <a:rPr lang="zh-TW" altLang="zh-TW" sz="1700" dirty="0"/>
              <a:t>兩對：牌型中五張牌由兩組兩張同等級的牌所組成。先比兩組對子的大小，</a:t>
            </a:r>
            <a:endParaRPr lang="en-US" altLang="zh-TW" sz="1700" dirty="0"/>
          </a:p>
          <a:p>
            <a:pPr marL="0" indent="0">
              <a:buNone/>
            </a:pPr>
            <a:r>
              <a:rPr lang="en-US" altLang="zh-TW" sz="1700" dirty="0"/>
              <a:t>    </a:t>
            </a:r>
            <a:r>
              <a:rPr lang="zh-TW" altLang="zh-TW" sz="1700" dirty="0"/>
              <a:t>如果對子大小均相同，再比剩餘的單張，如果還是一樣，則比大對子的最大</a:t>
            </a:r>
            <a:r>
              <a:rPr lang="en-US" altLang="zh-TW" sz="1700" dirty="0"/>
              <a:t> </a:t>
            </a:r>
          </a:p>
          <a:p>
            <a:pPr marL="0" indent="0">
              <a:buNone/>
            </a:pPr>
            <a:r>
              <a:rPr lang="en-US" altLang="zh-TW" sz="1700" dirty="0"/>
              <a:t>    </a:t>
            </a:r>
            <a:r>
              <a:rPr lang="zh-TW" altLang="zh-TW" sz="1700" dirty="0"/>
              <a:t>花色。</a:t>
            </a:r>
          </a:p>
          <a:p>
            <a:pPr marL="0" indent="0">
              <a:buNone/>
            </a:pPr>
            <a:r>
              <a:rPr lang="en-US" altLang="zh-TW" sz="1700" dirty="0"/>
              <a:t>    </a:t>
            </a:r>
            <a:r>
              <a:rPr lang="zh-TW" altLang="zh-TW" sz="1700" dirty="0"/>
              <a:t>散牌：單一型態的五張散牌所組成，</a:t>
            </a:r>
            <a:r>
              <a:rPr lang="zh-TW" altLang="en-US" sz="1700" dirty="0"/>
              <a:t>不為以上種類者</a:t>
            </a:r>
            <a:r>
              <a:rPr lang="zh-TW" altLang="zh-TW" sz="1700" dirty="0"/>
              <a:t>，先比最大的單張，相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  </a:t>
            </a:r>
            <a:r>
              <a:rPr lang="en-US" altLang="zh-TW" sz="1700" dirty="0"/>
              <a:t>	</a:t>
            </a:r>
            <a:r>
              <a:rPr lang="zh-TW" altLang="zh-TW" sz="1700" dirty="0"/>
              <a:t>同再比次大的單張，以此類推，如果五張牌大小均相同，則比最大</a:t>
            </a:r>
            <a:r>
              <a:rPr lang="zh-TW" altLang="en-US" sz="1700" dirty="0"/>
              <a:t>牌</a:t>
            </a:r>
            <a:endParaRPr lang="en-US" altLang="zh-TW" sz="1700" dirty="0"/>
          </a:p>
          <a:p>
            <a:pPr marL="0" indent="0">
              <a:buNone/>
            </a:pPr>
            <a:r>
              <a:rPr lang="en-US" altLang="zh-TW" sz="1700" dirty="0"/>
              <a:t>	</a:t>
            </a:r>
            <a:r>
              <a:rPr lang="zh-TW" altLang="zh-TW" sz="1700" dirty="0"/>
              <a:t>的花色 </a:t>
            </a:r>
            <a:endParaRPr kumimoji="1" lang="zh-TW" altLang="en-US" sz="1700" dirty="0"/>
          </a:p>
          <a:p>
            <a:endParaRPr kumimoji="1" lang="zh-TW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39286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39644-16A4-C042-96AD-765A5C98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17551"/>
            <a:ext cx="7729728" cy="1188720"/>
          </a:xfrm>
        </p:spPr>
        <p:txBody>
          <a:bodyPr/>
          <a:lstStyle/>
          <a:p>
            <a:r>
              <a:rPr kumimoji="1" lang="zh-TW" altLang="en-US" dirty="0"/>
              <a:t>構想解說</a:t>
            </a:r>
            <a:r>
              <a:rPr kumimoji="1" lang="en-US" altLang="zh-TW" dirty="0"/>
              <a:t> – </a:t>
            </a:r>
            <a:r>
              <a:rPr kumimoji="1" lang="zh-TW" altLang="en-US" dirty="0"/>
              <a:t>花色＆數字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AAFDC9-32E1-474F-88C8-D5FBD5C5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80" y="2777079"/>
            <a:ext cx="7837494" cy="3560738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8066BEC-3F13-2F40-AED6-9E250ACDB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68843"/>
            <a:ext cx="3978278" cy="4456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zh-TW" sz="2400" dirty="0"/>
              <a:t>建立兩</a:t>
            </a:r>
            <a:r>
              <a:rPr lang="en-US" altLang="zh-TW" sz="2400" dirty="0" err="1"/>
              <a:t>enum</a:t>
            </a:r>
            <a:r>
              <a:rPr lang="zh-TW" altLang="zh-TW" sz="2400" dirty="0"/>
              <a:t>分別為</a:t>
            </a:r>
            <a:r>
              <a:rPr lang="en-US" altLang="zh-TW" sz="2400" dirty="0"/>
              <a:t>Suit</a:t>
            </a:r>
            <a:r>
              <a:rPr lang="zh-TW" altLang="zh-TW" sz="2400" dirty="0"/>
              <a:t>和</a:t>
            </a:r>
            <a:r>
              <a:rPr lang="en-US" altLang="zh-TW" sz="2400" dirty="0"/>
              <a:t>Face</a:t>
            </a:r>
            <a:endParaRPr kumimoji="1" lang="zh-TW" altLang="en-US" sz="24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CA2E7605-1194-4847-9F34-5AE63F7EC208}"/>
              </a:ext>
            </a:extLst>
          </p:cNvPr>
          <p:cNvSpPr txBox="1">
            <a:spLocks/>
          </p:cNvSpPr>
          <p:nvPr/>
        </p:nvSpPr>
        <p:spPr>
          <a:xfrm>
            <a:off x="4265498" y="2775998"/>
            <a:ext cx="1614307" cy="362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sz="2000" dirty="0">
                <a:solidFill>
                  <a:schemeClr val="bg1"/>
                </a:solidFill>
              </a:rPr>
              <a:t> ➜ </a:t>
            </a:r>
            <a:r>
              <a:rPr kumimoji="1" lang="zh-TW" altLang="en-US" sz="2000" dirty="0">
                <a:solidFill>
                  <a:schemeClr val="bg1"/>
                </a:solidFill>
              </a:rPr>
              <a:t>表花色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DABD0F3-D233-E24D-82BC-67542B9EE546}"/>
              </a:ext>
            </a:extLst>
          </p:cNvPr>
          <p:cNvSpPr txBox="1">
            <a:spLocks/>
          </p:cNvSpPr>
          <p:nvPr/>
        </p:nvSpPr>
        <p:spPr>
          <a:xfrm>
            <a:off x="4265498" y="4093478"/>
            <a:ext cx="1440642" cy="362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sz="2000" dirty="0">
                <a:solidFill>
                  <a:schemeClr val="bg1"/>
                </a:solidFill>
              </a:rPr>
              <a:t> ➜ </a:t>
            </a:r>
            <a:r>
              <a:rPr kumimoji="1" lang="zh-TW" altLang="en-US" sz="2000" dirty="0">
                <a:solidFill>
                  <a:schemeClr val="bg1"/>
                </a:solidFill>
              </a:rPr>
              <a:t>表數字</a:t>
            </a:r>
          </a:p>
        </p:txBody>
      </p:sp>
    </p:spTree>
    <p:extLst>
      <p:ext uri="{BB962C8B-B14F-4D97-AF65-F5344CB8AC3E}">
        <p14:creationId xmlns:p14="http://schemas.microsoft.com/office/powerpoint/2010/main" val="146539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39644-16A4-C042-96AD-765A5C98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4636"/>
            <a:ext cx="7729728" cy="1188720"/>
          </a:xfrm>
        </p:spPr>
        <p:txBody>
          <a:bodyPr/>
          <a:lstStyle/>
          <a:p>
            <a:r>
              <a:rPr kumimoji="1" lang="zh-TW" altLang="en-US" dirty="0"/>
              <a:t>構想解說 </a:t>
            </a:r>
            <a:r>
              <a:rPr kumimoji="1" lang="en-US" altLang="zh-TW" dirty="0"/>
              <a:t>– </a:t>
            </a:r>
            <a:r>
              <a:rPr kumimoji="1" lang="zh-TW" altLang="en-US" dirty="0"/>
              <a:t>建立物件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8066BEC-3F13-2F40-AED6-9E250ACDB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63772"/>
            <a:ext cx="6445032" cy="445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2400" dirty="0"/>
              <a:t>建立兩</a:t>
            </a:r>
            <a:r>
              <a:rPr lang="en-US" altLang="zh-TW" sz="2400" dirty="0"/>
              <a:t>struct</a:t>
            </a:r>
            <a:r>
              <a:rPr lang="zh-TW" altLang="zh-TW" sz="2400" dirty="0"/>
              <a:t>分別為</a:t>
            </a:r>
            <a:r>
              <a:rPr lang="en-US" altLang="zh-TW" sz="2400" dirty="0"/>
              <a:t>Card</a:t>
            </a:r>
            <a:r>
              <a:rPr lang="zh-TW" altLang="zh-TW" sz="2400" dirty="0"/>
              <a:t>和</a:t>
            </a:r>
            <a:r>
              <a:rPr lang="en-US" altLang="zh-TW" sz="2400" dirty="0" err="1"/>
              <a:t>SortedHand</a:t>
            </a:r>
            <a:endParaRPr kumimoji="1"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3BC075-B424-9B42-8F4A-02448674E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43" y="2419852"/>
            <a:ext cx="3949700" cy="30734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9955BB5-F286-854B-9A52-C97988FAA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796" y="2419852"/>
            <a:ext cx="5283200" cy="3073400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B216AD7-BE2E-ED44-91CB-8501314B6D07}"/>
              </a:ext>
            </a:extLst>
          </p:cNvPr>
          <p:cNvSpPr txBox="1">
            <a:spLocks/>
          </p:cNvSpPr>
          <p:nvPr/>
        </p:nvSpPr>
        <p:spPr>
          <a:xfrm>
            <a:off x="8676168" y="3521615"/>
            <a:ext cx="1679944" cy="362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sz="1600" dirty="0">
                <a:solidFill>
                  <a:schemeClr val="bg1"/>
                </a:solidFill>
              </a:rPr>
              <a:t> ➜ </a:t>
            </a:r>
            <a:r>
              <a:rPr kumimoji="1" lang="zh-TW" altLang="en-US" sz="1600" dirty="0">
                <a:solidFill>
                  <a:schemeClr val="bg1"/>
                </a:solidFill>
              </a:rPr>
              <a:t>此手牌種類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9F6E6059-E96F-CB4E-A55B-6ED262000461}"/>
              </a:ext>
            </a:extLst>
          </p:cNvPr>
          <p:cNvSpPr txBox="1">
            <a:spLocks/>
          </p:cNvSpPr>
          <p:nvPr/>
        </p:nvSpPr>
        <p:spPr>
          <a:xfrm>
            <a:off x="7667847" y="4398532"/>
            <a:ext cx="2016642" cy="1174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chemeClr val="bg1"/>
                </a:solidFill>
              </a:rPr>
              <a:t> </a:t>
            </a:r>
            <a:r>
              <a:rPr kumimoji="1" lang="zh-TW" altLang="en-US" dirty="0">
                <a:solidFill>
                  <a:schemeClr val="bg1"/>
                </a:solidFill>
              </a:rPr>
              <a:t>↓</a:t>
            </a:r>
            <a:endParaRPr kumimoji="1" lang="en-US" altLang="zh-TW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kumimoji="1" lang="zh-TW" altLang="en-US" dirty="0">
                <a:solidFill>
                  <a:schemeClr val="bg1"/>
                </a:solidFill>
              </a:rPr>
              <a:t>此手牌最大的牌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24E3DD1C-0847-CA46-AA8D-1C739D970961}"/>
              </a:ext>
            </a:extLst>
          </p:cNvPr>
          <p:cNvSpPr txBox="1">
            <a:spLocks/>
          </p:cNvSpPr>
          <p:nvPr/>
        </p:nvSpPr>
        <p:spPr>
          <a:xfrm>
            <a:off x="8466396" y="5132617"/>
            <a:ext cx="3525245" cy="1750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chemeClr val="tx1"/>
                </a:solidFill>
              </a:rPr>
              <a:t> </a:t>
            </a:r>
            <a:r>
              <a:rPr kumimoji="1" lang="zh-TW" altLang="en-US" dirty="0">
                <a:solidFill>
                  <a:schemeClr val="bg1"/>
                </a:solidFill>
              </a:rPr>
              <a:t>↓</a:t>
            </a:r>
            <a:endParaRPr kumimoji="1" lang="en-US" altLang="zh-TW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kumimoji="1" lang="zh-TW" altLang="en-US" dirty="0">
                <a:solidFill>
                  <a:schemeClr val="tx1"/>
                </a:solidFill>
              </a:rPr>
              <a:t>若手牌為</a:t>
            </a:r>
            <a:r>
              <a:rPr kumimoji="1" lang="en-US" altLang="zh-TW" dirty="0">
                <a:solidFill>
                  <a:schemeClr val="tx1"/>
                </a:solidFill>
              </a:rPr>
              <a:t>Two Pairs</a:t>
            </a:r>
            <a:r>
              <a:rPr kumimoji="1" lang="zh-TW" altLang="en-US" dirty="0">
                <a:solidFill>
                  <a:schemeClr val="tx1"/>
                </a:solidFill>
              </a:rPr>
              <a:t>則需分別輸出兩</a:t>
            </a:r>
            <a:r>
              <a:rPr kumimoji="1" lang="en-US" altLang="zh-TW" dirty="0">
                <a:solidFill>
                  <a:schemeClr val="tx1"/>
                </a:solidFill>
              </a:rPr>
              <a:t>Pair</a:t>
            </a:r>
            <a:r>
              <a:rPr kumimoji="1" lang="zh-TW" altLang="en-US" dirty="0">
                <a:solidFill>
                  <a:schemeClr val="tx1"/>
                </a:solidFill>
              </a:rPr>
              <a:t>中較大的牌，以利之後比較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D512DDAC-200E-8F4E-9C34-D7B7F4D2CC70}"/>
              </a:ext>
            </a:extLst>
          </p:cNvPr>
          <p:cNvSpPr txBox="1">
            <a:spLocks/>
          </p:cNvSpPr>
          <p:nvPr/>
        </p:nvSpPr>
        <p:spPr>
          <a:xfrm>
            <a:off x="4384159" y="2697184"/>
            <a:ext cx="1679944" cy="362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sz="1600" dirty="0">
                <a:solidFill>
                  <a:schemeClr val="bg1"/>
                </a:solidFill>
              </a:rPr>
              <a:t> ➜ </a:t>
            </a:r>
            <a:r>
              <a:rPr kumimoji="1" lang="zh-TW" altLang="en-US" sz="1600" dirty="0">
                <a:solidFill>
                  <a:schemeClr val="bg1"/>
                </a:solidFill>
              </a:rPr>
              <a:t>一張牌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3DAA7A4B-802A-734C-8545-BB5AA0AD6C0A}"/>
              </a:ext>
            </a:extLst>
          </p:cNvPr>
          <p:cNvSpPr txBox="1">
            <a:spLocks/>
          </p:cNvSpPr>
          <p:nvPr/>
        </p:nvSpPr>
        <p:spPr>
          <a:xfrm>
            <a:off x="1678243" y="5524665"/>
            <a:ext cx="2957552" cy="875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chemeClr val="tx1"/>
                </a:solidFill>
              </a:rPr>
              <a:t>Card hand[] = new Card[5];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chemeClr val="tx1"/>
                </a:solidFill>
              </a:rPr>
              <a:t>-&gt; </a:t>
            </a:r>
            <a:r>
              <a:rPr kumimoji="1" lang="zh-TW" altLang="en-US" dirty="0">
                <a:solidFill>
                  <a:schemeClr val="tx1"/>
                </a:solidFill>
              </a:rPr>
              <a:t>建立一副手牌</a:t>
            </a:r>
            <a:endParaRPr kumimoji="1"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7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39644-16A4-C042-96AD-765A5C98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3462"/>
            <a:ext cx="7729728" cy="1188720"/>
          </a:xfrm>
        </p:spPr>
        <p:txBody>
          <a:bodyPr/>
          <a:lstStyle/>
          <a:p>
            <a:r>
              <a:rPr kumimoji="1" lang="zh-TW" altLang="en-US" dirty="0"/>
              <a:t>構想解說 </a:t>
            </a:r>
            <a:r>
              <a:rPr kumimoji="1" lang="en-US" altLang="zh-TW" dirty="0"/>
              <a:t>– </a:t>
            </a:r>
            <a:r>
              <a:rPr kumimoji="1" lang="zh-TW" altLang="en-US" dirty="0"/>
              <a:t>主程式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8D99F5-D54A-2A47-BAD7-AF1F1C5EB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413" y="1789716"/>
            <a:ext cx="7467174" cy="4851400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8087378D-8768-7940-9885-FEBCD7F69915}"/>
              </a:ext>
            </a:extLst>
          </p:cNvPr>
          <p:cNvSpPr txBox="1">
            <a:spLocks/>
          </p:cNvSpPr>
          <p:nvPr/>
        </p:nvSpPr>
        <p:spPr>
          <a:xfrm>
            <a:off x="5998503" y="2549576"/>
            <a:ext cx="1847920" cy="4200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sz="2000" dirty="0">
                <a:solidFill>
                  <a:schemeClr val="bg1"/>
                </a:solidFill>
              </a:rPr>
              <a:t> ➜ </a:t>
            </a:r>
            <a:r>
              <a:rPr kumimoji="1" lang="zh-TW" altLang="en-US" sz="2000" dirty="0">
                <a:solidFill>
                  <a:schemeClr val="bg1"/>
                </a:solidFill>
              </a:rPr>
              <a:t>建立兩副手牌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C70520BD-EA50-7C47-913C-60F231760B3E}"/>
              </a:ext>
            </a:extLst>
          </p:cNvPr>
          <p:cNvSpPr txBox="1">
            <a:spLocks/>
          </p:cNvSpPr>
          <p:nvPr/>
        </p:nvSpPr>
        <p:spPr>
          <a:xfrm>
            <a:off x="5619680" y="3313790"/>
            <a:ext cx="1847920" cy="420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chemeClr val="bg1"/>
                </a:solidFill>
              </a:rPr>
              <a:t> ➜ </a:t>
            </a:r>
            <a:r>
              <a:rPr kumimoji="1" lang="zh-TW" altLang="en-US" dirty="0">
                <a:solidFill>
                  <a:schemeClr val="bg1"/>
                </a:solidFill>
              </a:rPr>
              <a:t>輸入手牌</a:t>
            </a:r>
            <a:r>
              <a:rPr kumimoji="1" lang="en-US" altLang="zh-TW" dirty="0">
                <a:solidFill>
                  <a:schemeClr val="bg1"/>
                </a:solidFill>
              </a:rPr>
              <a:t>1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D1EE78F1-BCF4-1C43-BAC6-682EFE9A6626}"/>
              </a:ext>
            </a:extLst>
          </p:cNvPr>
          <p:cNvSpPr txBox="1">
            <a:spLocks/>
          </p:cNvSpPr>
          <p:nvPr/>
        </p:nvSpPr>
        <p:spPr>
          <a:xfrm>
            <a:off x="6046400" y="3811347"/>
            <a:ext cx="1847920" cy="420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chemeClr val="bg1"/>
                </a:solidFill>
              </a:rPr>
              <a:t> ➜ </a:t>
            </a:r>
            <a:r>
              <a:rPr kumimoji="1" lang="zh-TW" altLang="en-US" dirty="0">
                <a:solidFill>
                  <a:schemeClr val="bg1"/>
                </a:solidFill>
              </a:rPr>
              <a:t>輸入手牌</a:t>
            </a:r>
            <a:r>
              <a:rPr kumimoji="1" lang="en-US" altLang="zh-TW" dirty="0">
                <a:solidFill>
                  <a:schemeClr val="bg1"/>
                </a:solidFill>
              </a:rPr>
              <a:t>2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FF0B7938-7B4C-BB47-AD9D-FE9BB1E8A799}"/>
              </a:ext>
            </a:extLst>
          </p:cNvPr>
          <p:cNvSpPr txBox="1">
            <a:spLocks/>
          </p:cNvSpPr>
          <p:nvPr/>
        </p:nvSpPr>
        <p:spPr>
          <a:xfrm>
            <a:off x="6096000" y="4155073"/>
            <a:ext cx="3361509" cy="42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sz="2000" dirty="0">
                <a:solidFill>
                  <a:srgbClr val="FFC000"/>
                </a:solidFill>
              </a:rPr>
              <a:t> } </a:t>
            </a:r>
            <a:r>
              <a:rPr kumimoji="1" lang="zh-TW" altLang="en-US" sz="2000" dirty="0">
                <a:solidFill>
                  <a:srgbClr val="FFC000"/>
                </a:solidFill>
              </a:rPr>
              <a:t>將兩副手牌依小到大排序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13F8459A-8A1A-FF44-AFD8-52A467646C95}"/>
              </a:ext>
            </a:extLst>
          </p:cNvPr>
          <p:cNvSpPr txBox="1">
            <a:spLocks/>
          </p:cNvSpPr>
          <p:nvPr/>
        </p:nvSpPr>
        <p:spPr>
          <a:xfrm>
            <a:off x="6505303" y="4572732"/>
            <a:ext cx="1484812" cy="362036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chemeClr val="bg1"/>
                </a:solidFill>
              </a:rPr>
              <a:t> ➜ </a:t>
            </a:r>
            <a:r>
              <a:rPr kumimoji="1" lang="zh-TW" altLang="en-US" dirty="0">
                <a:solidFill>
                  <a:schemeClr val="bg1"/>
                </a:solidFill>
              </a:rPr>
              <a:t>遊戲開始</a:t>
            </a:r>
          </a:p>
        </p:txBody>
      </p:sp>
    </p:spTree>
    <p:extLst>
      <p:ext uri="{BB962C8B-B14F-4D97-AF65-F5344CB8AC3E}">
        <p14:creationId xmlns:p14="http://schemas.microsoft.com/office/powerpoint/2010/main" val="53540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23D6E-9DAD-204B-AB59-9106E97A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構想解說 </a:t>
            </a:r>
            <a:r>
              <a:rPr kumimoji="1" lang="en-US" altLang="zh-TW" dirty="0"/>
              <a:t>– </a:t>
            </a:r>
            <a:r>
              <a:rPr kumimoji="1" lang="zh-TW" altLang="en-US" dirty="0"/>
              <a:t>開始遊戲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4B372C2-4DD9-9A4E-A0FE-D9571C9C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3115445"/>
            <a:ext cx="9017000" cy="3149600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F09BA44E-8EF1-1944-8FC8-F2F36266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3529"/>
            <a:ext cx="7532974" cy="445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2400" dirty="0"/>
              <a:t>建立兩</a:t>
            </a:r>
            <a:r>
              <a:rPr lang="zh-TW" altLang="en-US" sz="2400" dirty="0"/>
              <a:t>個</a:t>
            </a:r>
            <a:r>
              <a:rPr lang="en-US" altLang="zh-TW" sz="2400" dirty="0" err="1"/>
              <a:t>SortedHand</a:t>
            </a:r>
            <a:r>
              <a:rPr lang="zh-TW" altLang="en-US" sz="2400" dirty="0"/>
              <a:t>儲存</a:t>
            </a:r>
            <a:r>
              <a:rPr lang="en-US" altLang="zh-TW" sz="2400" dirty="0"/>
              <a:t>hand1,hand2</a:t>
            </a:r>
            <a:r>
              <a:rPr lang="zh-TW" altLang="en-US" sz="2400" dirty="0"/>
              <a:t>的牌型及最大的牌</a:t>
            </a:r>
            <a:br>
              <a:rPr lang="en-US" altLang="zh-TW" sz="2400" dirty="0"/>
            </a:b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640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23D6E-9DAD-204B-AB59-9106E97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4970"/>
            <a:ext cx="7729728" cy="1188720"/>
          </a:xfrm>
        </p:spPr>
        <p:txBody>
          <a:bodyPr/>
          <a:lstStyle/>
          <a:p>
            <a:r>
              <a:rPr kumimoji="1" lang="zh-TW" altLang="en-US" dirty="0"/>
              <a:t>構想解說 </a:t>
            </a:r>
            <a:r>
              <a:rPr kumimoji="1" lang="en-US" altLang="zh-TW" dirty="0"/>
              <a:t>– </a:t>
            </a:r>
            <a:r>
              <a:rPr kumimoji="1" lang="zh-TW" altLang="en-US" dirty="0"/>
              <a:t>判斷牌型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E57614-9E10-674B-ABFD-4D277E848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01" y="2484204"/>
            <a:ext cx="9546198" cy="3601325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8CF9334-6E0C-9F40-9948-5E4DF0549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6115"/>
            <a:ext cx="7532974" cy="445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dirty="0"/>
              <a:t>判斷</a:t>
            </a:r>
            <a:r>
              <a:rPr lang="en-US" altLang="zh-TW" sz="2400" dirty="0"/>
              <a:t>hand1</a:t>
            </a:r>
            <a:r>
              <a:rPr lang="zh-TW" altLang="en-US" sz="2400" dirty="0"/>
              <a:t>的牌型並將手牌中最大的牌存於</a:t>
            </a:r>
            <a:r>
              <a:rPr lang="en-US" altLang="zh-TW" sz="2400" dirty="0"/>
              <a:t>h1.largest1</a:t>
            </a:r>
            <a:br>
              <a:rPr lang="en-US" altLang="zh-TW" sz="2400" dirty="0"/>
            </a:b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508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23D6E-9DAD-204B-AB59-9106E97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12447"/>
            <a:ext cx="7729728" cy="1188720"/>
          </a:xfrm>
        </p:spPr>
        <p:txBody>
          <a:bodyPr/>
          <a:lstStyle/>
          <a:p>
            <a:r>
              <a:rPr kumimoji="1" lang="zh-TW" altLang="en-US" dirty="0"/>
              <a:t>構想解說 </a:t>
            </a:r>
            <a:r>
              <a:rPr kumimoji="1" lang="en-US" altLang="zh-TW" dirty="0"/>
              <a:t>– </a:t>
            </a:r>
            <a:r>
              <a:rPr kumimoji="1" lang="zh-TW" altLang="en-US" dirty="0"/>
              <a:t>判斷牌型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646141-8A68-084A-8289-42E84832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23" y="2646399"/>
            <a:ext cx="9332213" cy="3609323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2E96099-CF25-5741-970A-E4EF4C9E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53592"/>
            <a:ext cx="7532974" cy="445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dirty="0"/>
              <a:t>判斷</a:t>
            </a:r>
            <a:r>
              <a:rPr lang="en-US" altLang="zh-TW" sz="2400" dirty="0"/>
              <a:t>hand2</a:t>
            </a:r>
            <a:r>
              <a:rPr lang="zh-TW" altLang="en-US" sz="2400" dirty="0"/>
              <a:t>的牌型並將手牌中最大的牌存於</a:t>
            </a:r>
            <a:r>
              <a:rPr lang="en-US" altLang="zh-TW" sz="2400" dirty="0"/>
              <a:t>h2.largest1</a:t>
            </a:r>
            <a:br>
              <a:rPr lang="en-US" altLang="zh-TW" sz="2400" dirty="0"/>
            </a:b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5920976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{B7669E40-02F0-6D4C-9871-606B8A856031}tf10001120</Template>
  <TotalTime>275</TotalTime>
  <Words>1094</Words>
  <Application>Microsoft Macintosh PowerPoint</Application>
  <PresentationFormat>寬螢幕</PresentationFormat>
  <Paragraphs>98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包裹</vt:lpstr>
      <vt:lpstr>PowerPoint 簡報</vt:lpstr>
      <vt:lpstr>遊戲規則</vt:lpstr>
      <vt:lpstr>遊戲規則</vt:lpstr>
      <vt:lpstr>構想解說 – 花色＆數字</vt:lpstr>
      <vt:lpstr>構想解說 – 建立物件</vt:lpstr>
      <vt:lpstr>構想解說 – 主程式</vt:lpstr>
      <vt:lpstr>構想解說 – 開始遊戲</vt:lpstr>
      <vt:lpstr>構想解說 – 判斷牌型</vt:lpstr>
      <vt:lpstr>構想解說 – 判斷牌型</vt:lpstr>
      <vt:lpstr>構想解說 – 比較＆輸出</vt:lpstr>
      <vt:lpstr>構想解說 - 相關函式</vt:lpstr>
      <vt:lpstr>構想解說 - 相關函式</vt:lpstr>
      <vt:lpstr>程式執行成果</vt:lpstr>
      <vt:lpstr>程式執行成果</vt:lpstr>
      <vt:lpstr>程式執行成果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淮薰 鄭</dc:creator>
  <cp:lastModifiedBy>淮薰 鄭</cp:lastModifiedBy>
  <cp:revision>9</cp:revision>
  <dcterms:created xsi:type="dcterms:W3CDTF">2021-04-09T07:11:34Z</dcterms:created>
  <dcterms:modified xsi:type="dcterms:W3CDTF">2021-04-09T11:47:25Z</dcterms:modified>
</cp:coreProperties>
</file>