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Shape 14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Shape 15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" name="Shape 16"/>
          <p:cNvSpPr/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17" name="Shape 17"/>
          <p:cNvSpPr/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大標題文字</a:t>
            </a:r>
          </a:p>
        </p:txBody>
      </p:sp>
      <p:sp>
        <p:nvSpPr>
          <p:cNvPr id="18" name="Shape 18"/>
          <p:cNvSpPr/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9" name="Shape 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body" sz="quarter" idx="13"/>
          </p:nvPr>
        </p:nvSpPr>
        <p:spPr>
          <a:xfrm>
            <a:off x="533400" y="5969000"/>
            <a:ext cx="11938000" cy="635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i="1" sz="3000"/>
            </a:lvl1pPr>
          </a:lstStyle>
          <a:p>
            <a:pPr/>
            <a:r>
              <a:t>–王大明</a:t>
            </a:r>
          </a:p>
        </p:txBody>
      </p:sp>
      <p:sp>
        <p:nvSpPr>
          <p:cNvPr id="108" name="Shape 108"/>
          <p:cNvSpPr/>
          <p:nvPr>
            <p:ph type="body" sz="quarter" idx="14"/>
          </p:nvPr>
        </p:nvSpPr>
        <p:spPr>
          <a:xfrm>
            <a:off x="1270000" y="4241800"/>
            <a:ext cx="10464800" cy="736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pPr/>
            <a:r>
              <a:t>「在此輸入名言語錄。」</a:t>
            </a: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7" name="Shape 11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" name="Shape 27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" name="Shape 28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" name="Shape 29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" name="Shape 30"/>
          <p:cNvSpPr/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31" name="Shape 31"/>
          <p:cNvSpPr/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2" name="Shape 32"/>
          <p:cNvSpPr/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大標題文字</a:t>
            </a:r>
          </a:p>
        </p:txBody>
      </p:sp>
      <p:sp>
        <p:nvSpPr>
          <p:cNvPr id="33" name="Shape 33"/>
          <p:cNvSpPr/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2" name="Shape 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0" name="Shape 50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1" name="Shape 51"/>
          <p:cNvSpPr/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52" name="Shape 52"/>
          <p:cNvSpPr/>
          <p:nvPr>
            <p:ph type="pic" sz="half" idx="14"/>
          </p:nvPr>
        </p:nvSpPr>
        <p:spPr>
          <a:xfrm>
            <a:off x="6818219" y="647699"/>
            <a:ext cx="5588001" cy="8331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pPr/>
            <a:r>
              <a:t>大標題文字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63" name="Shape 6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1" name="Shape 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2" name="Shape 7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pic" sz="half" idx="13"/>
          </p:nvPr>
        </p:nvSpPr>
        <p:spPr>
          <a:xfrm>
            <a:off x="6819900" y="2654300"/>
            <a:ext cx="5588000" cy="6350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0" name="Shape 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81" name="Shape 81"/>
          <p:cNvSpPr/>
          <p:nvPr>
            <p:ph type="body" sz="half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pic" sz="quarter" idx="13"/>
          </p:nvPr>
        </p:nvSpPr>
        <p:spPr>
          <a:xfrm>
            <a:off x="6856319" y="4772799"/>
            <a:ext cx="5499101" cy="422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Shape 98"/>
          <p:cNvSpPr/>
          <p:nvPr>
            <p:ph type="pic" sz="quarter" idx="14"/>
          </p:nvPr>
        </p:nvSpPr>
        <p:spPr>
          <a:xfrm>
            <a:off x="6860562" y="609600"/>
            <a:ext cx="5499101" cy="3530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9" name="Shape 99"/>
          <p:cNvSpPr/>
          <p:nvPr>
            <p:ph type="pic" sz="half" idx="15"/>
          </p:nvPr>
        </p:nvSpPr>
        <p:spPr>
          <a:xfrm>
            <a:off x="557119" y="609599"/>
            <a:ext cx="5588001" cy="83947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0" name="Shape 10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228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457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685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9144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11430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1371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1600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1828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程式設計</a:t>
            </a:r>
          </a:p>
        </p:txBody>
      </p:sp>
      <p:sp>
        <p:nvSpPr>
          <p:cNvPr id="134" name="Shape 134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陳政逸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flood fill</a:t>
            </a:r>
          </a:p>
        </p:txBody>
      </p:sp>
      <p:pic>
        <p:nvPicPr>
          <p:cNvPr id="177" name="截圖 2021-04-08 下午10.59.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4432" y="2324100"/>
            <a:ext cx="8935936" cy="7013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pPr/>
            <a:r>
              <a:t>設置起點</a:t>
            </a:r>
          </a:p>
        </p:txBody>
      </p:sp>
      <p:pic>
        <p:nvPicPr>
          <p:cNvPr id="180" name="截圖 2021-04-08 下午11.09.3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8099" y="3581400"/>
            <a:ext cx="10388601" cy="4191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pPr/>
            <a:r>
              <a:t>設置終點</a:t>
            </a:r>
          </a:p>
        </p:txBody>
      </p:sp>
      <p:pic>
        <p:nvPicPr>
          <p:cNvPr id="183" name="截圖 2021-04-08 下午11.10.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412213"/>
            <a:ext cx="13004801" cy="25293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pPr/>
            <a:r>
              <a:t>執行結果</a:t>
            </a:r>
          </a:p>
        </p:txBody>
      </p:sp>
      <p:pic>
        <p:nvPicPr>
          <p:cNvPr id="186" name="截圖 2021-04-08 下午11.11.3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253" y="3426470"/>
            <a:ext cx="6908294" cy="45008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IMG_8789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44216" y="-21542"/>
            <a:ext cx="14693232" cy="9796684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Shape 189"/>
          <p:cNvSpPr/>
          <p:nvPr/>
        </p:nvSpPr>
        <p:spPr>
          <a:xfrm>
            <a:off x="5988050" y="3015524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400"/>
              </a:spcBef>
              <a:defRPr sz="3600">
                <a:solidFill>
                  <a:srgbClr val="000000"/>
                </a:solidFill>
              </a:defRPr>
            </a:lvl1pPr>
          </a:lstStyle>
          <a:p>
            <a:pPr/>
            <a:r>
              <a:t>謝謝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cinnamon roll</a:t>
            </a:r>
          </a:p>
        </p:txBody>
      </p:sp>
      <p:pic>
        <p:nvPicPr>
          <p:cNvPr id="137" name="IMG_4048.jpeg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rcRect l="4534" t="0" r="4534" b="0"/>
          <a:stretch>
            <a:fillRect/>
          </a:stretch>
        </p:blipFill>
        <p:spPr>
          <a:xfrm>
            <a:off x="6529387" y="325936"/>
            <a:ext cx="6168897" cy="8889329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動機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pPr/>
            <a:r>
              <a:t>構想解說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建立map</a:t>
            </a:r>
          </a:p>
          <a:p>
            <a:pPr marL="0" indent="0">
              <a:buClrTx/>
              <a:buSzTx/>
              <a:buFontTx/>
              <a:buNone/>
            </a:pPr>
            <a:r>
              <a:t>找到最短路徑</a:t>
            </a:r>
          </a:p>
        </p:txBody>
      </p:sp>
      <p:sp>
        <p:nvSpPr>
          <p:cNvPr id="142" name="Shape 142"/>
          <p:cNvSpPr/>
          <p:nvPr/>
        </p:nvSpPr>
        <p:spPr>
          <a:xfrm>
            <a:off x="7269380" y="2946470"/>
            <a:ext cx="2286001" cy="1270001"/>
          </a:xfrm>
          <a:prstGeom prst="rect">
            <a:avLst/>
          </a:prstGeom>
          <a:ln w="12700">
            <a:solidFill>
              <a:srgbClr val="53585F">
                <a:alpha val="7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5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在地圖設置起點終點</a:t>
            </a:r>
          </a:p>
        </p:txBody>
      </p:sp>
      <p:sp>
        <p:nvSpPr>
          <p:cNvPr id="143" name="Shape 143"/>
          <p:cNvSpPr/>
          <p:nvPr/>
        </p:nvSpPr>
        <p:spPr>
          <a:xfrm>
            <a:off x="7269380" y="4816048"/>
            <a:ext cx="2286001" cy="1270001"/>
          </a:xfrm>
          <a:prstGeom prst="rect">
            <a:avLst/>
          </a:prstGeom>
          <a:ln w="12700">
            <a:solidFill>
              <a:srgbClr val="53585F">
                <a:alpha val="7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457200">
              <a:defRPr sz="15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進行bfs</a:t>
            </a:r>
          </a:p>
          <a:p>
            <a:pPr defTabSz="457200">
              <a:defRPr sz="15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找到最短路徑</a:t>
            </a:r>
          </a:p>
        </p:txBody>
      </p:sp>
      <p:sp>
        <p:nvSpPr>
          <p:cNvPr id="144" name="Shape 144"/>
          <p:cNvSpPr/>
          <p:nvPr/>
        </p:nvSpPr>
        <p:spPr>
          <a:xfrm>
            <a:off x="7269380" y="6685625"/>
            <a:ext cx="2286001" cy="1270001"/>
          </a:xfrm>
          <a:prstGeom prst="rect">
            <a:avLst/>
          </a:prstGeom>
          <a:ln w="12700">
            <a:solidFill>
              <a:srgbClr val="53585F">
                <a:alpha val="7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5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輸出最短路徑</a:t>
            </a:r>
          </a:p>
        </p:txBody>
      </p:sp>
      <p:sp>
        <p:nvSpPr>
          <p:cNvPr id="145" name="Shape 145"/>
          <p:cNvSpPr/>
          <p:nvPr/>
        </p:nvSpPr>
        <p:spPr>
          <a:xfrm>
            <a:off x="8412380" y="4374984"/>
            <a:ext cx="1" cy="282550"/>
          </a:xfrm>
          <a:prstGeom prst="line">
            <a:avLst/>
          </a:prstGeom>
          <a:ln w="635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46" name="Shape 146"/>
          <p:cNvSpPr/>
          <p:nvPr/>
        </p:nvSpPr>
        <p:spPr>
          <a:xfrm>
            <a:off x="8412380" y="6238448"/>
            <a:ext cx="1" cy="282549"/>
          </a:xfrm>
          <a:prstGeom prst="line">
            <a:avLst/>
          </a:prstGeom>
          <a:ln w="635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pPr/>
            <a:r>
              <a:t>建立map</a:t>
            </a:r>
          </a:p>
        </p:txBody>
      </p:sp>
      <p:sp>
        <p:nvSpPr>
          <p:cNvPr id="149" name="Shape 1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藍線23站;綠線19站</a:t>
            </a:r>
          </a:p>
          <a:p>
            <a:pPr marL="0" indent="0">
              <a:buClrTx/>
              <a:buSzTx/>
              <a:buFontTx/>
              <a:buNone/>
            </a:pPr>
            <a:r>
              <a:t>陣列25x21</a:t>
            </a:r>
          </a:p>
          <a:p>
            <a:pPr marL="0" indent="0">
              <a:buClrTx/>
              <a:buSzTx/>
              <a:buFontTx/>
              <a:buNone/>
            </a:pPr>
            <a:r>
              <a:t>藍線為(1,11)-(23,11)</a:t>
            </a:r>
          </a:p>
          <a:p>
            <a:pPr marL="0" indent="0">
              <a:buClrTx/>
              <a:buSzTx/>
              <a:buFontTx/>
              <a:buNone/>
            </a:pPr>
            <a:r>
              <a:t>綠線為(12,1)-(12,19)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pPr/>
            <a:r>
              <a:t>建立map</a:t>
            </a:r>
          </a:p>
        </p:txBody>
      </p:sp>
      <p:pic>
        <p:nvPicPr>
          <p:cNvPr id="152" name="截圖 2021-04-08 下午11.04.1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91266" y="4430275"/>
            <a:ext cx="8822268" cy="2493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pPr/>
            <a:r>
              <a:t>建立map</a:t>
            </a:r>
          </a:p>
        </p:txBody>
      </p:sp>
      <p:pic>
        <p:nvPicPr>
          <p:cNvPr id="155" name="截圖 2021-04-08 下午11.01.4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83299" y="2457799"/>
            <a:ext cx="6438202" cy="64382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04575" y="3518696"/>
            <a:ext cx="12795650" cy="4261953"/>
          </a:xfrm>
          <a:prstGeom prst="rect">
            <a:avLst/>
          </a:prstGeom>
        </p:spPr>
      </p:pic>
      <p:sp>
        <p:nvSpPr>
          <p:cNvPr id="158" name="Shape 1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flood fill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flood fill</a:t>
            </a:r>
          </a:p>
        </p:txBody>
      </p:sp>
      <p:sp>
        <p:nvSpPr>
          <p:cNvPr id="161" name="Shape 161"/>
          <p:cNvSpPr/>
          <p:nvPr/>
        </p:nvSpPr>
        <p:spPr>
          <a:xfrm>
            <a:off x="3349693" y="2330449"/>
            <a:ext cx="2540001" cy="1270001"/>
          </a:xfrm>
          <a:prstGeom prst="rect">
            <a:avLst/>
          </a:prstGeom>
          <a:ln w="12700">
            <a:solidFill>
              <a:srgbClr val="53585F">
                <a:alpha val="7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5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從queue中提取最前面的項</a:t>
            </a:r>
          </a:p>
        </p:txBody>
      </p:sp>
      <p:sp>
        <p:nvSpPr>
          <p:cNvPr id="162" name="Shape 162"/>
          <p:cNvSpPr/>
          <p:nvPr/>
        </p:nvSpPr>
        <p:spPr>
          <a:xfrm>
            <a:off x="3349693" y="4086198"/>
            <a:ext cx="2540001" cy="1270001"/>
          </a:xfrm>
          <a:prstGeom prst="rect">
            <a:avLst/>
          </a:prstGeom>
          <a:ln w="12700">
            <a:solidFill>
              <a:srgbClr val="53585F">
                <a:alpha val="7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457200">
              <a:defRPr sz="15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往上下左右</a:t>
            </a:r>
          </a:p>
          <a:p>
            <a:pPr defTabSz="457200">
              <a:defRPr sz="15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各走一次</a:t>
            </a:r>
          </a:p>
        </p:txBody>
      </p:sp>
      <p:sp>
        <p:nvSpPr>
          <p:cNvPr id="163" name="Shape 163"/>
          <p:cNvSpPr/>
          <p:nvPr/>
        </p:nvSpPr>
        <p:spPr>
          <a:xfrm>
            <a:off x="1969304" y="7758869"/>
            <a:ext cx="2540001" cy="1270001"/>
          </a:xfrm>
          <a:prstGeom prst="rect">
            <a:avLst/>
          </a:prstGeom>
          <a:ln w="12700">
            <a:solidFill>
              <a:srgbClr val="53585F">
                <a:alpha val="7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457200">
              <a:defRPr sz="15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為真則紀錄步數</a:t>
            </a:r>
          </a:p>
          <a:p>
            <a:pPr defTabSz="457200">
              <a:defRPr sz="15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為提取之值+1</a:t>
            </a:r>
          </a:p>
          <a:p>
            <a:pPr defTabSz="457200">
              <a:defRPr sz="15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離開迴圈</a:t>
            </a:r>
          </a:p>
        </p:txBody>
      </p:sp>
      <p:sp>
        <p:nvSpPr>
          <p:cNvPr id="164" name="Shape 164"/>
          <p:cNvSpPr/>
          <p:nvPr/>
        </p:nvSpPr>
        <p:spPr>
          <a:xfrm>
            <a:off x="4619693" y="3702049"/>
            <a:ext cx="1" cy="282550"/>
          </a:xfrm>
          <a:prstGeom prst="line">
            <a:avLst/>
          </a:prstGeom>
          <a:ln w="635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65" name="Shape 165"/>
          <p:cNvSpPr/>
          <p:nvPr/>
        </p:nvSpPr>
        <p:spPr>
          <a:xfrm>
            <a:off x="4619693" y="5457798"/>
            <a:ext cx="1" cy="282549"/>
          </a:xfrm>
          <a:prstGeom prst="line">
            <a:avLst/>
          </a:prstGeom>
          <a:ln w="635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66" name="Shape 166"/>
          <p:cNvSpPr/>
          <p:nvPr/>
        </p:nvSpPr>
        <p:spPr>
          <a:xfrm>
            <a:off x="3349693" y="5922533"/>
            <a:ext cx="254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ln w="12700">
            <a:solidFill>
              <a:srgbClr val="53585F">
                <a:alpha val="7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5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是否為終點</a:t>
            </a:r>
          </a:p>
        </p:txBody>
      </p:sp>
      <p:sp>
        <p:nvSpPr>
          <p:cNvPr id="167" name="Shape 167"/>
          <p:cNvSpPr/>
          <p:nvPr/>
        </p:nvSpPr>
        <p:spPr>
          <a:xfrm flipH="1">
            <a:off x="4245492" y="7333215"/>
            <a:ext cx="287966" cy="287967"/>
          </a:xfrm>
          <a:prstGeom prst="line">
            <a:avLst/>
          </a:prstGeom>
          <a:ln w="635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68" name="Shape 168"/>
          <p:cNvSpPr/>
          <p:nvPr/>
        </p:nvSpPr>
        <p:spPr>
          <a:xfrm>
            <a:off x="4665978" y="7333215"/>
            <a:ext cx="290035" cy="290035"/>
          </a:xfrm>
          <a:prstGeom prst="line">
            <a:avLst/>
          </a:prstGeom>
          <a:ln w="635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69" name="Shape 169"/>
          <p:cNvSpPr/>
          <p:nvPr/>
        </p:nvSpPr>
        <p:spPr>
          <a:xfrm>
            <a:off x="4774261" y="7758869"/>
            <a:ext cx="2540001" cy="1270001"/>
          </a:xfrm>
          <a:prstGeom prst="rect">
            <a:avLst/>
          </a:prstGeom>
          <a:ln w="12700">
            <a:solidFill>
              <a:srgbClr val="53585F">
                <a:alpha val="7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457200">
              <a:defRPr sz="15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不為真便紀錄新位置並將</a:t>
            </a:r>
          </a:p>
          <a:p>
            <a:pPr defTabSz="457200">
              <a:defRPr sz="15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位置放回queue的尾端</a:t>
            </a:r>
          </a:p>
        </p:txBody>
      </p:sp>
      <p:sp>
        <p:nvSpPr>
          <p:cNvPr id="170" name="Shape 170"/>
          <p:cNvSpPr/>
          <p:nvPr/>
        </p:nvSpPr>
        <p:spPr>
          <a:xfrm>
            <a:off x="7590906" y="8393869"/>
            <a:ext cx="373975" cy="1"/>
          </a:xfrm>
          <a:prstGeom prst="line">
            <a:avLst/>
          </a:prstGeom>
          <a:ln w="635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71" name="Shape 171"/>
          <p:cNvSpPr/>
          <p:nvPr/>
        </p:nvSpPr>
        <p:spPr>
          <a:xfrm>
            <a:off x="8241525" y="7758869"/>
            <a:ext cx="2540001" cy="1270001"/>
          </a:xfrm>
          <a:prstGeom prst="rect">
            <a:avLst/>
          </a:prstGeom>
          <a:ln w="12700">
            <a:solidFill>
              <a:srgbClr val="53585F">
                <a:alpha val="7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457200">
              <a:defRPr sz="15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刪除queue最前面那一項</a:t>
            </a:r>
          </a:p>
          <a:p>
            <a:pPr defTabSz="457200">
              <a:defRPr sz="15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回到第一步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flood fill</a:t>
            </a:r>
          </a:p>
        </p:txBody>
      </p:sp>
      <p:pic>
        <p:nvPicPr>
          <p:cNvPr id="174" name="截圖 2021-04-08 下午11.05.1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75099" y="3162299"/>
            <a:ext cx="5054601" cy="342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