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D00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263C9-683A-4F2C-8530-41C996BDD796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4E928-1F25-488D-92DA-C7859F5CA9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228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4E928-1F25-488D-92DA-C7859F5CA9B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332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4E928-1F25-488D-92DA-C7859F5CA9B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75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E61-65E4-408E-B969-B50B7CB31C98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9D6-A37E-4F2C-AF9D-A8713CDA4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6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E61-65E4-408E-B969-B50B7CB31C98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9D6-A37E-4F2C-AF9D-A8713CDA4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89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E61-65E4-408E-B969-B50B7CB31C98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9D6-A37E-4F2C-AF9D-A8713CDA4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30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E61-65E4-408E-B969-B50B7CB31C98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9D6-A37E-4F2C-AF9D-A8713CDA4E8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785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E61-65E4-408E-B969-B50B7CB31C98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9D6-A37E-4F2C-AF9D-A8713CDA4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416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E61-65E4-408E-B969-B50B7CB31C98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9D6-A37E-4F2C-AF9D-A8713CDA4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521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E61-65E4-408E-B969-B50B7CB31C98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9D6-A37E-4F2C-AF9D-A8713CDA4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87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E61-65E4-408E-B969-B50B7CB31C98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9D6-A37E-4F2C-AF9D-A8713CDA4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736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E61-65E4-408E-B969-B50B7CB31C98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9D6-A37E-4F2C-AF9D-A8713CDA4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6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E61-65E4-408E-B969-B50B7CB31C98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9D6-A37E-4F2C-AF9D-A8713CDA4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5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E61-65E4-408E-B969-B50B7CB31C98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9D6-A37E-4F2C-AF9D-A8713CDA4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45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E61-65E4-408E-B969-B50B7CB31C98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9D6-A37E-4F2C-AF9D-A8713CDA4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01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E61-65E4-408E-B969-B50B7CB31C98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9D6-A37E-4F2C-AF9D-A8713CDA4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63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E61-65E4-408E-B969-B50B7CB31C98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9D6-A37E-4F2C-AF9D-A8713CDA4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65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E61-65E4-408E-B969-B50B7CB31C98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9D6-A37E-4F2C-AF9D-A8713CDA4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17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E61-65E4-408E-B969-B50B7CB31C98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9D6-A37E-4F2C-AF9D-A8713CDA4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48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6E61-65E4-408E-B969-B50B7CB31C98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8A9D6-A37E-4F2C-AF9D-A8713CDA4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32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0716E61-65E4-408E-B969-B50B7CB31C98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908A9D6-A37E-4F2C-AF9D-A8713CDA4E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02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簡報檔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/>
              <a:t>B08702039</a:t>
            </a:r>
            <a:r>
              <a:rPr lang="zh-TW" altLang="en-US" b="1" dirty="0" smtClean="0"/>
              <a:t>會計二丁啟恩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16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  <a:lumMod val="92000"/>
                <a:lumOff val="8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構思</a:t>
            </a:r>
            <a:endParaRPr lang="zh-TW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b="1" dirty="0"/>
              <a:t>最初</a:t>
            </a:r>
            <a:r>
              <a:rPr lang="zh-TW" altLang="en-US" b="1" dirty="0" smtClean="0"/>
              <a:t>打算設計夾娃娃機的小遊戲 </a:t>
            </a:r>
            <a:r>
              <a:rPr lang="en-US" altLang="zh-TW" b="1" dirty="0" smtClean="0"/>
              <a:t>,</a:t>
            </a:r>
            <a:r>
              <a:rPr lang="zh-TW" altLang="en-US" b="1" dirty="0" smtClean="0"/>
              <a:t> 但是後來助教說不需要用到太複雜的演算法 </a:t>
            </a:r>
            <a:r>
              <a:rPr lang="en-US" altLang="zh-TW" b="1" dirty="0" smtClean="0"/>
              <a:t>,</a:t>
            </a:r>
            <a:r>
              <a:rPr lang="zh-TW" altLang="en-US" b="1" dirty="0" smtClean="0"/>
              <a:t> 而且程式最好要活潑或是跟本系連結最好 </a:t>
            </a:r>
            <a:r>
              <a:rPr lang="en-US" altLang="zh-TW" b="1" dirty="0" smtClean="0"/>
              <a:t>,</a:t>
            </a:r>
            <a:r>
              <a:rPr lang="zh-TW" altLang="en-US" b="1" dirty="0" smtClean="0"/>
              <a:t> 所以就改做會計系的內容 </a:t>
            </a:r>
            <a:r>
              <a:rPr lang="en-US" altLang="zh-TW" b="1" dirty="0" smtClean="0"/>
              <a:t>.</a:t>
            </a:r>
          </a:p>
          <a:p>
            <a:r>
              <a:rPr lang="zh-TW" altLang="en-US" b="1" dirty="0" smtClean="0"/>
              <a:t>原本的目標是要設計一個可以輸出公司債的年金現值的程式 </a:t>
            </a:r>
            <a:r>
              <a:rPr lang="en-US" altLang="zh-TW" b="1" dirty="0" smtClean="0"/>
              <a:t>, </a:t>
            </a:r>
            <a:r>
              <a:rPr lang="zh-TW" altLang="en-US" b="1" dirty="0" smtClean="0"/>
              <a:t>比如說輸入 </a:t>
            </a:r>
            <a:r>
              <a:rPr lang="en-US" altLang="zh-TW" b="1" dirty="0" smtClean="0"/>
              <a:t>100</a:t>
            </a:r>
            <a:r>
              <a:rPr lang="zh-TW" altLang="en-US" b="1" dirty="0" smtClean="0"/>
              <a:t>萬 的公司債市場利率是 </a:t>
            </a:r>
            <a:r>
              <a:rPr lang="en-US" altLang="zh-TW" b="1" dirty="0" smtClean="0"/>
              <a:t>5%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,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3</a:t>
            </a:r>
            <a:r>
              <a:rPr lang="zh-TW" altLang="en-US" b="1" dirty="0" smtClean="0"/>
              <a:t>年到期 </a:t>
            </a:r>
            <a:r>
              <a:rPr lang="en-US" altLang="zh-TW" b="1" dirty="0" smtClean="0"/>
              <a:t>, </a:t>
            </a:r>
            <a:r>
              <a:rPr lang="zh-TW" altLang="en-US" b="1" dirty="0" smtClean="0"/>
              <a:t>票面利率為 </a:t>
            </a:r>
            <a:r>
              <a:rPr lang="en-US" altLang="zh-TW" b="1" dirty="0" smtClean="0"/>
              <a:t>3% , </a:t>
            </a:r>
            <a:r>
              <a:rPr lang="zh-TW" altLang="en-US" b="1" dirty="0" smtClean="0"/>
              <a:t>那目前的價值會是 </a:t>
            </a:r>
            <a:r>
              <a:rPr lang="en-US" altLang="zh-TW" b="1" dirty="0" smtClean="0"/>
              <a:t>94</a:t>
            </a:r>
            <a:r>
              <a:rPr lang="zh-TW" altLang="en-US" b="1" dirty="0" smtClean="0"/>
              <a:t>萬</a:t>
            </a:r>
            <a:r>
              <a:rPr lang="en-US" altLang="zh-TW" b="1" dirty="0" smtClean="0"/>
              <a:t>5535</a:t>
            </a:r>
            <a:r>
              <a:rPr lang="zh-TW" altLang="en-US" b="1" dirty="0" smtClean="0"/>
              <a:t>元 </a:t>
            </a:r>
            <a:r>
              <a:rPr lang="en-US" altLang="zh-TW" b="1" dirty="0" smtClean="0"/>
              <a:t>.</a:t>
            </a:r>
            <a:r>
              <a:rPr lang="zh-TW" altLang="en-US" b="1" dirty="0" smtClean="0"/>
              <a:t> 但是考量沒有修過會計學的同學 </a:t>
            </a:r>
            <a:r>
              <a:rPr lang="en-US" altLang="zh-TW" b="1" dirty="0" smtClean="0"/>
              <a:t>, </a:t>
            </a:r>
            <a:r>
              <a:rPr lang="zh-TW" altLang="en-US" b="1" dirty="0" smtClean="0"/>
              <a:t>所以改做最基本的財務報表程式</a:t>
            </a:r>
            <a:endParaRPr lang="en-US" altLang="zh-TW" b="1" dirty="0" smtClean="0"/>
          </a:p>
          <a:p>
            <a:r>
              <a:rPr lang="zh-TW" altLang="en-US" b="1" dirty="0" smtClean="0"/>
              <a:t>為了方便解說或是讓助教理解 </a:t>
            </a:r>
            <a:r>
              <a:rPr lang="en-US" altLang="zh-TW" b="1" dirty="0" smtClean="0"/>
              <a:t>, </a:t>
            </a:r>
            <a:r>
              <a:rPr lang="zh-TW" altLang="en-US" b="1" dirty="0" smtClean="0"/>
              <a:t>所以以</a:t>
            </a:r>
            <a:r>
              <a:rPr lang="zh-TW" altLang="en-US" b="1" dirty="0" smtClean="0">
                <a:solidFill>
                  <a:srgbClr val="3366FF"/>
                </a:solidFill>
              </a:rPr>
              <a:t>資產負債</a:t>
            </a:r>
            <a:r>
              <a:rPr lang="zh-TW" altLang="en-US" b="1" dirty="0">
                <a:solidFill>
                  <a:srgbClr val="3366FF"/>
                </a:solidFill>
              </a:rPr>
              <a:t>表</a:t>
            </a:r>
            <a:r>
              <a:rPr lang="zh-TW" altLang="en-US" b="1" dirty="0" smtClean="0"/>
              <a:t>及</a:t>
            </a:r>
            <a:r>
              <a:rPr lang="zh-TW" altLang="en-US" b="1" dirty="0" smtClean="0">
                <a:solidFill>
                  <a:srgbClr val="D002E0"/>
                </a:solidFill>
              </a:rPr>
              <a:t>損益表</a:t>
            </a:r>
            <a:r>
              <a:rPr lang="zh-TW" altLang="en-US" b="1" dirty="0" smtClean="0"/>
              <a:t>為主軸 </a:t>
            </a:r>
            <a:r>
              <a:rPr lang="en-US" altLang="zh-TW" b="1" dirty="0" smtClean="0"/>
              <a:t>!</a:t>
            </a:r>
          </a:p>
          <a:p>
            <a:r>
              <a:rPr lang="en-US" altLang="zh-TW" b="1" dirty="0" smtClean="0"/>
              <a:t>btw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,</a:t>
            </a:r>
            <a:r>
              <a:rPr lang="zh-TW" altLang="en-US" b="1" dirty="0" smtClean="0"/>
              <a:t> 修這門課之前我沒有任何程式基礎 </a:t>
            </a:r>
            <a:r>
              <a:rPr lang="en-US" altLang="zh-TW" b="1" dirty="0" smtClean="0"/>
              <a:t>, </a:t>
            </a:r>
            <a:r>
              <a:rPr lang="zh-TW" altLang="en-US" b="1" dirty="0" smtClean="0"/>
              <a:t>所以程式碼都是從第一章學習到第六章的進度</a:t>
            </a:r>
            <a:r>
              <a:rPr lang="en-US" altLang="zh-TW" b="1" dirty="0" smtClean="0"/>
              <a:t> </a:t>
            </a:r>
          </a:p>
          <a:p>
            <a:endParaRPr lang="en-US" altLang="zh-TW" b="1" dirty="0" smtClean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040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185017"/>
            <a:ext cx="10364451" cy="1596177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4399" y="1508110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zh-TW" altLang="en-US" b="1" dirty="0" smtClean="0"/>
              <a:t>先把構思的內容寫成原始碼 </a:t>
            </a:r>
            <a:r>
              <a:rPr lang="en-US" altLang="zh-TW" b="1" dirty="0"/>
              <a:t>.</a:t>
            </a:r>
            <a:r>
              <a:rPr lang="en-US" altLang="zh-TW" b="1" dirty="0" smtClean="0"/>
              <a:t> </a:t>
            </a:r>
            <a:r>
              <a:rPr lang="zh-TW" altLang="en-US" b="1" dirty="0" smtClean="0"/>
              <a:t>因為是結構化程式 </a:t>
            </a:r>
            <a:r>
              <a:rPr lang="en-US" altLang="zh-TW" b="1" dirty="0" smtClean="0"/>
              <a:t>, </a:t>
            </a:r>
            <a:r>
              <a:rPr lang="zh-TW" altLang="en-US" b="1" dirty="0" smtClean="0"/>
              <a:t>所以</a:t>
            </a:r>
            <a:r>
              <a:rPr lang="en-US" altLang="zh-TW" b="1" dirty="0" smtClean="0"/>
              <a:t> </a:t>
            </a:r>
            <a:r>
              <a:rPr lang="en-US" altLang="zh-TW" b="1" cap="none" dirty="0" smtClean="0"/>
              <a:t>do - while</a:t>
            </a:r>
            <a:r>
              <a:rPr lang="en-US" altLang="zh-TW" b="1" dirty="0" smtClean="0"/>
              <a:t> </a:t>
            </a:r>
            <a:r>
              <a:rPr lang="zh-TW" altLang="en-US" b="1" dirty="0"/>
              <a:t>結構寫在原始碼</a:t>
            </a:r>
            <a:r>
              <a:rPr lang="zh-TW" altLang="en-US" b="1" dirty="0" smtClean="0"/>
              <a:t>上 </a:t>
            </a:r>
            <a:r>
              <a:rPr lang="en-US" altLang="zh-TW" b="1" dirty="0" smtClean="0"/>
              <a:t>.</a:t>
            </a:r>
          </a:p>
          <a:p>
            <a:pPr marL="0" indent="0">
              <a:buNone/>
            </a:pP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236" y="1973690"/>
            <a:ext cx="6022109" cy="476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26703"/>
            <a:ext cx="10364451" cy="1531203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5" y="1196334"/>
            <a:ext cx="10363826" cy="3424107"/>
          </a:xfrm>
        </p:spPr>
        <p:txBody>
          <a:bodyPr/>
          <a:lstStyle/>
          <a:p>
            <a:r>
              <a:rPr lang="zh-TW" altLang="en-US" b="1" dirty="0" smtClean="0"/>
              <a:t>接下來就是輸入基本資料 </a:t>
            </a:r>
            <a:r>
              <a:rPr lang="en-US" altLang="zh-TW" b="1" dirty="0" smtClean="0"/>
              <a:t>,  </a:t>
            </a:r>
            <a:r>
              <a:rPr lang="zh-TW" altLang="en-US" b="1" dirty="0" smtClean="0"/>
              <a:t>但是寫在迴圈外 </a:t>
            </a:r>
            <a:r>
              <a:rPr lang="en-US" altLang="zh-TW" b="1" dirty="0" smtClean="0"/>
              <a:t>, </a:t>
            </a:r>
            <a:r>
              <a:rPr lang="zh-TW" altLang="en-US" b="1" dirty="0" smtClean="0"/>
              <a:t>減少不必要的輸入</a:t>
            </a:r>
            <a:endParaRPr lang="en-US" altLang="zh-TW" b="1" dirty="0" smtClean="0"/>
          </a:p>
          <a:p>
            <a:r>
              <a:rPr lang="zh-TW" altLang="en-US" b="1" dirty="0" smtClean="0"/>
              <a:t>最好以</a:t>
            </a:r>
            <a:r>
              <a:rPr lang="en-US" altLang="zh-TW" b="1" cap="none" dirty="0"/>
              <a:t> </a:t>
            </a:r>
            <a:r>
              <a:rPr lang="en-US" altLang="zh-TW" b="1" cap="none" dirty="0" smtClean="0">
                <a:solidFill>
                  <a:srgbClr val="3366FF"/>
                </a:solidFill>
              </a:rPr>
              <a:t>double</a:t>
            </a:r>
            <a:r>
              <a:rPr lang="en-US" altLang="zh-TW" b="1" cap="none" dirty="0" smtClean="0">
                <a:solidFill>
                  <a:srgbClr val="FF0000"/>
                </a:solidFill>
              </a:rPr>
              <a:t> </a:t>
            </a:r>
            <a:r>
              <a:rPr lang="zh-TW" altLang="en-US" b="1" cap="none" dirty="0" smtClean="0"/>
              <a:t>宣告變數</a:t>
            </a:r>
            <a:r>
              <a:rPr lang="en-US" altLang="zh-TW" b="1" cap="none" dirty="0" smtClean="0"/>
              <a:t>,</a:t>
            </a:r>
            <a:r>
              <a:rPr lang="zh-TW" altLang="en-US" b="1" cap="none" dirty="0" smtClean="0"/>
              <a:t> 較為精準</a:t>
            </a:r>
            <a:r>
              <a:rPr lang="en-US" altLang="zh-TW" b="1" cap="none" dirty="0" smtClean="0"/>
              <a:t>(</a:t>
            </a:r>
            <a:r>
              <a:rPr lang="zh-TW" altLang="en-US" b="1" cap="none" dirty="0" smtClean="0"/>
              <a:t>避免</a:t>
            </a:r>
            <a:r>
              <a:rPr lang="en-US" altLang="zh-TW" b="1" cap="none" dirty="0" smtClean="0"/>
              <a:t>Truncation error)</a:t>
            </a:r>
            <a:r>
              <a:rPr lang="zh-TW" altLang="en-US" b="1" cap="none" dirty="0" smtClean="0"/>
              <a:t> </a:t>
            </a:r>
            <a:r>
              <a:rPr lang="en-US" altLang="zh-TW" b="1" cap="none" dirty="0" smtClean="0"/>
              <a:t>, </a:t>
            </a:r>
            <a:r>
              <a:rPr lang="zh-TW" altLang="en-US" b="1" cap="none" dirty="0" smtClean="0"/>
              <a:t>然後變數名稱要有意義 </a:t>
            </a:r>
            <a:endParaRPr lang="en-US" altLang="zh-TW" b="1" cap="none" dirty="0" smtClean="0"/>
          </a:p>
          <a:p>
            <a:r>
              <a:rPr lang="en-US" altLang="zh-TW" b="1" cap="none" dirty="0" smtClean="0"/>
              <a:t>Ex : </a:t>
            </a:r>
            <a:r>
              <a:rPr lang="zh-TW" altLang="en-US" b="1" cap="none" dirty="0" smtClean="0"/>
              <a:t>讀取公司名稱的變數可以設為</a:t>
            </a:r>
            <a:r>
              <a:rPr lang="en-US" altLang="zh-TW" b="1" cap="none" dirty="0" err="1" smtClean="0"/>
              <a:t>CorporationName</a:t>
            </a:r>
            <a:r>
              <a:rPr lang="en-US" altLang="zh-TW" b="1" cap="none" dirty="0" smtClean="0"/>
              <a:t>(30) </a:t>
            </a:r>
            <a:r>
              <a:rPr lang="zh-TW" altLang="en-US" b="1" cap="none" dirty="0" smtClean="0"/>
              <a:t>甚至是用中文</a:t>
            </a:r>
            <a:r>
              <a:rPr lang="en-US" altLang="zh-TW" b="1" cap="none" dirty="0" smtClean="0"/>
              <a:t>(36)</a:t>
            </a:r>
            <a:r>
              <a:rPr lang="zh-TW" altLang="en-US" b="1" cap="none" dirty="0" smtClean="0"/>
              <a:t>都可以</a:t>
            </a:r>
            <a:endParaRPr lang="zh-TW" altLang="en-US" b="1" cap="none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08" y="2629100"/>
            <a:ext cx="7979560" cy="4130463"/>
          </a:xfrm>
          <a:prstGeom prst="rect">
            <a:avLst/>
          </a:prstGeom>
        </p:spPr>
      </p:pic>
      <p:sp>
        <p:nvSpPr>
          <p:cNvPr id="17" name="橢圓 16"/>
          <p:cNvSpPr/>
          <p:nvPr/>
        </p:nvSpPr>
        <p:spPr>
          <a:xfrm>
            <a:off x="2355273" y="2931427"/>
            <a:ext cx="249382" cy="1939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359892" y="4354893"/>
            <a:ext cx="249382" cy="1939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9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175" y="0"/>
            <a:ext cx="10364451" cy="1596177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812800" y="1138656"/>
            <a:ext cx="10363826" cy="3424107"/>
          </a:xfrm>
        </p:spPr>
        <p:txBody>
          <a:bodyPr/>
          <a:lstStyle/>
          <a:p>
            <a:r>
              <a:rPr lang="zh-TW" altLang="en-US" b="1" dirty="0" smtClean="0"/>
              <a:t>輸入第</a:t>
            </a:r>
            <a:r>
              <a:rPr lang="en-US" altLang="zh-TW" b="1" dirty="0" smtClean="0"/>
              <a:t>1</a:t>
            </a:r>
            <a:r>
              <a:rPr lang="zh-TW" altLang="en-US" b="1" dirty="0" smtClean="0"/>
              <a:t>個迴圈 </a:t>
            </a:r>
            <a:r>
              <a:rPr lang="en-US" altLang="zh-TW" b="1" dirty="0"/>
              <a:t> </a:t>
            </a:r>
            <a:r>
              <a:rPr lang="en-US" altLang="zh-TW" b="1" dirty="0" smtClean="0"/>
              <a:t>. </a:t>
            </a:r>
            <a:r>
              <a:rPr lang="zh-TW" altLang="en-US" b="1" dirty="0" smtClean="0"/>
              <a:t> 因為稅率不可能 </a:t>
            </a:r>
            <a:r>
              <a:rPr lang="en-US" altLang="zh-TW" b="1" dirty="0" smtClean="0"/>
              <a:t>&gt; 1 </a:t>
            </a:r>
            <a:r>
              <a:rPr lang="zh-TW" altLang="en-US" b="1" dirty="0" smtClean="0"/>
              <a:t>或是 </a:t>
            </a:r>
            <a:r>
              <a:rPr lang="en-US" altLang="zh-TW" b="1" dirty="0" smtClean="0"/>
              <a:t>&lt; 0</a:t>
            </a:r>
          </a:p>
          <a:p>
            <a:r>
              <a:rPr lang="zh-TW" altLang="en-US" b="1" dirty="0" smtClean="0"/>
              <a:t>在</a:t>
            </a:r>
            <a:r>
              <a:rPr lang="en-US" altLang="zh-TW" b="1" cap="none" dirty="0" smtClean="0"/>
              <a:t>while</a:t>
            </a:r>
            <a:r>
              <a:rPr lang="zh-TW" altLang="en-US" b="1" cap="none" dirty="0" smtClean="0"/>
              <a:t>的條件內 </a:t>
            </a:r>
            <a:r>
              <a:rPr lang="en-US" altLang="zh-TW" b="1" cap="none" dirty="0" smtClean="0"/>
              <a:t>, </a:t>
            </a:r>
            <a:r>
              <a:rPr lang="zh-TW" altLang="en-US" b="1" cap="none" dirty="0" smtClean="0"/>
              <a:t>可用捷徑 </a:t>
            </a:r>
            <a:r>
              <a:rPr lang="en-US" altLang="zh-TW" b="1" cap="none" dirty="0" smtClean="0"/>
              <a:t>(short-circuit) , </a:t>
            </a:r>
            <a:r>
              <a:rPr lang="zh-TW" altLang="en-US" b="1" cap="none" dirty="0" smtClean="0"/>
              <a:t>當然要先檢查前後</a:t>
            </a:r>
            <a:r>
              <a:rPr lang="zh-TW" altLang="en-US" b="1" cap="none" dirty="0"/>
              <a:t>是否</a:t>
            </a:r>
            <a:r>
              <a:rPr lang="zh-TW" altLang="en-US" b="1" cap="none" dirty="0" smtClean="0"/>
              <a:t>有</a:t>
            </a:r>
            <a:r>
              <a:rPr lang="en-US" altLang="zh-TW" b="1" cap="none" dirty="0" smtClean="0"/>
              <a:t>side effect</a:t>
            </a:r>
          </a:p>
          <a:p>
            <a:r>
              <a:rPr lang="zh-TW" altLang="en-US" b="1" cap="none" dirty="0"/>
              <a:t>第</a:t>
            </a:r>
            <a:r>
              <a:rPr lang="en-US" altLang="zh-TW" b="1" cap="none" dirty="0"/>
              <a:t>47</a:t>
            </a:r>
            <a:r>
              <a:rPr lang="zh-TW" altLang="en-US" b="1" cap="none" dirty="0" smtClean="0"/>
              <a:t>行 </a:t>
            </a:r>
            <a:r>
              <a:rPr lang="en-US" altLang="zh-TW" b="1" cap="none" dirty="0" smtClean="0"/>
              <a:t>”</a:t>
            </a:r>
            <a:r>
              <a:rPr lang="zh-TW" altLang="en-US" b="1" cap="none" dirty="0" smtClean="0"/>
              <a:t>營業稅率</a:t>
            </a:r>
            <a:r>
              <a:rPr lang="en-US" altLang="zh-TW" b="1" cap="none" dirty="0" smtClean="0"/>
              <a:t>”</a:t>
            </a:r>
            <a:r>
              <a:rPr lang="zh-TW" altLang="en-US" b="1" cap="none" dirty="0" smtClean="0"/>
              <a:t> 已</a:t>
            </a:r>
            <a:r>
              <a:rPr lang="zh-TW" altLang="en-US" b="1" cap="none" dirty="0"/>
              <a:t>在迴圈外就</a:t>
            </a:r>
            <a:r>
              <a:rPr lang="zh-TW" altLang="en-US" b="1" cap="none" dirty="0" smtClean="0"/>
              <a:t>宣告為 </a:t>
            </a:r>
            <a:r>
              <a:rPr lang="en-US" altLang="zh-TW" b="1" cap="none" dirty="0" smtClean="0">
                <a:solidFill>
                  <a:srgbClr val="3366FF"/>
                </a:solidFill>
              </a:rPr>
              <a:t>double</a:t>
            </a:r>
            <a:r>
              <a:rPr lang="zh-TW" altLang="en-US" b="1" cap="none" dirty="0" smtClean="0">
                <a:solidFill>
                  <a:srgbClr val="3366FF"/>
                </a:solidFill>
              </a:rPr>
              <a:t> </a:t>
            </a:r>
            <a:r>
              <a:rPr lang="zh-TW" altLang="en-US" b="1" cap="none" dirty="0" smtClean="0"/>
              <a:t>變數 </a:t>
            </a:r>
            <a:r>
              <a:rPr lang="en-US" altLang="zh-TW" b="1" cap="none" dirty="0" smtClean="0"/>
              <a:t>.</a:t>
            </a:r>
          </a:p>
          <a:p>
            <a:r>
              <a:rPr lang="zh-TW" altLang="en-US" b="1" cap="none" dirty="0" smtClean="0"/>
              <a:t>如果輸入範圍是 </a:t>
            </a:r>
            <a:r>
              <a:rPr lang="en-US" altLang="zh-TW" b="1" cap="none" dirty="0" smtClean="0"/>
              <a:t>negate</a:t>
            </a:r>
            <a:r>
              <a:rPr lang="zh-TW" altLang="en-US" b="1" cap="none" dirty="0" smtClean="0"/>
              <a:t> </a:t>
            </a:r>
            <a:r>
              <a:rPr lang="en-US" altLang="zh-TW" b="1" cap="none" dirty="0" smtClean="0"/>
              <a:t>(</a:t>
            </a:r>
            <a:r>
              <a:rPr lang="zh-TW" altLang="en-US" b="1" cap="none" dirty="0" smtClean="0"/>
              <a:t> 營業稅率 </a:t>
            </a:r>
            <a:r>
              <a:rPr lang="en-US" altLang="zh-TW" b="1" cap="none" dirty="0" smtClean="0"/>
              <a:t>&gt;</a:t>
            </a:r>
            <a:r>
              <a:rPr lang="zh-TW" altLang="en-US" b="1" cap="none" dirty="0" smtClean="0"/>
              <a:t> </a:t>
            </a:r>
            <a:r>
              <a:rPr lang="en-US" altLang="zh-TW" b="1" cap="none" dirty="0" smtClean="0"/>
              <a:t>1</a:t>
            </a:r>
            <a:r>
              <a:rPr lang="zh-TW" altLang="en-US" b="1" cap="none" dirty="0" smtClean="0"/>
              <a:t> </a:t>
            </a:r>
            <a:r>
              <a:rPr lang="en-US" altLang="zh-TW" b="1" cap="none" dirty="0" smtClean="0"/>
              <a:t>||</a:t>
            </a:r>
            <a:r>
              <a:rPr lang="zh-TW" altLang="en-US" b="1" cap="none" dirty="0" smtClean="0"/>
              <a:t> 營業稅率 </a:t>
            </a:r>
            <a:r>
              <a:rPr lang="en-US" altLang="zh-TW" b="1" cap="none" dirty="0" smtClean="0"/>
              <a:t>&lt;</a:t>
            </a:r>
            <a:r>
              <a:rPr lang="zh-TW" altLang="en-US" b="1" cap="none" dirty="0" smtClean="0"/>
              <a:t> </a:t>
            </a:r>
            <a:r>
              <a:rPr lang="en-US" altLang="zh-TW" b="1" cap="none" dirty="0" smtClean="0"/>
              <a:t>0 )</a:t>
            </a:r>
            <a:r>
              <a:rPr lang="zh-TW" altLang="en-US" b="1" cap="none" dirty="0" smtClean="0"/>
              <a:t> </a:t>
            </a:r>
            <a:r>
              <a:rPr lang="en-US" altLang="zh-TW" b="1" cap="none" dirty="0" smtClean="0"/>
              <a:t>, </a:t>
            </a:r>
            <a:r>
              <a:rPr lang="zh-TW" altLang="en-US" b="1" cap="none" dirty="0" smtClean="0"/>
              <a:t>即 </a:t>
            </a:r>
            <a:r>
              <a:rPr lang="en-US" altLang="zh-TW" b="1" cap="none" dirty="0" smtClean="0"/>
              <a:t>0&lt;</a:t>
            </a:r>
            <a:r>
              <a:rPr lang="zh-TW" altLang="en-US" b="1" cap="none" dirty="0" smtClean="0"/>
              <a:t>營業稅率</a:t>
            </a:r>
            <a:r>
              <a:rPr lang="en-US" altLang="zh-TW" b="1" cap="none" dirty="0" smtClean="0"/>
              <a:t>&lt;=1</a:t>
            </a:r>
            <a:r>
              <a:rPr lang="zh-TW" altLang="en-US" b="1" cap="none" dirty="0" smtClean="0"/>
              <a:t> </a:t>
            </a:r>
            <a:r>
              <a:rPr lang="en-US" altLang="zh-TW" b="1" cap="none" dirty="0" smtClean="0"/>
              <a:t>.</a:t>
            </a:r>
            <a:r>
              <a:rPr lang="zh-TW" altLang="en-US" b="1" cap="none" dirty="0" smtClean="0">
                <a:solidFill>
                  <a:srgbClr val="3366FF"/>
                </a:solidFill>
              </a:rPr>
              <a:t> </a:t>
            </a:r>
            <a:r>
              <a:rPr lang="en-US" altLang="zh-TW" b="1" cap="none" dirty="0" smtClean="0">
                <a:solidFill>
                  <a:srgbClr val="3366FF"/>
                </a:solidFill>
              </a:rPr>
              <a:t>break</a:t>
            </a:r>
            <a:r>
              <a:rPr lang="zh-TW" altLang="en-US" b="1" cap="none" dirty="0" smtClean="0"/>
              <a:t>迴圈</a:t>
            </a:r>
            <a:endParaRPr lang="en-US" altLang="zh-TW" b="1" cap="none" dirty="0" smtClean="0"/>
          </a:p>
          <a:p>
            <a:pPr marL="0" indent="0">
              <a:buNone/>
            </a:pPr>
            <a:endParaRPr lang="zh-TW" alt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07" y="3118563"/>
            <a:ext cx="10074985" cy="333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596177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3774" y="1055528"/>
            <a:ext cx="10363826" cy="3424107"/>
          </a:xfrm>
        </p:spPr>
        <p:txBody>
          <a:bodyPr/>
          <a:lstStyle/>
          <a:p>
            <a:r>
              <a:rPr lang="zh-TW" altLang="en-US" b="1" dirty="0" smtClean="0"/>
              <a:t>單純用</a:t>
            </a:r>
            <a:r>
              <a:rPr lang="en-US" altLang="zh-TW" b="1" dirty="0" err="1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altLang="zh-TW" b="1" cap="none" dirty="0" err="1" smtClean="0">
                <a:solidFill>
                  <a:schemeClr val="accent2">
                    <a:lumMod val="75000"/>
                  </a:schemeClr>
                </a:solidFill>
              </a:rPr>
              <a:t>onsole</a:t>
            </a:r>
            <a:r>
              <a:rPr lang="en-US" altLang="zh-TW" b="1" cap="none" dirty="0" err="1" smtClean="0"/>
              <a:t>.WriteLine</a:t>
            </a:r>
            <a:r>
              <a:rPr lang="en-US" altLang="zh-TW" b="1" cap="none" dirty="0" smtClean="0"/>
              <a:t> </a:t>
            </a:r>
            <a:r>
              <a:rPr lang="zh-TW" altLang="en-US" b="1" cap="none" dirty="0" smtClean="0"/>
              <a:t>排版</a:t>
            </a:r>
            <a:endParaRPr lang="en-US" altLang="zh-TW" b="1" cap="none" dirty="0" smtClean="0"/>
          </a:p>
          <a:p>
            <a:r>
              <a:rPr lang="zh-TW" altLang="en-US" b="1" dirty="0" smtClean="0"/>
              <a:t>下圖為原始碼 </a:t>
            </a:r>
            <a:r>
              <a:rPr lang="en-US" altLang="zh-TW" b="1" dirty="0" smtClean="0"/>
              <a:t>, </a:t>
            </a:r>
            <a:r>
              <a:rPr lang="zh-TW" altLang="en-US" b="1" dirty="0" smtClean="0"/>
              <a:t>左圖為</a:t>
            </a:r>
            <a:r>
              <a:rPr lang="en-US" altLang="zh-TW" b="1" cap="none" dirty="0" err="1" smtClean="0"/>
              <a:t>cmd</a:t>
            </a:r>
            <a:r>
              <a:rPr lang="zh-TW" altLang="en-US" b="1" cap="none" dirty="0" smtClean="0"/>
              <a:t>輸出</a:t>
            </a:r>
            <a:endParaRPr lang="zh-TW" altLang="en-US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2318088"/>
            <a:ext cx="6529481" cy="43918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483" y="21816"/>
            <a:ext cx="3972264" cy="67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1411" y="0"/>
            <a:ext cx="10364451" cy="1596177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5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821411" y="1120183"/>
            <a:ext cx="10363826" cy="3424107"/>
          </a:xfrm>
        </p:spPr>
        <p:txBody>
          <a:bodyPr/>
          <a:lstStyle/>
          <a:p>
            <a:r>
              <a:rPr lang="zh-TW" altLang="en-US" b="1" dirty="0"/>
              <a:t>在</a:t>
            </a:r>
            <a:r>
              <a:rPr lang="zh-TW" altLang="en-US" b="1" dirty="0" smtClean="0"/>
              <a:t>輸入完所有的資料時 </a:t>
            </a:r>
            <a:r>
              <a:rPr lang="en-US" altLang="zh-TW" b="1" dirty="0" smtClean="0"/>
              <a:t>, </a:t>
            </a:r>
            <a:r>
              <a:rPr lang="zh-TW" altLang="en-US" b="1" dirty="0" smtClean="0"/>
              <a:t>利用輸入資料組合成各種財務比率 </a:t>
            </a:r>
            <a:r>
              <a:rPr lang="en-US" altLang="zh-TW" b="1" dirty="0" smtClean="0"/>
              <a:t>, </a:t>
            </a:r>
            <a:r>
              <a:rPr lang="zh-TW" altLang="en-US" b="1" dirty="0" smtClean="0"/>
              <a:t>順便分析公司狀況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b="1" dirty="0" smtClean="0"/>
              <a:t>    如圖 </a:t>
            </a:r>
            <a:r>
              <a:rPr lang="en-US" altLang="zh-TW" b="1" dirty="0" smtClean="0"/>
              <a:t>, </a:t>
            </a:r>
            <a:r>
              <a:rPr lang="zh-TW" altLang="en-US" b="1" dirty="0" smtClean="0"/>
              <a:t>右圖框線上表為損益表輸出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86" y="2716360"/>
            <a:ext cx="5619747" cy="20205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716" y="1956394"/>
            <a:ext cx="4001058" cy="471553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48945" y="4368800"/>
            <a:ext cx="3786910" cy="2303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75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步驟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914399" y="1097333"/>
            <a:ext cx="10363826" cy="3424107"/>
          </a:xfrm>
          <a:ln>
            <a:noFill/>
          </a:ln>
        </p:spPr>
        <p:txBody>
          <a:bodyPr/>
          <a:lstStyle/>
          <a:p>
            <a:r>
              <a:rPr lang="zh-TW" altLang="en-US" b="1" dirty="0" smtClean="0"/>
              <a:t>檢查輸入的資料是否合乎公式 </a:t>
            </a:r>
            <a:r>
              <a:rPr lang="en-US" altLang="zh-TW" b="1" dirty="0" smtClean="0"/>
              <a:t>(</a:t>
            </a:r>
            <a:r>
              <a:rPr lang="zh-TW" altLang="en-US" b="1" dirty="0" smtClean="0"/>
              <a:t>資產 </a:t>
            </a:r>
            <a:r>
              <a:rPr lang="en-US" altLang="zh-TW" b="1" dirty="0" smtClean="0"/>
              <a:t>= </a:t>
            </a:r>
            <a:r>
              <a:rPr lang="zh-TW" altLang="en-US" b="1" dirty="0" smtClean="0"/>
              <a:t>負債 </a:t>
            </a:r>
            <a:r>
              <a:rPr lang="en-US" altLang="zh-TW" b="1" dirty="0" smtClean="0"/>
              <a:t>+ </a:t>
            </a:r>
            <a:r>
              <a:rPr lang="zh-TW" altLang="en-US" b="1" dirty="0" smtClean="0"/>
              <a:t>權益 </a:t>
            </a:r>
            <a:r>
              <a:rPr lang="en-US" altLang="zh-TW" b="1" dirty="0" smtClean="0"/>
              <a:t>)</a:t>
            </a:r>
          </a:p>
          <a:p>
            <a:r>
              <a:rPr lang="zh-TW" altLang="en-US" b="1" dirty="0" smtClean="0"/>
              <a:t>合乎 </a:t>
            </a:r>
            <a:r>
              <a:rPr lang="en-US" altLang="zh-TW" b="1" dirty="0" smtClean="0"/>
              <a:t>, </a:t>
            </a:r>
            <a:r>
              <a:rPr lang="zh-TW" altLang="en-US" b="1" dirty="0" smtClean="0"/>
              <a:t>則</a:t>
            </a:r>
            <a:r>
              <a:rPr lang="en-US" altLang="zh-TW" b="1" cap="none" dirty="0" smtClean="0">
                <a:solidFill>
                  <a:srgbClr val="3366FF"/>
                </a:solidFill>
              </a:rPr>
              <a:t>Break</a:t>
            </a:r>
            <a:r>
              <a:rPr lang="zh-TW" altLang="en-US" b="1" cap="none" dirty="0" smtClean="0"/>
              <a:t>迴圈 </a:t>
            </a:r>
            <a:r>
              <a:rPr lang="en-US" altLang="zh-TW" b="1" cap="none" dirty="0" smtClean="0"/>
              <a:t>(</a:t>
            </a:r>
            <a:r>
              <a:rPr lang="zh-TW" altLang="en-US" b="1" cap="none" dirty="0" smtClean="0"/>
              <a:t> 第</a:t>
            </a:r>
            <a:r>
              <a:rPr lang="en-US" altLang="zh-TW" b="1" cap="none" dirty="0" smtClean="0"/>
              <a:t>63</a:t>
            </a:r>
            <a:r>
              <a:rPr lang="zh-TW" altLang="en-US" b="1" cap="none" dirty="0" smtClean="0"/>
              <a:t>行到第</a:t>
            </a:r>
            <a:r>
              <a:rPr lang="en-US" altLang="zh-TW" b="1" cap="none" dirty="0" smtClean="0"/>
              <a:t>242</a:t>
            </a:r>
            <a:r>
              <a:rPr lang="zh-TW" altLang="en-US" b="1" cap="none" dirty="0" smtClean="0"/>
              <a:t>行 </a:t>
            </a:r>
            <a:r>
              <a:rPr lang="en-US" altLang="zh-TW" b="1" cap="none" dirty="0" smtClean="0"/>
              <a:t>)</a:t>
            </a:r>
          </a:p>
          <a:p>
            <a:endParaRPr lang="en-US" altLang="zh-TW" b="1" cap="none" dirty="0"/>
          </a:p>
          <a:p>
            <a:endParaRPr lang="en-US" altLang="zh-TW" cap="none" dirty="0" smtClean="0"/>
          </a:p>
          <a:p>
            <a:endParaRPr lang="en-US" altLang="zh-TW" cap="none" dirty="0"/>
          </a:p>
          <a:p>
            <a:endParaRPr lang="en-US" altLang="zh-TW" cap="none" dirty="0" smtClean="0"/>
          </a:p>
          <a:p>
            <a:r>
              <a:rPr lang="zh-TW" altLang="en-US" dirty="0" smtClean="0"/>
              <a:t>不合則回到第</a:t>
            </a:r>
            <a:r>
              <a:rPr lang="en-US" altLang="zh-TW" dirty="0" smtClean="0"/>
              <a:t>63</a:t>
            </a:r>
            <a:r>
              <a:rPr lang="zh-TW" altLang="en-US" dirty="0" smtClean="0"/>
              <a:t>行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069243"/>
            <a:ext cx="6878010" cy="204816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066473" y="2290618"/>
            <a:ext cx="267854" cy="221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4521440"/>
            <a:ext cx="7001790" cy="22540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75345" y="3906982"/>
            <a:ext cx="1237673" cy="210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373745" y="4521440"/>
            <a:ext cx="286328" cy="1983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2669309" y="4027055"/>
            <a:ext cx="1095103" cy="600363"/>
          </a:xfrm>
          <a:custGeom>
            <a:avLst/>
            <a:gdLst>
              <a:gd name="connsiteX0" fmla="*/ 1052946 w 1095103"/>
              <a:gd name="connsiteY0" fmla="*/ 0 h 600363"/>
              <a:gd name="connsiteX1" fmla="*/ 969818 w 1095103"/>
              <a:gd name="connsiteY1" fmla="*/ 461818 h 600363"/>
              <a:gd name="connsiteX2" fmla="*/ 0 w 1095103"/>
              <a:gd name="connsiteY2" fmla="*/ 600363 h 600363"/>
              <a:gd name="connsiteX3" fmla="*/ 0 w 1095103"/>
              <a:gd name="connsiteY3" fmla="*/ 600363 h 600363"/>
              <a:gd name="connsiteX4" fmla="*/ 0 w 1095103"/>
              <a:gd name="connsiteY4" fmla="*/ 600363 h 60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103" h="600363">
                <a:moveTo>
                  <a:pt x="1052946" y="0"/>
                </a:moveTo>
                <a:cubicBezTo>
                  <a:pt x="1099127" y="180879"/>
                  <a:pt x="1145309" y="361758"/>
                  <a:pt x="969818" y="461818"/>
                </a:cubicBezTo>
                <a:cubicBezTo>
                  <a:pt x="794327" y="561878"/>
                  <a:pt x="0" y="600363"/>
                  <a:pt x="0" y="600363"/>
                </a:cubicBezTo>
                <a:lnTo>
                  <a:pt x="0" y="600363"/>
                </a:lnTo>
                <a:lnTo>
                  <a:pt x="0" y="600363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437" y="2069243"/>
            <a:ext cx="3306401" cy="36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總結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 smtClean="0"/>
              <a:t>雖然程式碼長達</a:t>
            </a:r>
            <a:r>
              <a:rPr lang="en-US" altLang="zh-TW" sz="2400" b="1" dirty="0" smtClean="0"/>
              <a:t>250</a:t>
            </a:r>
            <a:r>
              <a:rPr lang="zh-TW" altLang="en-US" sz="2400" b="1" dirty="0" smtClean="0"/>
              <a:t>幾行 </a:t>
            </a:r>
            <a:r>
              <a:rPr lang="en-US" altLang="zh-TW" sz="2400" b="1" dirty="0" smtClean="0"/>
              <a:t>, </a:t>
            </a:r>
            <a:r>
              <a:rPr lang="zh-TW" altLang="en-US" sz="2400" b="1" dirty="0" smtClean="0"/>
              <a:t>但都是簡單的結構 </a:t>
            </a:r>
            <a:r>
              <a:rPr lang="en-US" altLang="zh-TW" sz="2400" b="1" dirty="0" smtClean="0"/>
              <a:t>, </a:t>
            </a:r>
            <a:r>
              <a:rPr lang="zh-TW" altLang="en-US" sz="2400" b="1" dirty="0" smtClean="0"/>
              <a:t>沒有複雜的演算法 </a:t>
            </a:r>
            <a:r>
              <a:rPr lang="en-US" altLang="zh-TW" sz="2400" b="1" dirty="0" smtClean="0"/>
              <a:t>.</a:t>
            </a:r>
          </a:p>
          <a:p>
            <a:r>
              <a:rPr lang="zh-TW" altLang="en-US" sz="2400" b="1" dirty="0" smtClean="0"/>
              <a:t>或許大家會覺得我廢話很多 </a:t>
            </a:r>
            <a:r>
              <a:rPr lang="en-US" altLang="zh-TW" sz="2400" b="1" dirty="0" smtClean="0"/>
              <a:t>, </a:t>
            </a:r>
            <a:r>
              <a:rPr lang="zh-TW" altLang="en-US" sz="2400" b="1" dirty="0" smtClean="0"/>
              <a:t>但是對於初學程式的同學 </a:t>
            </a:r>
            <a:r>
              <a:rPr lang="en-US" altLang="zh-TW" sz="2400" b="1" dirty="0" smtClean="0"/>
              <a:t>, </a:t>
            </a:r>
            <a:r>
              <a:rPr lang="zh-TW" altLang="en-US" sz="2400" b="1" dirty="0" smtClean="0"/>
              <a:t>這樣解釋會比較貼切 </a:t>
            </a:r>
            <a:r>
              <a:rPr lang="en-US" altLang="zh-TW" sz="2400" b="1" dirty="0" smtClean="0"/>
              <a:t>, </a:t>
            </a:r>
            <a:r>
              <a:rPr lang="zh-TW" altLang="en-US" sz="2400" b="1" dirty="0" smtClean="0"/>
              <a:t>同時我自己也可以複習一下課程內容 </a:t>
            </a:r>
            <a:r>
              <a:rPr lang="en-US" altLang="zh-TW" sz="2400" b="1" dirty="0" smtClean="0"/>
              <a:t>.</a:t>
            </a:r>
            <a:r>
              <a:rPr lang="zh-TW" altLang="en-US" sz="2400" b="1" dirty="0" smtClean="0"/>
              <a:t> </a:t>
            </a:r>
            <a:endParaRPr lang="en-US" altLang="zh-TW" sz="2400" b="1" dirty="0" smtClean="0"/>
          </a:p>
          <a:p>
            <a:pPr marL="0" indent="0">
              <a:buNone/>
            </a:pPr>
            <a:endParaRPr lang="en-US" altLang="zh-TW" sz="2400" b="1" dirty="0"/>
          </a:p>
          <a:p>
            <a:pPr marL="0" indent="0">
              <a:buNone/>
            </a:pPr>
            <a:endParaRPr lang="en-US" altLang="zh-TW" sz="2400" b="1" dirty="0"/>
          </a:p>
          <a:p>
            <a:pPr marL="0" indent="0" algn="ctr">
              <a:buNone/>
            </a:pPr>
            <a:r>
              <a:rPr lang="en-US" altLang="zh-TW" sz="2400" b="1" dirty="0" err="1" smtClean="0"/>
              <a:t>eND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29588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135</TotalTime>
  <Words>487</Words>
  <Application>Microsoft Office PowerPoint</Application>
  <PresentationFormat>寬螢幕</PresentationFormat>
  <Paragraphs>40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Tw Cen MT</vt:lpstr>
      <vt:lpstr>小水滴</vt:lpstr>
      <vt:lpstr>簡報檔</vt:lpstr>
      <vt:lpstr>構思</vt:lpstr>
      <vt:lpstr>步驟 : 1</vt:lpstr>
      <vt:lpstr>步驟 : 2</vt:lpstr>
      <vt:lpstr>步驟 : 3</vt:lpstr>
      <vt:lpstr>步驟 : 4</vt:lpstr>
      <vt:lpstr>步驟 : 5</vt:lpstr>
      <vt:lpstr>步驟 : 6</vt:lpstr>
      <vt:lpstr>總結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簡報檔</dc:title>
  <dc:creator>user</dc:creator>
  <cp:lastModifiedBy>user</cp:lastModifiedBy>
  <cp:revision>15</cp:revision>
  <dcterms:created xsi:type="dcterms:W3CDTF">2021-04-06T10:58:04Z</dcterms:created>
  <dcterms:modified xsi:type="dcterms:W3CDTF">2021-04-06T13:13:22Z</dcterms:modified>
</cp:coreProperties>
</file>