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85C3"/>
    <a:srgbClr val="7DA3F4"/>
    <a:srgbClr val="C79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9659-6FC7-468D-88C9-3BCFC612E868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225C-982E-4B00-8F16-9B1023DBF89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54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11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9659-6FC7-468D-88C9-3BCFC612E868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225C-982E-4B00-8F16-9B1023DBF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91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40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81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66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40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81AA33-A398-4536-BF10-298FC83DDA7A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3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 thruBlk="1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Mid-term</a:t>
            </a:r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2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2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5-6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read code?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Main function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tracking 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4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993674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summarize the question:</a:t>
            </a:r>
          </a:p>
          <a:p>
            <a:pPr marL="0" lv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請寫一個程式，輸入文句，從中找出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words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，計算各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word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出現次數，並將結果依出現次數，由高而低排序顯示於主控台螢幕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bird in the hand is worth two in the bush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20" y="1825625"/>
            <a:ext cx="4482737" cy="41203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996646" y="1371839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0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6032863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function we need?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user input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&lt;optional&gt;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article into words.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comma, period, etc.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Judge if a word is semantic words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word from list if it is not semantic word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frequency of semantic word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semantic words by frequency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out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InputArticle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ProcessLine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IsAStopWord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77" y="1181237"/>
            <a:ext cx="4482737" cy="41203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55477" y="811905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3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6032863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77" y="1181237"/>
            <a:ext cx="4482737" cy="41203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55477" y="811905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3AD854F-9964-48B4-AAA2-4FAA9FDBE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404" y="415568"/>
            <a:ext cx="2728539" cy="620785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// Handling user input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article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InputArticle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// Split article into words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words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article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][]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totalWord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to words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length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line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article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ProcessLine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line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totalWord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+=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length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// Judge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a word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is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semantic words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semanticWrods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new string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totalWord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pointer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foreach word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words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to word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length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lang="en-US" altLang="zh-TW" sz="900" dirty="0">
                <a:solidFill>
                  <a:srgbClr val="C792EA"/>
                </a:solidFill>
                <a:latin typeface="Arial Unicode MS"/>
                <a:ea typeface="JetBrains Mono"/>
              </a:rPr>
              <a:t>not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7DA3F4"/>
                </a:solidFill>
                <a:effectLst/>
                <a:latin typeface="Arial Unicode MS"/>
                <a:ea typeface="JetBrains Mono"/>
              </a:rPr>
              <a:t>IsAStopWord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semanticWrods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+=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//Counting frequency of semantic word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lang="en-US" altLang="zh-TW" sz="900" dirty="0">
                <a:solidFill>
                  <a:srgbClr val="EEFFFF"/>
                </a:solidFill>
                <a:latin typeface="Arial Unicode MS"/>
                <a:ea typeface="JetBrains Mono"/>
              </a:rPr>
              <a:t>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freq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lang="en-US" altLang="zh-TW" sz="900" dirty="0">
                <a:solidFill>
                  <a:srgbClr val="EEFFFF"/>
                </a:solidFill>
                <a:latin typeface="Arial Unicode MS"/>
                <a:ea typeface="JetBrains Mono"/>
              </a:rPr>
              <a:t>p</a:t>
            </a:r>
            <a:r>
              <a:rPr kumimoji="0" lang="en-US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pointer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foreach str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words 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int response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inArray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response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!= -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{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freq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 +=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else</a:t>
            </a:r>
            <a:b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str;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   freq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   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// Sort semantic words by frequency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freq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JetBrains Mono"/>
              </a:rPr>
              <a:t>//Print out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freq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9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1789" y="33556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291808" y="70388"/>
            <a:ext cx="3078759" cy="67172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[]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new string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words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Length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[]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new int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words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Length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0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// method 1</a:t>
            </a:r>
            <a:b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//</a:t>
            </a:r>
            <a:r>
              <a:rPr kumimoji="0" lang="en-US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count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 </a:t>
            </a:r>
            <a:b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foreach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var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words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response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inArray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if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response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!= -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1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response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+=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1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else</a:t>
            </a:r>
            <a:b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1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++;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// bubble sort</a:t>
            </a:r>
            <a:b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0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++)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++)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if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&lt;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swap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ref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],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ref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]);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swap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ref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],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ref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]);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// print</a:t>
            </a:r>
            <a:b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0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++)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Console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WriteLine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"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{0}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: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{1}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"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],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]);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E7FD0B-B081-4946-ADDD-1DA7702D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151" y="1782065"/>
            <a:ext cx="3733101" cy="2031325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public static int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/>
                <a:ea typeface="JetBrains Mono"/>
              </a:rPr>
              <a:t>inArray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string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str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string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[]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arr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int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TW" altLang="zh-TW" sz="900" b="1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{</a:t>
            </a:r>
            <a:br>
              <a:rPr kumimoji="0" lang="zh-TW" altLang="zh-TW" sz="900" b="1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1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int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;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&lt;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arr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.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/>
                <a:ea typeface="JetBrains Mono"/>
              </a:rPr>
              <a:t>Length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;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++)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{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arr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] ==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str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    {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     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/>
                <a:ea typeface="JetBrains Mono"/>
              </a:rPr>
              <a:t>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    }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&gt;=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pointer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    {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     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-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    }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}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-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TW" altLang="zh-TW" sz="900" b="1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/>
                <a:ea typeface="JetBrains Mono"/>
              </a:rPr>
              <a:t>}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E0C295B-FDC8-4DFC-B7D8-31F3CEE33CD2}"/>
              </a:ext>
            </a:extLst>
          </p:cNvPr>
          <p:cNvSpPr txBox="1">
            <a:spLocks/>
          </p:cNvSpPr>
          <p:nvPr/>
        </p:nvSpPr>
        <p:spPr>
          <a:xfrm>
            <a:off x="1030399" y="1926295"/>
            <a:ext cx="3198702" cy="15291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</a:t>
            </a:r>
          </a:p>
          <a:p>
            <a:pPr lvl="1">
              <a:buFont typeface="PMingLiU" panose="02020500000000000000" pitchFamily="18" charset="-120"/>
              <a:buChar char="。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frequency of semantic word</a:t>
            </a:r>
          </a:p>
          <a:p>
            <a:pPr lvl="1">
              <a:buFont typeface="PMingLiU" panose="02020500000000000000" pitchFamily="18" charset="-120"/>
              <a:buChar char="。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semantic words by frequency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5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33744"/>
            <a:ext cx="6111241" cy="1048203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Improvement: Testing </a:t>
            </a:r>
          </a:p>
          <a:p>
            <a:pPr lvl="1">
              <a:buFont typeface="PMingLiU" panose="02020500000000000000" pitchFamily="18" charset="-120"/>
              <a:buChar char="。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</a:t>
            </a:r>
          </a:p>
          <a:p>
            <a:pPr lvl="1">
              <a:buFont typeface="PMingLiU" panose="02020500000000000000" pitchFamily="18" charset="-120"/>
              <a:buChar char="。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</a:t>
            </a:r>
          </a:p>
          <a:p>
            <a:pPr lvl="2"/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610660-0149-4CC6-9EFE-EBCB75B28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2907"/>
              </p:ext>
            </p:extLst>
          </p:nvPr>
        </p:nvGraphicFramePr>
        <p:xfrm>
          <a:off x="3032759" y="2228305"/>
          <a:ext cx="8686797" cy="2220212"/>
        </p:xfrm>
        <a:graphic>
          <a:graphicData uri="http://schemas.openxmlformats.org/drawingml/2006/table">
            <a:tbl>
              <a:tblPr/>
              <a:tblGrid>
                <a:gridCol w="975360">
                  <a:extLst>
                    <a:ext uri="{9D8B030D-6E8A-4147-A177-3AD203B41FA5}">
                      <a16:colId xmlns:a16="http://schemas.microsoft.com/office/drawing/2014/main" val="165536445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712295691"/>
                    </a:ext>
                  </a:extLst>
                </a:gridCol>
                <a:gridCol w="1520733">
                  <a:extLst>
                    <a:ext uri="{9D8B030D-6E8A-4147-A177-3AD203B41FA5}">
                      <a16:colId xmlns:a16="http://schemas.microsoft.com/office/drawing/2014/main" val="1258307862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264589945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130948892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265815548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131000314"/>
                    </a:ext>
                  </a:extLst>
                </a:gridCol>
              </a:tblGrid>
              <a:tr h="36083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#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704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4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Description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304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Step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3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3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7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E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Result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F05E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705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06942"/>
                  </a:ext>
                </a:extLst>
              </a:tr>
              <a:tr h="94549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B0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C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if response is valid while str in array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D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 str, array, pointer to function in array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9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Str: “test”</a:t>
                      </a:r>
                    </a:p>
                    <a:p>
                      <a:pPr algn="l" fontAlgn="t"/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Arr: [“example”, “for”, “unit”, “test”, “case”, null, null]</a:t>
                      </a:r>
                    </a:p>
                    <a:p>
                      <a:pPr algn="l" fontAlgn="t"/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Pointer: 5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9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F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F0DF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F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1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D0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F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E0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8352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DF310E5-AD44-4A17-BFF5-95C687B7773B}"/>
              </a:ext>
            </a:extLst>
          </p:cNvPr>
          <p:cNvSpPr/>
          <p:nvPr/>
        </p:nvSpPr>
        <p:spPr>
          <a:xfrm>
            <a:off x="1318260" y="3015245"/>
            <a:ext cx="2130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Example for Function </a:t>
            </a:r>
            <a:r>
              <a:rPr lang="zh-TW" altLang="zh-TW" dirty="0">
                <a:solidFill>
                  <a:srgbClr val="6885C3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inArray</a:t>
            </a:r>
            <a:endParaRPr lang="zh-TW" altLang="en-US" dirty="0">
              <a:solidFill>
                <a:srgbClr val="6885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71B23DB-2243-4EB0-859C-68C959EDB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64060"/>
              </p:ext>
            </p:extLst>
          </p:nvPr>
        </p:nvGraphicFramePr>
        <p:xfrm>
          <a:off x="3032759" y="4448517"/>
          <a:ext cx="8686797" cy="2220212"/>
        </p:xfrm>
        <a:graphic>
          <a:graphicData uri="http://schemas.openxmlformats.org/drawingml/2006/table">
            <a:tbl>
              <a:tblPr/>
              <a:tblGrid>
                <a:gridCol w="975360">
                  <a:extLst>
                    <a:ext uri="{9D8B030D-6E8A-4147-A177-3AD203B41FA5}">
                      <a16:colId xmlns:a16="http://schemas.microsoft.com/office/drawing/2014/main" val="165536445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712295691"/>
                    </a:ext>
                  </a:extLst>
                </a:gridCol>
                <a:gridCol w="1520733">
                  <a:extLst>
                    <a:ext uri="{9D8B030D-6E8A-4147-A177-3AD203B41FA5}">
                      <a16:colId xmlns:a16="http://schemas.microsoft.com/office/drawing/2014/main" val="1258307862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264589945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130948892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265815548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131000314"/>
                    </a:ext>
                  </a:extLst>
                </a:gridCol>
              </a:tblGrid>
              <a:tr h="36083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#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704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4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</a:t>
                      </a:r>
                      <a:r>
                        <a:rPr lang="en-US" sz="1400" b="1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304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Step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3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3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7050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E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Result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F05E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</a:t>
                      </a:r>
                    </a:p>
                  </a:txBody>
                  <a:tcPr marL="74993" marR="74993" marT="74993" marB="74993">
                    <a:lnL w="9525" cap="flat" cmpd="sng" algn="ctr">
                      <a:solidFill>
                        <a:srgbClr val="705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06942"/>
                  </a:ext>
                </a:extLst>
              </a:tr>
              <a:tr h="94549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B0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C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if response is valid while pointer is invalid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D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 str, array, pointer to function in array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9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Str: “Hi”</a:t>
                      </a:r>
                    </a:p>
                    <a:p>
                      <a:pPr algn="l" fontAlgn="t"/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Arr: [“example”, “for”, “unit”, “test”, “case”, null, null]</a:t>
                      </a:r>
                    </a:p>
                    <a:p>
                      <a:pPr algn="l" fontAlgn="t"/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Pointer: 999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9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F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F0DF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F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10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 marL="74993" marR="74993" marT="74993" marB="74993">
                    <a:lnL w="12700" cap="flat" cmpd="sng" algn="ctr">
                      <a:solidFill>
                        <a:srgbClr val="D0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F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E0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8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63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33744"/>
            <a:ext cx="6111241" cy="104820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Improvement: Poka-yoke </a:t>
            </a:r>
          </a:p>
          <a:p>
            <a:pPr lvl="1">
              <a:buFont typeface="PMingLiU" panose="02020500000000000000" pitchFamily="18" charset="-120"/>
              <a:buChar char="。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error/poor data flow using assertion</a:t>
            </a:r>
          </a:p>
          <a:p>
            <a:pPr lvl="2"/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9DFF92A-4430-47A0-8D70-58A03B4A8B1E}"/>
              </a:ext>
            </a:extLst>
          </p:cNvPr>
          <p:cNvSpPr txBox="1"/>
          <p:nvPr/>
        </p:nvSpPr>
        <p:spPr>
          <a:xfrm>
            <a:off x="1607820" y="2685943"/>
            <a:ext cx="3238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must not be empty</a:t>
            </a:r>
          </a:p>
          <a:p>
            <a:pPr marL="342900" indent="-342900">
              <a:buAutoNum type="arabicPeriod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 must be positive </a:t>
            </a:r>
          </a:p>
          <a:p>
            <a:pPr marL="342900" indent="-342900">
              <a:buAutoNum type="arabicPeriod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must be positive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371007-0D02-4A4A-999F-C650940B7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980" y="3076053"/>
            <a:ext cx="2994662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Debug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Assert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article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Length </a:t>
            </a:r>
            <a:r>
              <a:rPr lang="en-US" altLang="zh-TW" sz="1200" dirty="0">
                <a:solidFill>
                  <a:srgbClr val="89DDFF"/>
                </a:solidFill>
                <a:latin typeface="Arial Unicode MS"/>
                <a:ea typeface="JetBrains Mono"/>
              </a:rPr>
              <a:t>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33FFC0B-DC1C-4515-980F-B9884A87F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980" y="4592462"/>
            <a:ext cx="2994662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Debug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Assert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pointer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zh-TW" sz="1200" dirty="0">
                <a:solidFill>
                  <a:srgbClr val="89DDFF"/>
                </a:solidFill>
                <a:latin typeface="Arial Unicode MS"/>
                <a:ea typeface="JetBrains Mono"/>
              </a:rPr>
              <a:t>&gt;=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F876A1F4-56A3-4AE3-8856-F7AD290FC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980" y="3841952"/>
            <a:ext cx="3726180" cy="26161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Debug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Assert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zh-TW" sz="1100" dirty="0" err="1">
                <a:solidFill>
                  <a:srgbClr val="EEFFFF"/>
                </a:solidFill>
                <a:latin typeface="Arial Unicode MS"/>
                <a:ea typeface="JetBrains Mono"/>
              </a:rPr>
              <a:t>freq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=&gt;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));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9631" y="1833744"/>
            <a:ext cx="6111241" cy="104820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Improvement: Efficiency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(both time and space complexity)</a:t>
            </a: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2374" y="2722655"/>
            <a:ext cx="10839995" cy="348557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//method 2</a:t>
            </a:r>
            <a:b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SortedDictionary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&gt;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new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SortedDictionary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&gt;();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en-US" altLang="zh-TW" sz="105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 panose="020B0604020202020204" pitchFamily="34" charset="-120"/>
                <a:ea typeface="JetBrains Mono"/>
              </a:rPr>
              <a:t>// count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foreach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var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words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if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ContainsKey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=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+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1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else</a:t>
            </a:r>
            <a:b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Add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1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lang="en-US" altLang="zh-TW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0"/>
                <a:ea typeface="JetBrains Mono"/>
              </a:rPr>
              <a:t>// sort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List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KeyValuePair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&gt;&gt;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list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OrderByDescending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pair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=&gt;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pair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Value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ToList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();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lang="en-US" altLang="zh-TW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0"/>
                <a:ea typeface="JetBrains Mono"/>
              </a:rPr>
              <a:t>// print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rgbClr val="89DDFF"/>
              </a:solidFill>
              <a:effectLst/>
              <a:latin typeface="Arial Unicode MS" panose="020B0604020202020204" pitchFamily="34" charset="-120"/>
              <a:ea typeface="JetBrains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foreach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KeyValuePair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&gt;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entry </a:t>
            </a:r>
            <a:r>
              <a:rPr kumimoji="0" lang="zh-TW" altLang="zh-TW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list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1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1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1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Console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WriteLine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"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{0}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: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{1}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"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entry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Key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entry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Value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);</a:t>
            </a:r>
            <a:b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9049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1120</Words>
  <Application>Microsoft Office PowerPoint</Application>
  <PresentationFormat>寬螢幕</PresentationFormat>
  <Paragraphs>92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Arial Unicode MS</vt:lpstr>
      <vt:lpstr>JetBrains Mono</vt:lpstr>
      <vt:lpstr>新細明體</vt:lpstr>
      <vt:lpstr>新細明體</vt:lpstr>
      <vt:lpstr>Arial</vt:lpstr>
      <vt:lpstr>Calibri</vt:lpstr>
      <vt:lpstr>Calibri Light</vt:lpstr>
      <vt:lpstr>Times New Roman</vt:lpstr>
      <vt:lpstr>回顧</vt:lpstr>
      <vt:lpstr>Computer Programming Mid-term Test 2</vt:lpstr>
      <vt:lpstr>Problem 5-6</vt:lpstr>
      <vt:lpstr>Problem 7</vt:lpstr>
      <vt:lpstr>Problem 7</vt:lpstr>
      <vt:lpstr>Problem 7</vt:lpstr>
      <vt:lpstr>Problem 7</vt:lpstr>
      <vt:lpstr>Problem 7</vt:lpstr>
      <vt:lpstr>Problem 7</vt:lpstr>
      <vt:lpstr>Problem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Mid-term Test 2</dc:title>
  <dc:creator>user</dc:creator>
  <cp:lastModifiedBy>USER</cp:lastModifiedBy>
  <cp:revision>15</cp:revision>
  <dcterms:created xsi:type="dcterms:W3CDTF">2021-04-13T11:56:47Z</dcterms:created>
  <dcterms:modified xsi:type="dcterms:W3CDTF">2021-04-16T10:56:21Z</dcterms:modified>
</cp:coreProperties>
</file>