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2197"/>
  </p:normalViewPr>
  <p:slideViewPr>
    <p:cSldViewPr snapToGrid="0" snapToObjects="1">
      <p:cViewPr varScale="1">
        <p:scale>
          <a:sx n="80" d="100"/>
          <a:sy n="80" d="100"/>
        </p:scale>
        <p:origin x="10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4/8/2021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4/8/2021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1257300" y="2909102"/>
            <a:ext cx="4800600" cy="2996398"/>
          </a:xfrm>
        </p:spPr>
        <p:txBody>
          <a:body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6" name="Content Placeholder 5"/>
          <p:cNvSpPr>
            <a:spLocks noGrp="1"/>
          </p:cNvSpPr>
          <p:nvPr>
            <p:ph sz="quarter" idx="4"/>
          </p:nvPr>
        </p:nvSpPr>
        <p:spPr>
          <a:xfrm>
            <a:off x="6633864" y="2909102"/>
            <a:ext cx="4800600" cy="2996398"/>
          </a:xfrm>
        </p:spPr>
        <p:txBody>
          <a:body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4/8/2021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4/8/2021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4/8/2021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631BE6C-642B-844A-892F-C5B938625450}"/>
              </a:ext>
            </a:extLst>
          </p:cNvPr>
          <p:cNvSpPr>
            <a:spLocks noGrp="1"/>
          </p:cNvSpPr>
          <p:nvPr>
            <p:ph type="ctrTitle"/>
          </p:nvPr>
        </p:nvSpPr>
        <p:spPr/>
        <p:txBody>
          <a:bodyPr/>
          <a:lstStyle/>
          <a:p>
            <a:r>
              <a:rPr kumimoji="1" lang="zh-TW" altLang="en-US" sz="6000" dirty="0">
                <a:latin typeface="+mn-ea"/>
                <a:ea typeface="+mn-ea"/>
              </a:rPr>
              <a:t>計算機程式設計</a:t>
            </a:r>
            <a:r>
              <a:rPr kumimoji="1" lang="en-US" altLang="zh-TW" sz="6000" dirty="0">
                <a:latin typeface="+mn-ea"/>
                <a:ea typeface="+mn-ea"/>
              </a:rPr>
              <a:t/>
            </a:r>
            <a:br>
              <a:rPr kumimoji="1" lang="en-US" altLang="zh-TW" sz="6000" dirty="0">
                <a:latin typeface="+mn-ea"/>
                <a:ea typeface="+mn-ea"/>
              </a:rPr>
            </a:br>
            <a:r>
              <a:rPr kumimoji="1" lang="zh-TW" altLang="en-US" sz="6000" dirty="0">
                <a:latin typeface="+mn-ea"/>
                <a:ea typeface="+mn-ea"/>
              </a:rPr>
              <a:t>作業一</a:t>
            </a:r>
            <a:r>
              <a:rPr kumimoji="1" lang="en-US" altLang="zh-TW" sz="6000" dirty="0">
                <a:latin typeface="+mn-ea"/>
                <a:ea typeface="+mn-ea"/>
              </a:rPr>
              <a:t/>
            </a:r>
            <a:br>
              <a:rPr kumimoji="1" lang="en-US" altLang="zh-TW" sz="6000" dirty="0">
                <a:latin typeface="+mn-ea"/>
                <a:ea typeface="+mn-ea"/>
              </a:rPr>
            </a:br>
            <a:r>
              <a:rPr kumimoji="1" lang="en-US" altLang="zh-TW" sz="6000" dirty="0">
                <a:solidFill>
                  <a:schemeClr val="bg1">
                    <a:lumMod val="50000"/>
                  </a:schemeClr>
                </a:solidFill>
              </a:rPr>
              <a:t>Computing Time Value of Money</a:t>
            </a:r>
            <a:endParaRPr kumimoji="1" lang="zh-TW" altLang="en-US" sz="6000" dirty="0">
              <a:solidFill>
                <a:schemeClr val="bg1">
                  <a:lumMod val="50000"/>
                </a:schemeClr>
              </a:solidFill>
              <a:latin typeface="+mn-ea"/>
              <a:ea typeface="+mn-ea"/>
            </a:endParaRPr>
          </a:p>
        </p:txBody>
      </p:sp>
      <p:sp>
        <p:nvSpPr>
          <p:cNvPr id="3" name="副標題 2">
            <a:extLst>
              <a:ext uri="{FF2B5EF4-FFF2-40B4-BE49-F238E27FC236}">
                <a16:creationId xmlns:a16="http://schemas.microsoft.com/office/drawing/2014/main" xmlns="" id="{6F0A067E-E455-F843-90B1-1D0F2A78A6C7}"/>
              </a:ext>
            </a:extLst>
          </p:cNvPr>
          <p:cNvSpPr>
            <a:spLocks noGrp="1"/>
          </p:cNvSpPr>
          <p:nvPr>
            <p:ph type="subTitle" idx="1"/>
          </p:nvPr>
        </p:nvSpPr>
        <p:spPr/>
        <p:txBody>
          <a:bodyPr>
            <a:normAutofit/>
          </a:bodyPr>
          <a:lstStyle/>
          <a:p>
            <a:r>
              <a:rPr kumimoji="1" lang="zh-TW" altLang="en-US" sz="2400" b="0" dirty="0">
                <a:latin typeface="+mn-ea"/>
              </a:rPr>
              <a:t>財金一 許靖 </a:t>
            </a:r>
            <a:r>
              <a:rPr kumimoji="1" lang="en-US" altLang="zh-TW" sz="2400" b="0" dirty="0">
                <a:latin typeface="+mn-ea"/>
              </a:rPr>
              <a:t>B09703009</a:t>
            </a:r>
            <a:endParaRPr kumimoji="1" lang="zh-TW" altLang="en-US" sz="2400" b="0" dirty="0">
              <a:latin typeface="+mn-ea"/>
            </a:endParaRPr>
          </a:p>
        </p:txBody>
      </p:sp>
    </p:spTree>
    <p:extLst>
      <p:ext uri="{BB962C8B-B14F-4D97-AF65-F5344CB8AC3E}">
        <p14:creationId xmlns:p14="http://schemas.microsoft.com/office/powerpoint/2010/main" val="189992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D092839-12C9-A047-B7ED-D5D6ACB2E88F}"/>
              </a:ext>
            </a:extLst>
          </p:cNvPr>
          <p:cNvSpPr>
            <a:spLocks noGrp="1"/>
          </p:cNvSpPr>
          <p:nvPr>
            <p:ph type="title"/>
          </p:nvPr>
        </p:nvSpPr>
        <p:spPr>
          <a:xfrm>
            <a:off x="1251678" y="382385"/>
            <a:ext cx="10751432" cy="1492132"/>
          </a:xfrm>
        </p:spPr>
        <p:txBody>
          <a:bodyPr>
            <a:normAutofit fontScale="90000"/>
          </a:bodyPr>
          <a:lstStyle/>
          <a:p>
            <a:r>
              <a:rPr kumimoji="1" lang="zh-CN" altLang="en-US" sz="4000" dirty="0">
                <a:latin typeface="Microsoft JhengHei" panose="020B0604030504040204" pitchFamily="34" charset="-120"/>
                <a:ea typeface="Microsoft JhengHei" panose="020B0604030504040204" pitchFamily="34" charset="-120"/>
              </a:rPr>
              <a:t>題目</a:t>
            </a:r>
            <a:r>
              <a:rPr kumimoji="1" lang="en-US" altLang="zh-CN" sz="4000" dirty="0">
                <a:latin typeface="Microsoft JhengHei" panose="020B0604030504040204" pitchFamily="34" charset="-120"/>
                <a:ea typeface="Microsoft JhengHei" panose="020B0604030504040204" pitchFamily="34" charset="-120"/>
              </a:rPr>
              <a:t>:</a:t>
            </a:r>
            <a:br>
              <a:rPr kumimoji="1" lang="en-US" altLang="zh-CN" sz="4000" dirty="0">
                <a:latin typeface="Microsoft JhengHei" panose="020B0604030504040204" pitchFamily="34" charset="-120"/>
                <a:ea typeface="Microsoft JhengHei" panose="020B0604030504040204" pitchFamily="34" charset="-120"/>
              </a:rPr>
            </a:br>
            <a:r>
              <a:rPr kumimoji="1" lang="en-US" altLang="zh-TW" sz="6600" dirty="0">
                <a:solidFill>
                  <a:schemeClr val="bg1">
                    <a:lumMod val="50000"/>
                  </a:schemeClr>
                </a:solidFill>
              </a:rPr>
              <a:t>Computing Time Value of Money</a:t>
            </a:r>
            <a:r>
              <a:rPr kumimoji="1" lang="zh-TW" altLang="en-US" sz="6600" dirty="0"/>
              <a:t/>
            </a:r>
            <a:br>
              <a:rPr kumimoji="1" lang="zh-TW" altLang="en-US" sz="6600" dirty="0"/>
            </a:br>
            <a:endParaRPr kumimoji="1" lang="zh-TW" altLang="en-US" sz="66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xmlns="" id="{1A3A5206-1443-EB46-969C-390027EC74DB}"/>
              </a:ext>
            </a:extLst>
          </p:cNvPr>
          <p:cNvSpPr>
            <a:spLocks noGrp="1"/>
          </p:cNvSpPr>
          <p:nvPr>
            <p:ph idx="1"/>
          </p:nvPr>
        </p:nvSpPr>
        <p:spPr>
          <a:xfrm>
            <a:off x="1251678" y="2569339"/>
            <a:ext cx="10178322" cy="3593591"/>
          </a:xfrm>
        </p:spPr>
        <p:txBody>
          <a:bodyPr>
            <a:normAutofit fontScale="85000" lnSpcReduction="20000"/>
          </a:bodyPr>
          <a:lstStyle/>
          <a:p>
            <a:r>
              <a:rPr lang="en-US" altLang="zh-TW" dirty="0">
                <a:solidFill>
                  <a:schemeClr val="tx1"/>
                </a:solidFill>
              </a:rPr>
              <a:t>What Is the Time Value of Money (TVM)? </a:t>
            </a:r>
          </a:p>
          <a:p>
            <a:pPr marL="0" indent="0">
              <a:buNone/>
            </a:pPr>
            <a:r>
              <a:rPr lang="en-US" altLang="zh-TW" dirty="0">
                <a:solidFill>
                  <a:schemeClr val="tx1"/>
                </a:solidFill>
              </a:rPr>
              <a:t>The  time value of money (TVM) is the concept that money you have now is worth more than the identical sum in the future due to its potential earning capacity. This core principle of finance holds that provided money can earn interest, any amount of money is worth more the sooner it is received. TVM is also sometimes referred to as present discounted value.</a:t>
            </a:r>
          </a:p>
          <a:p>
            <a:r>
              <a:rPr lang="en-US" altLang="zh-TW" dirty="0">
                <a:solidFill>
                  <a:schemeClr val="tx1"/>
                </a:solidFill>
              </a:rPr>
              <a:t>Understanding Time Value of Money (TVM) </a:t>
            </a:r>
          </a:p>
          <a:p>
            <a:pPr marL="0" indent="0">
              <a:buNone/>
            </a:pPr>
            <a:r>
              <a:rPr lang="en-US" altLang="zh-TW" dirty="0">
                <a:solidFill>
                  <a:schemeClr val="tx1"/>
                </a:solidFill>
              </a:rPr>
              <a:t>The time value of money draws from the idea that rational investors prefer to receive money today rather than the same amount of money in the future because of money's potential to grow in value over a given period of time. For example, money deposited into a savings account earns a certain interest rate and is therefore said to be compounding in value. </a:t>
            </a:r>
          </a:p>
          <a:p>
            <a:pPr marL="0" indent="0">
              <a:buNone/>
            </a:pPr>
            <a:endParaRPr lang="en-US" altLang="zh-TW" dirty="0">
              <a:solidFill>
                <a:schemeClr val="tx1"/>
              </a:solidFill>
            </a:endParaRPr>
          </a:p>
          <a:p>
            <a:pPr marL="0" indent="0">
              <a:buNone/>
            </a:pPr>
            <a:r>
              <a:rPr lang="en-US" altLang="zh-TW" dirty="0">
                <a:solidFill>
                  <a:schemeClr val="bg1">
                    <a:lumMod val="75000"/>
                  </a:schemeClr>
                </a:solidFill>
              </a:rPr>
              <a:t>https://</a:t>
            </a:r>
            <a:r>
              <a:rPr lang="en-US" altLang="zh-TW" dirty="0" err="1">
                <a:solidFill>
                  <a:schemeClr val="bg1">
                    <a:lumMod val="75000"/>
                  </a:schemeClr>
                </a:solidFill>
              </a:rPr>
              <a:t>www.investopedia.com</a:t>
            </a:r>
            <a:r>
              <a:rPr lang="en-US" altLang="zh-TW" dirty="0">
                <a:solidFill>
                  <a:schemeClr val="bg1">
                    <a:lumMod val="75000"/>
                  </a:schemeClr>
                </a:solidFill>
              </a:rPr>
              <a:t>/terms/p/</a:t>
            </a:r>
            <a:r>
              <a:rPr lang="en-US" altLang="zh-TW" dirty="0" err="1">
                <a:solidFill>
                  <a:schemeClr val="bg1">
                    <a:lumMod val="75000"/>
                  </a:schemeClr>
                </a:solidFill>
              </a:rPr>
              <a:t>presentvalue.asp</a:t>
            </a:r>
            <a:endParaRPr lang="en-US" altLang="zh-TW" dirty="0">
              <a:solidFill>
                <a:schemeClr val="bg1">
                  <a:lumMod val="75000"/>
                </a:schemeClr>
              </a:solidFill>
            </a:endParaRPr>
          </a:p>
          <a:p>
            <a:pPr marL="0" indent="0">
              <a:buNone/>
            </a:pPr>
            <a:endParaRPr lang="en-US" altLang="zh-TW" dirty="0">
              <a:solidFill>
                <a:schemeClr val="bg1">
                  <a:lumMod val="75000"/>
                </a:schemeClr>
              </a:solidFill>
            </a:endParaRPr>
          </a:p>
          <a:p>
            <a:pPr marL="0" indent="0">
              <a:buNone/>
            </a:pPr>
            <a:endParaRPr lang="en-US" altLang="zh-TW" dirty="0">
              <a:solidFill>
                <a:schemeClr val="tx1"/>
              </a:solidFill>
            </a:endParaRPr>
          </a:p>
          <a:p>
            <a:pPr marL="0" indent="0">
              <a:buNone/>
            </a:pPr>
            <a:endParaRPr kumimoji="1" lang="zh-TW" altLang="en-US" dirty="0"/>
          </a:p>
        </p:txBody>
      </p:sp>
    </p:spTree>
    <p:extLst>
      <p:ext uri="{BB962C8B-B14F-4D97-AF65-F5344CB8AC3E}">
        <p14:creationId xmlns:p14="http://schemas.microsoft.com/office/powerpoint/2010/main" val="303957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F6057BA-88AE-9C4F-B467-7A0A70813CA2}"/>
              </a:ext>
            </a:extLst>
          </p:cNvPr>
          <p:cNvSpPr>
            <a:spLocks noGrp="1"/>
          </p:cNvSpPr>
          <p:nvPr>
            <p:ph type="title"/>
          </p:nvPr>
        </p:nvSpPr>
        <p:spPr>
          <a:xfrm>
            <a:off x="1251678" y="382385"/>
            <a:ext cx="10178322" cy="1492132"/>
          </a:xfrm>
        </p:spPr>
        <p:txBody>
          <a:bodyPr>
            <a:normAutofit fontScale="90000"/>
          </a:bodyPr>
          <a:lstStyle/>
          <a:p>
            <a:r>
              <a:rPr kumimoji="1" lang="zh-CN" altLang="en-US" sz="3600" dirty="0">
                <a:latin typeface="Microsoft JhengHei" panose="020B0604030504040204" pitchFamily="34" charset="-120"/>
                <a:ea typeface="Microsoft JhengHei" panose="020B0604030504040204" pitchFamily="34" charset="-120"/>
              </a:rPr>
              <a:t>動機</a:t>
            </a:r>
            <a:r>
              <a:rPr kumimoji="1" lang="en-US" altLang="zh-CN" sz="3600" dirty="0">
                <a:latin typeface="Microsoft JhengHei" panose="020B0604030504040204" pitchFamily="34" charset="-120"/>
                <a:ea typeface="Microsoft JhengHei" panose="020B0604030504040204" pitchFamily="34" charset="-120"/>
              </a:rPr>
              <a:t>+</a:t>
            </a:r>
            <a:r>
              <a:rPr kumimoji="1" lang="zh-CN" altLang="en-US" sz="3600" dirty="0">
                <a:latin typeface="Microsoft JhengHei" panose="020B0604030504040204" pitchFamily="34" charset="-120"/>
                <a:ea typeface="Microsoft JhengHei" panose="020B0604030504040204" pitchFamily="34" charset="-120"/>
              </a:rPr>
              <a:t>構想解說</a:t>
            </a:r>
            <a:r>
              <a:rPr kumimoji="1" lang="en-US" altLang="zh-CN" sz="3600" dirty="0">
                <a:latin typeface="Microsoft JhengHei" panose="020B0604030504040204" pitchFamily="34" charset="-120"/>
                <a:ea typeface="Microsoft JhengHei" panose="020B0604030504040204" pitchFamily="34" charset="-120"/>
              </a:rPr>
              <a:t>:</a:t>
            </a:r>
            <a:r>
              <a:rPr kumimoji="1" lang="en-US" altLang="zh-CN" sz="3200" dirty="0">
                <a:latin typeface="Microsoft JhengHei" panose="020B0604030504040204" pitchFamily="34" charset="-120"/>
                <a:ea typeface="Microsoft JhengHei" panose="020B0604030504040204" pitchFamily="34" charset="-120"/>
              </a:rPr>
              <a:t/>
            </a:r>
            <a:br>
              <a:rPr kumimoji="1" lang="en-US" altLang="zh-CN" sz="3200" dirty="0">
                <a:latin typeface="Microsoft JhengHei" panose="020B0604030504040204" pitchFamily="34" charset="-120"/>
                <a:ea typeface="Microsoft JhengHei" panose="020B0604030504040204" pitchFamily="34" charset="-120"/>
              </a:rPr>
            </a:br>
            <a:r>
              <a:rPr kumimoji="1" lang="en-US" altLang="zh-TW" sz="5900" dirty="0">
                <a:solidFill>
                  <a:schemeClr val="bg1">
                    <a:lumMod val="50000"/>
                  </a:schemeClr>
                </a:solidFill>
              </a:rPr>
              <a:t>Computing Time Value of Money</a:t>
            </a:r>
            <a:endParaRPr kumimoji="1" lang="zh-TW" altLang="en-US" sz="5900" dirty="0">
              <a:solidFill>
                <a:schemeClr val="bg1">
                  <a:lumMod val="50000"/>
                </a:schemeClr>
              </a:solidFill>
            </a:endParaRPr>
          </a:p>
        </p:txBody>
      </p:sp>
      <p:sp>
        <p:nvSpPr>
          <p:cNvPr id="3" name="內容版面配置區 2">
            <a:extLst>
              <a:ext uri="{FF2B5EF4-FFF2-40B4-BE49-F238E27FC236}">
                <a16:creationId xmlns:a16="http://schemas.microsoft.com/office/drawing/2014/main" xmlns="" id="{27087204-5AFC-EA41-8F9D-8643307A4E48}"/>
              </a:ext>
            </a:extLst>
          </p:cNvPr>
          <p:cNvSpPr>
            <a:spLocks noGrp="1"/>
          </p:cNvSpPr>
          <p:nvPr>
            <p:ph idx="1"/>
          </p:nvPr>
        </p:nvSpPr>
        <p:spPr/>
        <p:txBody>
          <a:bodyPr/>
          <a:lstStyle/>
          <a:p>
            <a:r>
              <a:rPr kumimoji="1" lang="zh-TW" altLang="en-US" dirty="0"/>
              <a:t>背景介紹</a:t>
            </a:r>
            <a:endParaRPr kumimoji="1" lang="en-US" altLang="zh-TW" dirty="0"/>
          </a:p>
          <a:p>
            <a:pPr marL="0" indent="0">
              <a:buNone/>
            </a:pPr>
            <a:r>
              <a:rPr kumimoji="1" lang="zh-TW" altLang="en-US" dirty="0"/>
              <a:t>   </a:t>
            </a:r>
            <a:r>
              <a:rPr kumimoji="1" lang="en-US" altLang="zh-TW" dirty="0"/>
              <a:t>---</a:t>
            </a:r>
            <a:r>
              <a:rPr kumimoji="1" lang="zh-TW" altLang="en-US" dirty="0"/>
              <a:t>初會財金系大一必修</a:t>
            </a:r>
            <a:endParaRPr kumimoji="1" lang="en-US" altLang="zh-TW" dirty="0"/>
          </a:p>
          <a:p>
            <a:pPr marL="0" indent="0">
              <a:buNone/>
            </a:pPr>
            <a:r>
              <a:rPr kumimoji="1" lang="en-US" altLang="zh-TW" dirty="0"/>
              <a:t>   ---</a:t>
            </a:r>
            <a:r>
              <a:rPr kumimoji="1" lang="zh-TW" altLang="en-US" dirty="0"/>
              <a:t>初會期中不能用財務計算機，所以只能查表</a:t>
            </a:r>
            <a:endParaRPr kumimoji="1" lang="en-US" altLang="zh-TW" dirty="0"/>
          </a:p>
          <a:p>
            <a:pPr marL="0" indent="0">
              <a:buNone/>
            </a:pPr>
            <a:endParaRPr kumimoji="1" lang="en-US" altLang="zh-TW" dirty="0"/>
          </a:p>
          <a:p>
            <a:r>
              <a:rPr kumimoji="1" lang="zh-CN" altLang="en-US" dirty="0">
                <a:latin typeface="Microsoft JhengHei" panose="020B0604030504040204" pitchFamily="34" charset="-120"/>
                <a:ea typeface="Microsoft JhengHei" panose="020B0604030504040204" pitchFamily="34" charset="-120"/>
              </a:rPr>
              <a:t>想解決的問題</a:t>
            </a:r>
            <a:endParaRPr kumimoji="1" lang="en-US" altLang="zh-TW" dirty="0">
              <a:latin typeface="Microsoft JhengHei" panose="020B0604030504040204" pitchFamily="34" charset="-120"/>
              <a:ea typeface="Microsoft JhengHei" panose="020B0604030504040204" pitchFamily="34" charset="-120"/>
            </a:endParaRPr>
          </a:p>
          <a:p>
            <a:pPr marL="0" indent="0">
              <a:buNone/>
            </a:pPr>
            <a:r>
              <a:rPr kumimoji="1" lang="zh-TW" altLang="en-US" dirty="0"/>
              <a:t>   </a:t>
            </a:r>
            <a:r>
              <a:rPr kumimoji="1" lang="en-US" altLang="zh-TW" dirty="0"/>
              <a:t>---</a:t>
            </a:r>
            <a:r>
              <a:rPr kumimoji="1" lang="zh-CN" altLang="en-US" dirty="0">
                <a:latin typeface="Microsoft JhengHei" panose="020B0604030504040204" pitchFamily="34" charset="-120"/>
                <a:ea typeface="Microsoft JhengHei" panose="020B0604030504040204" pitchFamily="34" charset="-120"/>
              </a:rPr>
              <a:t>查表容易</a:t>
            </a:r>
            <a:r>
              <a:rPr kumimoji="1" lang="zh-TW" altLang="en-US" dirty="0">
                <a:latin typeface="Microsoft JhengHei" panose="020B0604030504040204" pitchFamily="34" charset="-120"/>
                <a:ea typeface="Microsoft JhengHei" panose="020B0604030504040204" pitchFamily="34" charset="-120"/>
              </a:rPr>
              <a:t>對錯</a:t>
            </a:r>
            <a:endParaRPr kumimoji="1" lang="en-US" altLang="zh-TW" dirty="0">
              <a:latin typeface="Microsoft JhengHei" panose="020B0604030504040204" pitchFamily="34" charset="-120"/>
              <a:ea typeface="Microsoft JhengHei" panose="020B0604030504040204" pitchFamily="34" charset="-120"/>
            </a:endParaRPr>
          </a:p>
          <a:p>
            <a:pPr marL="0" indent="0">
              <a:buNone/>
            </a:pPr>
            <a:r>
              <a:rPr kumimoji="1" lang="en-US" altLang="zh-TW" dirty="0"/>
              <a:t>   ---</a:t>
            </a:r>
            <a:r>
              <a:rPr kumimoji="1" lang="zh-CN" altLang="en-US" dirty="0">
                <a:latin typeface="Microsoft JhengHei" panose="020B0604030504040204" pitchFamily="34" charset="-120"/>
                <a:ea typeface="Microsoft JhengHei" panose="020B0604030504040204" pitchFamily="34" charset="-120"/>
              </a:rPr>
              <a:t>查完表在去程以本金的時候容易按錯計算機</a:t>
            </a:r>
            <a:endParaRPr kumimoji="1" lang="en-US" altLang="zh-TW" dirty="0">
              <a:latin typeface="Microsoft JhengHei" panose="020B0604030504040204" pitchFamily="34" charset="-120"/>
              <a:ea typeface="Microsoft JhengHei" panose="020B0604030504040204" pitchFamily="34" charset="-120"/>
            </a:endParaRPr>
          </a:p>
          <a:p>
            <a:pPr marL="0" indent="0">
              <a:buNone/>
            </a:pPr>
            <a:endParaRPr kumimoji="1" lang="en-US" altLang="zh-TW" dirty="0">
              <a:latin typeface="Microsoft JhengHei" panose="020B0604030504040204" pitchFamily="34" charset="-120"/>
              <a:ea typeface="Microsoft JhengHei" panose="020B0604030504040204" pitchFamily="34" charset="-120"/>
            </a:endParaRPr>
          </a:p>
          <a:p>
            <a:pPr marL="0" indent="0">
              <a:buNone/>
            </a:pPr>
            <a:endParaRPr kumimoji="1" lang="en-US" altLang="zh-TW" dirty="0"/>
          </a:p>
          <a:p>
            <a:pPr marL="0" indent="0">
              <a:buNone/>
            </a:pPr>
            <a:endParaRPr kumimoji="1" lang="en-US" altLang="zh-TW" dirty="0"/>
          </a:p>
        </p:txBody>
      </p:sp>
    </p:spTree>
    <p:extLst>
      <p:ext uri="{BB962C8B-B14F-4D97-AF65-F5344CB8AC3E}">
        <p14:creationId xmlns:p14="http://schemas.microsoft.com/office/powerpoint/2010/main" val="3722502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294D256-AF40-D44D-B429-93E0186B3E46}"/>
              </a:ext>
            </a:extLst>
          </p:cNvPr>
          <p:cNvSpPr>
            <a:spLocks noGrp="1"/>
          </p:cNvSpPr>
          <p:nvPr>
            <p:ph type="title"/>
          </p:nvPr>
        </p:nvSpPr>
        <p:spPr>
          <a:xfrm>
            <a:off x="1251678" y="87110"/>
            <a:ext cx="10178322" cy="1492132"/>
          </a:xfrm>
        </p:spPr>
        <p:txBody>
          <a:bodyPr>
            <a:normAutofit fontScale="90000"/>
          </a:bodyPr>
          <a:lstStyle/>
          <a:p>
            <a:r>
              <a:rPr kumimoji="1" lang="zh-CN" altLang="en-US" sz="4000" dirty="0">
                <a:latin typeface="Microsoft JhengHei" panose="020B0604030504040204" pitchFamily="34" charset="-120"/>
                <a:ea typeface="Microsoft JhengHei" panose="020B0604030504040204" pitchFamily="34" charset="-120"/>
              </a:rPr>
              <a:t>程式設計規劃</a:t>
            </a:r>
            <a:r>
              <a:rPr kumimoji="1" lang="en-US" altLang="zh-CN" sz="4000" dirty="0">
                <a:latin typeface="Microsoft JhengHei" panose="020B0604030504040204" pitchFamily="34" charset="-120"/>
                <a:ea typeface="Microsoft JhengHei" panose="020B0604030504040204" pitchFamily="34" charset="-120"/>
              </a:rPr>
              <a:t>:</a:t>
            </a:r>
            <a:r>
              <a:rPr kumimoji="1" lang="en-US" altLang="zh-TW" sz="5400" dirty="0">
                <a:solidFill>
                  <a:schemeClr val="bg1">
                    <a:lumMod val="75000"/>
                  </a:schemeClr>
                </a:solidFill>
              </a:rPr>
              <a:t/>
            </a:r>
            <a:br>
              <a:rPr kumimoji="1" lang="en-US" altLang="zh-TW" sz="5400" dirty="0">
                <a:solidFill>
                  <a:schemeClr val="bg1">
                    <a:lumMod val="75000"/>
                  </a:schemeClr>
                </a:solidFill>
              </a:rPr>
            </a:br>
            <a:r>
              <a:rPr kumimoji="1" lang="en-US" altLang="zh-TW" sz="5400" dirty="0">
                <a:solidFill>
                  <a:schemeClr val="bg1">
                    <a:lumMod val="75000"/>
                  </a:schemeClr>
                </a:solidFill>
              </a:rPr>
              <a:t>Computing Time Value of Money</a:t>
            </a:r>
            <a:r>
              <a:rPr kumimoji="1" lang="en-US" altLang="zh-TW" sz="5400" dirty="0">
                <a:solidFill>
                  <a:schemeClr val="bg1">
                    <a:lumMod val="65000"/>
                  </a:schemeClr>
                </a:solidFill>
              </a:rPr>
              <a:t/>
            </a:r>
            <a:br>
              <a:rPr kumimoji="1" lang="en-US" altLang="zh-TW" sz="5400" dirty="0">
                <a:solidFill>
                  <a:schemeClr val="bg1">
                    <a:lumMod val="65000"/>
                  </a:schemeClr>
                </a:solidFill>
              </a:rPr>
            </a:br>
            <a:r>
              <a:rPr kumimoji="1" lang="en-US" altLang="zh-TW" sz="4900" dirty="0">
                <a:solidFill>
                  <a:schemeClr val="bg1">
                    <a:lumMod val="50000"/>
                  </a:schemeClr>
                </a:solidFill>
              </a:rPr>
              <a:t>---Present Value of 1</a:t>
            </a:r>
            <a:endParaRPr kumimoji="1" lang="zh-TW" altLang="en-US" sz="4900" dirty="0">
              <a:solidFill>
                <a:schemeClr val="bg1">
                  <a:lumMod val="50000"/>
                </a:schemeClr>
              </a:solidFill>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931667"/>
            <a:ext cx="8831106" cy="4937259"/>
          </a:xfrm>
        </p:spPr>
      </p:pic>
    </p:spTree>
    <p:extLst>
      <p:ext uri="{BB962C8B-B14F-4D97-AF65-F5344CB8AC3E}">
        <p14:creationId xmlns:p14="http://schemas.microsoft.com/office/powerpoint/2010/main" val="3252115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D5326D7-387D-134E-972F-ABC4D14F0772}"/>
              </a:ext>
            </a:extLst>
          </p:cNvPr>
          <p:cNvSpPr>
            <a:spLocks noGrp="1"/>
          </p:cNvSpPr>
          <p:nvPr>
            <p:ph type="title"/>
          </p:nvPr>
        </p:nvSpPr>
        <p:spPr>
          <a:xfrm>
            <a:off x="1251678" y="39485"/>
            <a:ext cx="10178322" cy="1492132"/>
          </a:xfrm>
        </p:spPr>
        <p:txBody>
          <a:bodyPr>
            <a:normAutofit fontScale="90000"/>
          </a:bodyPr>
          <a:lstStyle/>
          <a:p>
            <a:r>
              <a:rPr kumimoji="1" lang="zh-CN" altLang="en-US" sz="4800" dirty="0">
                <a:latin typeface="Microsoft JhengHei" panose="020B0604030504040204" pitchFamily="34" charset="-120"/>
                <a:ea typeface="Microsoft JhengHei" panose="020B0604030504040204" pitchFamily="34" charset="-120"/>
              </a:rPr>
              <a:t>程式設計規劃</a:t>
            </a:r>
            <a:r>
              <a:rPr kumimoji="1" lang="en-US" altLang="zh-CN" sz="4800" dirty="0">
                <a:latin typeface="Microsoft JhengHei" panose="020B0604030504040204" pitchFamily="34" charset="-120"/>
                <a:ea typeface="Microsoft JhengHei" panose="020B0604030504040204" pitchFamily="34" charset="-120"/>
              </a:rPr>
              <a:t>:</a:t>
            </a:r>
            <a:r>
              <a:rPr kumimoji="1" lang="en-US" altLang="zh-TW" sz="4800" dirty="0">
                <a:solidFill>
                  <a:schemeClr val="bg1">
                    <a:lumMod val="75000"/>
                  </a:schemeClr>
                </a:solidFill>
              </a:rPr>
              <a:t/>
            </a:r>
            <a:br>
              <a:rPr kumimoji="1" lang="en-US" altLang="zh-TW" sz="4800" dirty="0">
                <a:solidFill>
                  <a:schemeClr val="bg1">
                    <a:lumMod val="75000"/>
                  </a:schemeClr>
                </a:solidFill>
              </a:rPr>
            </a:br>
            <a:r>
              <a:rPr kumimoji="1" lang="en-US" altLang="zh-TW" sz="4800" dirty="0">
                <a:solidFill>
                  <a:schemeClr val="bg1">
                    <a:lumMod val="75000"/>
                  </a:schemeClr>
                </a:solidFill>
              </a:rPr>
              <a:t>Computing Time Value of Money</a:t>
            </a:r>
            <a:r>
              <a:rPr kumimoji="1" lang="en-US" altLang="zh-TW" sz="4800" dirty="0">
                <a:solidFill>
                  <a:schemeClr val="bg1">
                    <a:lumMod val="65000"/>
                  </a:schemeClr>
                </a:solidFill>
              </a:rPr>
              <a:t/>
            </a:r>
            <a:br>
              <a:rPr kumimoji="1" lang="en-US" altLang="zh-TW" sz="4800" dirty="0">
                <a:solidFill>
                  <a:schemeClr val="bg1">
                    <a:lumMod val="65000"/>
                  </a:schemeClr>
                </a:solidFill>
              </a:rPr>
            </a:br>
            <a:r>
              <a:rPr kumimoji="1" lang="en-US" altLang="zh-TW" sz="4800" dirty="0">
                <a:solidFill>
                  <a:schemeClr val="bg1">
                    <a:lumMod val="65000"/>
                  </a:schemeClr>
                </a:solidFill>
              </a:rPr>
              <a:t>---Present Value of annuity</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2038349"/>
            <a:ext cx="8501922" cy="4625631"/>
          </a:xfrm>
        </p:spPr>
      </p:pic>
    </p:spTree>
    <p:extLst>
      <p:ext uri="{BB962C8B-B14F-4D97-AF65-F5344CB8AC3E}">
        <p14:creationId xmlns:p14="http://schemas.microsoft.com/office/powerpoint/2010/main" val="4132004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4850DE9-14EF-B341-A431-E3CBE5B52959}"/>
              </a:ext>
            </a:extLst>
          </p:cNvPr>
          <p:cNvSpPr>
            <a:spLocks noGrp="1"/>
          </p:cNvSpPr>
          <p:nvPr>
            <p:ph type="title"/>
          </p:nvPr>
        </p:nvSpPr>
        <p:spPr/>
        <p:txBody>
          <a:bodyPr>
            <a:normAutofit fontScale="90000"/>
          </a:bodyPr>
          <a:lstStyle/>
          <a:p>
            <a:r>
              <a:rPr kumimoji="1" lang="zh-CN" altLang="en-US" sz="4800" dirty="0">
                <a:latin typeface="Microsoft JhengHei" panose="020B0604030504040204" pitchFamily="34" charset="-120"/>
                <a:ea typeface="Microsoft JhengHei" panose="020B0604030504040204" pitchFamily="34" charset="-120"/>
              </a:rPr>
              <a:t>程式設計規劃</a:t>
            </a:r>
            <a:r>
              <a:rPr kumimoji="1" lang="en-US" altLang="zh-CN" sz="4800" dirty="0">
                <a:latin typeface="Microsoft JhengHei" panose="020B0604030504040204" pitchFamily="34" charset="-120"/>
                <a:ea typeface="Microsoft JhengHei" panose="020B0604030504040204" pitchFamily="34" charset="-120"/>
              </a:rPr>
              <a:t>:</a:t>
            </a:r>
            <a:r>
              <a:rPr kumimoji="1" lang="en-US" altLang="zh-TW" sz="4800" dirty="0">
                <a:solidFill>
                  <a:schemeClr val="bg1">
                    <a:lumMod val="75000"/>
                  </a:schemeClr>
                </a:solidFill>
              </a:rPr>
              <a:t/>
            </a:r>
            <a:br>
              <a:rPr kumimoji="1" lang="en-US" altLang="zh-TW" sz="4800" dirty="0">
                <a:solidFill>
                  <a:schemeClr val="bg1">
                    <a:lumMod val="75000"/>
                  </a:schemeClr>
                </a:solidFill>
              </a:rPr>
            </a:br>
            <a:r>
              <a:rPr kumimoji="1" lang="en-US" altLang="zh-TW" sz="4800" dirty="0">
                <a:solidFill>
                  <a:schemeClr val="bg1">
                    <a:lumMod val="75000"/>
                  </a:schemeClr>
                </a:solidFill>
              </a:rPr>
              <a:t>Computing Time Value of Money</a:t>
            </a:r>
            <a:r>
              <a:rPr kumimoji="1" lang="en-US" altLang="zh-TW" sz="4800" dirty="0">
                <a:solidFill>
                  <a:schemeClr val="bg1">
                    <a:lumMod val="65000"/>
                  </a:schemeClr>
                </a:solidFill>
              </a:rPr>
              <a:t/>
            </a:r>
            <a:br>
              <a:rPr kumimoji="1" lang="en-US" altLang="zh-TW" sz="4800" dirty="0">
                <a:solidFill>
                  <a:schemeClr val="bg1">
                    <a:lumMod val="65000"/>
                  </a:schemeClr>
                </a:solidFill>
              </a:rPr>
            </a:br>
            <a:r>
              <a:rPr kumimoji="1" lang="en-US" altLang="zh-TW" sz="4900" dirty="0">
                <a:solidFill>
                  <a:schemeClr val="bg1">
                    <a:lumMod val="50000"/>
                  </a:schemeClr>
                </a:solidFill>
              </a:rPr>
              <a:t>---Future</a:t>
            </a:r>
            <a:r>
              <a:rPr kumimoji="1" lang="en-US" altLang="zh-TW" sz="4800" dirty="0">
                <a:solidFill>
                  <a:schemeClr val="bg1">
                    <a:lumMod val="65000"/>
                  </a:schemeClr>
                </a:solidFill>
              </a:rPr>
              <a:t> </a:t>
            </a:r>
            <a:r>
              <a:rPr kumimoji="1" lang="en-US" altLang="zh-TW" sz="4900" dirty="0">
                <a:solidFill>
                  <a:schemeClr val="bg1">
                    <a:lumMod val="50000"/>
                  </a:schemeClr>
                </a:solidFill>
              </a:rPr>
              <a:t>value</a:t>
            </a:r>
            <a:r>
              <a:rPr kumimoji="1" lang="en-US" altLang="zh-TW" sz="4800" dirty="0">
                <a:solidFill>
                  <a:schemeClr val="bg1">
                    <a:lumMod val="65000"/>
                  </a:schemeClr>
                </a:solidFill>
              </a:rPr>
              <a:t> </a:t>
            </a:r>
            <a:r>
              <a:rPr kumimoji="1" lang="en-US" altLang="zh-TW" sz="4900" dirty="0">
                <a:solidFill>
                  <a:schemeClr val="bg1">
                    <a:lumMod val="50000"/>
                  </a:schemeClr>
                </a:solidFill>
              </a:rPr>
              <a:t>of</a:t>
            </a:r>
            <a:r>
              <a:rPr kumimoji="1" lang="en-US" altLang="zh-TW" sz="4800" dirty="0">
                <a:solidFill>
                  <a:schemeClr val="bg1">
                    <a:lumMod val="65000"/>
                  </a:schemeClr>
                </a:solidFill>
              </a:rPr>
              <a:t> </a:t>
            </a:r>
            <a:r>
              <a:rPr kumimoji="1" lang="en-US" altLang="zh-TW" sz="4800" dirty="0">
                <a:solidFill>
                  <a:schemeClr val="bg1">
                    <a:lumMod val="50000"/>
                  </a:schemeClr>
                </a:solidFill>
              </a:rPr>
              <a:t>1</a:t>
            </a:r>
            <a:endParaRPr kumimoji="1" lang="zh-TW" altLang="en-US" dirty="0">
              <a:solidFill>
                <a:schemeClr val="bg1">
                  <a:lumMod val="50000"/>
                </a:schemeClr>
              </a:solidFill>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7" y="2162175"/>
            <a:ext cx="7920897" cy="4641110"/>
          </a:xfrm>
        </p:spPr>
      </p:pic>
    </p:spTree>
    <p:extLst>
      <p:ext uri="{BB962C8B-B14F-4D97-AF65-F5344CB8AC3E}">
        <p14:creationId xmlns:p14="http://schemas.microsoft.com/office/powerpoint/2010/main" val="216056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26DB225-5148-194B-9B73-EBC354B7EBAF}"/>
              </a:ext>
            </a:extLst>
          </p:cNvPr>
          <p:cNvSpPr>
            <a:spLocks noGrp="1"/>
          </p:cNvSpPr>
          <p:nvPr>
            <p:ph type="title"/>
          </p:nvPr>
        </p:nvSpPr>
        <p:spPr>
          <a:xfrm>
            <a:off x="1251678" y="163310"/>
            <a:ext cx="10178322" cy="1492132"/>
          </a:xfrm>
        </p:spPr>
        <p:txBody>
          <a:bodyPr>
            <a:normAutofit fontScale="90000"/>
          </a:bodyPr>
          <a:lstStyle/>
          <a:p>
            <a:r>
              <a:rPr kumimoji="1" lang="zh-CN" altLang="en-US" sz="4800" dirty="0">
                <a:latin typeface="Microsoft JhengHei" panose="020B0604030504040204" pitchFamily="34" charset="-120"/>
                <a:ea typeface="Microsoft JhengHei" panose="020B0604030504040204" pitchFamily="34" charset="-120"/>
              </a:rPr>
              <a:t>程式設計規劃</a:t>
            </a:r>
            <a:r>
              <a:rPr kumimoji="1" lang="en-US" altLang="zh-CN" sz="4800" dirty="0">
                <a:latin typeface="Microsoft JhengHei" panose="020B0604030504040204" pitchFamily="34" charset="-120"/>
                <a:ea typeface="Microsoft JhengHei" panose="020B0604030504040204" pitchFamily="34" charset="-120"/>
              </a:rPr>
              <a:t>:</a:t>
            </a:r>
            <a:r>
              <a:rPr kumimoji="1" lang="en-US" altLang="zh-TW" sz="4800" dirty="0">
                <a:solidFill>
                  <a:schemeClr val="bg1">
                    <a:lumMod val="75000"/>
                  </a:schemeClr>
                </a:solidFill>
              </a:rPr>
              <a:t/>
            </a:r>
            <a:br>
              <a:rPr kumimoji="1" lang="en-US" altLang="zh-TW" sz="4800" dirty="0">
                <a:solidFill>
                  <a:schemeClr val="bg1">
                    <a:lumMod val="75000"/>
                  </a:schemeClr>
                </a:solidFill>
              </a:rPr>
            </a:br>
            <a:r>
              <a:rPr kumimoji="1" lang="en-US" altLang="zh-TW" sz="4800" dirty="0">
                <a:solidFill>
                  <a:schemeClr val="bg1">
                    <a:lumMod val="75000"/>
                  </a:schemeClr>
                </a:solidFill>
              </a:rPr>
              <a:t>Computing Time Value of Money</a:t>
            </a:r>
            <a:r>
              <a:rPr kumimoji="1" lang="en-US" altLang="zh-TW" sz="4800" dirty="0">
                <a:solidFill>
                  <a:schemeClr val="bg1">
                    <a:lumMod val="65000"/>
                  </a:schemeClr>
                </a:solidFill>
              </a:rPr>
              <a:t/>
            </a:r>
            <a:br>
              <a:rPr kumimoji="1" lang="en-US" altLang="zh-TW" sz="4800" dirty="0">
                <a:solidFill>
                  <a:schemeClr val="bg1">
                    <a:lumMod val="65000"/>
                  </a:schemeClr>
                </a:solidFill>
              </a:rPr>
            </a:br>
            <a:r>
              <a:rPr kumimoji="1" lang="en-US" altLang="zh-TW" sz="4900" dirty="0">
                <a:solidFill>
                  <a:schemeClr val="bg1">
                    <a:lumMod val="50000"/>
                  </a:schemeClr>
                </a:solidFill>
              </a:rPr>
              <a:t>---future</a:t>
            </a:r>
            <a:r>
              <a:rPr kumimoji="1" lang="en-US" altLang="zh-TW" sz="4800" dirty="0">
                <a:solidFill>
                  <a:schemeClr val="bg1">
                    <a:lumMod val="65000"/>
                  </a:schemeClr>
                </a:solidFill>
              </a:rPr>
              <a:t> </a:t>
            </a:r>
            <a:r>
              <a:rPr kumimoji="1" lang="en-US" altLang="zh-TW" sz="4900" dirty="0">
                <a:solidFill>
                  <a:schemeClr val="bg1">
                    <a:lumMod val="50000"/>
                  </a:schemeClr>
                </a:solidFill>
              </a:rPr>
              <a:t>value</a:t>
            </a:r>
            <a:r>
              <a:rPr kumimoji="1" lang="en-US" altLang="zh-TW" sz="4800" dirty="0">
                <a:solidFill>
                  <a:schemeClr val="bg1">
                    <a:lumMod val="65000"/>
                  </a:schemeClr>
                </a:solidFill>
              </a:rPr>
              <a:t> </a:t>
            </a:r>
            <a:r>
              <a:rPr kumimoji="1" lang="en-US" altLang="zh-TW" sz="4900" dirty="0">
                <a:solidFill>
                  <a:schemeClr val="bg1">
                    <a:lumMod val="50000"/>
                  </a:schemeClr>
                </a:solidFill>
              </a:rPr>
              <a:t>of</a:t>
            </a:r>
            <a:r>
              <a:rPr kumimoji="1" lang="en-US" altLang="zh-TW" sz="4800" dirty="0">
                <a:solidFill>
                  <a:schemeClr val="bg1">
                    <a:lumMod val="65000"/>
                  </a:schemeClr>
                </a:solidFill>
              </a:rPr>
              <a:t> </a:t>
            </a:r>
            <a:r>
              <a:rPr kumimoji="1" lang="en-US" altLang="zh-TW" sz="4900" dirty="0">
                <a:solidFill>
                  <a:schemeClr val="bg1">
                    <a:lumMod val="50000"/>
                  </a:schemeClr>
                </a:solidFill>
              </a:rPr>
              <a:t>annuity</a:t>
            </a:r>
            <a:endParaRPr kumimoji="1" lang="zh-TW" altLang="en-US" sz="4900" dirty="0">
              <a:solidFill>
                <a:schemeClr val="bg1">
                  <a:lumMod val="50000"/>
                </a:schemeClr>
              </a:solidFill>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2028824"/>
            <a:ext cx="8997222" cy="4775861"/>
          </a:xfrm>
        </p:spPr>
      </p:pic>
    </p:spTree>
    <p:extLst>
      <p:ext uri="{BB962C8B-B14F-4D97-AF65-F5344CB8AC3E}">
        <p14:creationId xmlns:p14="http://schemas.microsoft.com/office/powerpoint/2010/main" val="915124844"/>
      </p:ext>
    </p:extLst>
  </p:cSld>
  <p:clrMapOvr>
    <a:masterClrMapping/>
  </p:clrMapOvr>
</p:sld>
</file>

<file path=ppt/theme/theme1.xml><?xml version="1.0" encoding="utf-8"?>
<a:theme xmlns:a="http://schemas.openxmlformats.org/drawingml/2006/main" name="徽章">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徽章</Template>
  <TotalTime>171</TotalTime>
  <Words>89</Words>
  <Application>Microsoft Office PowerPoint</Application>
  <PresentationFormat>寬螢幕</PresentationFormat>
  <Paragraphs>23</Paragraphs>
  <Slides>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Gill Sans MT</vt:lpstr>
      <vt:lpstr>微軟正黑體</vt:lpstr>
      <vt:lpstr>微軟正黑體</vt:lpstr>
      <vt:lpstr>新細明體</vt:lpstr>
      <vt:lpstr>Arial</vt:lpstr>
      <vt:lpstr>Impact</vt:lpstr>
      <vt:lpstr>徽章</vt:lpstr>
      <vt:lpstr>計算機程式設計 作業一 Computing Time Value of Money</vt:lpstr>
      <vt:lpstr>題目: Computing Time Value of Money </vt:lpstr>
      <vt:lpstr>動機+構想解說: Computing Time Value of Money</vt:lpstr>
      <vt:lpstr>程式設計規劃: Computing Time Value of Money ---Present Value of 1</vt:lpstr>
      <vt:lpstr>程式設計規劃: Computing Time Value of Money ---Present Value of annuity</vt:lpstr>
      <vt:lpstr>程式設計規劃: Computing Time Value of Money ---Future value of 1</vt:lpstr>
      <vt:lpstr>程式設計規劃: Computing Time Value of Money ---future value of annuity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使用者</dc:creator>
  <cp:lastModifiedBy>Hsiang-Hao Hsu</cp:lastModifiedBy>
  <cp:revision>23</cp:revision>
  <dcterms:created xsi:type="dcterms:W3CDTF">2021-04-08T01:22:09Z</dcterms:created>
  <dcterms:modified xsi:type="dcterms:W3CDTF">2021-04-08T14:24:35Z</dcterms:modified>
</cp:coreProperties>
</file>