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6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5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7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0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4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8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2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4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1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8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2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5" r:id="rId6"/>
    <p:sldLayoutId id="2147483680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ashion.ettoday.net/news/1748855" TargetMode="External"/><Relationship Id="rId2" Type="http://schemas.openxmlformats.org/officeDocument/2006/relationships/hyperlink" Target="https://health99.hpa.gov.t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ttoday.net/news/20181020/1285908.htm" TargetMode="External"/><Relationship Id="rId5" Type="http://schemas.openxmlformats.org/officeDocument/2006/relationships/hyperlink" Target="https://www.books.com.tw/products/0010594847" TargetMode="External"/><Relationship Id="rId4" Type="http://schemas.openxmlformats.org/officeDocument/2006/relationships/hyperlink" Target="https://nol.ntu.edu.tw/nol/coursesearch/print_table.php?course_id=901%2033920&amp;class=&amp;dpt_code=0000&amp;ser_no=28470&amp;semester=109-2&amp;lang=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在風中旋轉的樹葉">
            <a:extLst>
              <a:ext uri="{FF2B5EF4-FFF2-40B4-BE49-F238E27FC236}">
                <a16:creationId xmlns:a16="http://schemas.microsoft.com/office/drawing/2014/main" id="{10B561F3-D0ED-4E63-966E-608518EF90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2" r="48217" b="1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56D2C3-C985-4777-B247-6289BEECE950}"/>
              </a:ext>
            </a:extLst>
          </p:cNvPr>
          <p:cNvSpPr txBox="1"/>
          <p:nvPr/>
        </p:nvSpPr>
        <p:spPr>
          <a:xfrm>
            <a:off x="629920" y="1300480"/>
            <a:ext cx="5323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解憂雜貨店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57B62D7-D904-403B-806F-C70208F91D22}"/>
              </a:ext>
            </a:extLst>
          </p:cNvPr>
          <p:cNvSpPr txBox="1"/>
          <p:nvPr/>
        </p:nvSpPr>
        <p:spPr>
          <a:xfrm>
            <a:off x="782320" y="3244334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一個可以協助大家解惑的平台～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9FE4BC7-8A1B-401B-95B8-5D784690DB8B}"/>
              </a:ext>
            </a:extLst>
          </p:cNvPr>
          <p:cNvSpPr txBox="1"/>
          <p:nvPr/>
        </p:nvSpPr>
        <p:spPr>
          <a:xfrm>
            <a:off x="8494716" y="5771346"/>
            <a:ext cx="3637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財金一　王宣潔</a:t>
            </a:r>
            <a:endParaRPr lang="en-US" altLang="zh-TW" sz="28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B09703067</a:t>
            </a:r>
          </a:p>
        </p:txBody>
      </p:sp>
    </p:spTree>
    <p:extLst>
      <p:ext uri="{BB962C8B-B14F-4D97-AF65-F5344CB8AC3E}">
        <p14:creationId xmlns:p14="http://schemas.microsoft.com/office/powerpoint/2010/main" val="52370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6EAFC38-5C52-4A5C-B88C-19B12BFF90BB}"/>
              </a:ext>
            </a:extLst>
          </p:cNvPr>
          <p:cNvSpPr txBox="1"/>
          <p:nvPr/>
        </p:nvSpPr>
        <p:spPr>
          <a:xfrm>
            <a:off x="380997" y="49530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動機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087FEAB-0D5F-438D-AC08-C1DD9B02B5C4}"/>
              </a:ext>
            </a:extLst>
          </p:cNvPr>
          <p:cNvSpPr txBox="1"/>
          <p:nvPr/>
        </p:nvSpPr>
        <p:spPr>
          <a:xfrm>
            <a:off x="380996" y="3118561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構想解說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A110F7B-8455-482A-A9C2-0EFA0C94FD6F}"/>
              </a:ext>
            </a:extLst>
          </p:cNvPr>
          <p:cNvSpPr txBox="1"/>
          <p:nvPr/>
        </p:nvSpPr>
        <p:spPr>
          <a:xfrm>
            <a:off x="380996" y="5194658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程式測試規劃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8144902-491D-486E-96B4-837CF40C7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741" y="497532"/>
            <a:ext cx="1485703" cy="1929928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486380F2-B1F8-490C-ADAC-A074CC797D95}"/>
              </a:ext>
            </a:extLst>
          </p:cNvPr>
          <p:cNvSpPr/>
          <p:nvPr/>
        </p:nvSpPr>
        <p:spPr>
          <a:xfrm>
            <a:off x="4010022" y="1096900"/>
            <a:ext cx="2190750" cy="731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82B2683-B3B3-4147-852C-A906D1B88BCD}"/>
              </a:ext>
            </a:extLst>
          </p:cNvPr>
          <p:cNvSpPr/>
          <p:nvPr/>
        </p:nvSpPr>
        <p:spPr>
          <a:xfrm>
            <a:off x="7162800" y="1029108"/>
            <a:ext cx="3162300" cy="86677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75000"/>
                    <a:lumOff val="25000"/>
                  </a:schemeClr>
                </a:solidFill>
              </a:rPr>
              <a:t>Information System</a:t>
            </a:r>
            <a:endParaRPr lang="zh-TW" alt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40A2C35-31BF-4FCF-94EB-8A88159D5538}"/>
              </a:ext>
            </a:extLst>
          </p:cNvPr>
          <p:cNvSpPr/>
          <p:nvPr/>
        </p:nvSpPr>
        <p:spPr>
          <a:xfrm>
            <a:off x="2919406" y="3735236"/>
            <a:ext cx="3081344" cy="695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BMI</a:t>
            </a:r>
            <a:r>
              <a:rPr lang="zh-TW" altLang="en-US" dirty="0"/>
              <a:t>、愛情、寫程式</a:t>
            </a:r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DB7EED9-F46A-4DF1-9E9E-C14C3CEF54D8}"/>
              </a:ext>
            </a:extLst>
          </p:cNvPr>
          <p:cNvSpPr txBox="1"/>
          <p:nvPr/>
        </p:nvSpPr>
        <p:spPr>
          <a:xfrm>
            <a:off x="3419473" y="332960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While status != 1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5AA7099-57DC-420B-A776-8CBE1A1C6B2D}"/>
              </a:ext>
            </a:extLst>
          </p:cNvPr>
          <p:cNvSpPr/>
          <p:nvPr/>
        </p:nvSpPr>
        <p:spPr>
          <a:xfrm>
            <a:off x="2243131" y="3199465"/>
            <a:ext cx="4171950" cy="15725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43417D3-587B-48CD-837A-D4662B876EA4}"/>
              </a:ext>
            </a:extLst>
          </p:cNvPr>
          <p:cNvCxnSpPr/>
          <p:nvPr/>
        </p:nvCxnSpPr>
        <p:spPr>
          <a:xfrm>
            <a:off x="6667500" y="4082887"/>
            <a:ext cx="16478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268C25F-2769-48A1-BBFA-DD3D58C78160}"/>
              </a:ext>
            </a:extLst>
          </p:cNvPr>
          <p:cNvSpPr txBox="1"/>
          <p:nvPr/>
        </p:nvSpPr>
        <p:spPr>
          <a:xfrm>
            <a:off x="6667500" y="3698936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Status == 1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F922AD6F-474C-4192-A632-EC8E85FC85BC}"/>
              </a:ext>
            </a:extLst>
          </p:cNvPr>
          <p:cNvSpPr/>
          <p:nvPr/>
        </p:nvSpPr>
        <p:spPr>
          <a:xfrm>
            <a:off x="8743949" y="3634903"/>
            <a:ext cx="2295525" cy="86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結束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83B777A-CD88-4493-A4E6-975EF805673D}"/>
              </a:ext>
            </a:extLst>
          </p:cNvPr>
          <p:cNvSpPr/>
          <p:nvPr/>
        </p:nvSpPr>
        <p:spPr>
          <a:xfrm>
            <a:off x="380996" y="5871822"/>
            <a:ext cx="2890842" cy="543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Q1 </a:t>
            </a:r>
            <a:r>
              <a:rPr lang="en-US" altLang="zh-TW" dirty="0">
                <a:sym typeface="Wingdings" panose="05000000000000000000" pitchFamily="2" charset="2"/>
              </a:rPr>
              <a:t>Q2 Q3 Q4 Q5</a:t>
            </a:r>
            <a:endParaRPr lang="zh-TW" altLang="en-US" dirty="0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92CA8DAC-0F62-4EB7-A334-0EB8A0BE3197}"/>
              </a:ext>
            </a:extLst>
          </p:cNvPr>
          <p:cNvSpPr/>
          <p:nvPr/>
        </p:nvSpPr>
        <p:spPr>
          <a:xfrm>
            <a:off x="3543300" y="5971948"/>
            <a:ext cx="552450" cy="3429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2E086586-4ED2-4FA3-B760-8C1E689294CF}"/>
              </a:ext>
            </a:extLst>
          </p:cNvPr>
          <p:cNvSpPr/>
          <p:nvPr/>
        </p:nvSpPr>
        <p:spPr>
          <a:xfrm>
            <a:off x="4367212" y="5871822"/>
            <a:ext cx="2890842" cy="543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Q5 </a:t>
            </a:r>
            <a:r>
              <a:rPr lang="en-US" altLang="zh-TW" dirty="0">
                <a:sym typeface="Wingdings" panose="05000000000000000000" pitchFamily="2" charset="2"/>
              </a:rPr>
              <a:t>Q4 Q3 Q2 Q1</a:t>
            </a:r>
            <a:endParaRPr lang="zh-TW" altLang="en-US" dirty="0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5F841465-EB74-4067-96BF-DC5F80A58373}"/>
              </a:ext>
            </a:extLst>
          </p:cNvPr>
          <p:cNvSpPr/>
          <p:nvPr/>
        </p:nvSpPr>
        <p:spPr>
          <a:xfrm>
            <a:off x="7529516" y="5955340"/>
            <a:ext cx="552450" cy="3429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A2D4161-B058-413B-A538-5931079928AB}"/>
              </a:ext>
            </a:extLst>
          </p:cNvPr>
          <p:cNvSpPr/>
          <p:nvPr/>
        </p:nvSpPr>
        <p:spPr>
          <a:xfrm>
            <a:off x="8353428" y="5871822"/>
            <a:ext cx="2890842" cy="543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隨機選</a:t>
            </a:r>
            <a:r>
              <a:rPr lang="en-US" altLang="zh-TW" dirty="0"/>
              <a:t>2</a:t>
            </a:r>
            <a:r>
              <a:rPr lang="zh-TW" altLang="en-US" dirty="0"/>
              <a:t>題</a:t>
            </a:r>
          </a:p>
        </p:txBody>
      </p:sp>
    </p:spTree>
    <p:extLst>
      <p:ext uri="{BB962C8B-B14F-4D97-AF65-F5344CB8AC3E}">
        <p14:creationId xmlns:p14="http://schemas.microsoft.com/office/powerpoint/2010/main" val="2291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594BEB0-C6C4-448F-8BB1-DC493FB7D208}"/>
              </a:ext>
            </a:extLst>
          </p:cNvPr>
          <p:cNvSpPr txBox="1"/>
          <p:nvPr/>
        </p:nvSpPr>
        <p:spPr>
          <a:xfrm>
            <a:off x="447675" y="485775"/>
            <a:ext cx="725805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TW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結構圖、程式列表、程式測試執行結果</a:t>
            </a:r>
            <a: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～整體大綱</a:t>
            </a:r>
            <a:r>
              <a:rPr lang="zh-TW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F7330E-814B-4912-A720-7A7BF4B9725C}"/>
              </a:ext>
            </a:extLst>
          </p:cNvPr>
          <p:cNvSpPr/>
          <p:nvPr/>
        </p:nvSpPr>
        <p:spPr>
          <a:xfrm>
            <a:off x="247650" y="3248025"/>
            <a:ext cx="2219325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選擇問題</a:t>
            </a:r>
            <a:r>
              <a:rPr lang="en-US" altLang="zh-TW" dirty="0"/>
              <a:t>1, 2, 3, 4, 5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BE34E1D-8F7F-4F74-B4B4-163BC3F537F7}"/>
              </a:ext>
            </a:extLst>
          </p:cNvPr>
          <p:cNvSpPr/>
          <p:nvPr/>
        </p:nvSpPr>
        <p:spPr>
          <a:xfrm>
            <a:off x="3324225" y="1323975"/>
            <a:ext cx="305752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1. BMI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03FD0D-A9EC-42AA-B4AA-B16867091D37}"/>
              </a:ext>
            </a:extLst>
          </p:cNvPr>
          <p:cNvSpPr/>
          <p:nvPr/>
        </p:nvSpPr>
        <p:spPr>
          <a:xfrm>
            <a:off x="3324221" y="2261071"/>
            <a:ext cx="305752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2. </a:t>
            </a:r>
            <a:r>
              <a:rPr lang="zh-TW" altLang="en-US" dirty="0"/>
              <a:t>愛情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CCCE39-6EBB-4FB6-85A0-036A869B0536}"/>
              </a:ext>
            </a:extLst>
          </p:cNvPr>
          <p:cNvSpPr/>
          <p:nvPr/>
        </p:nvSpPr>
        <p:spPr>
          <a:xfrm>
            <a:off x="3324220" y="3198167"/>
            <a:ext cx="305752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3. </a:t>
            </a:r>
            <a:r>
              <a:rPr lang="zh-TW" altLang="en-US" dirty="0"/>
              <a:t>想學寫程式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C503B7-515A-45F6-8A0B-A90099F4C58F}"/>
              </a:ext>
            </a:extLst>
          </p:cNvPr>
          <p:cNvSpPr/>
          <p:nvPr/>
        </p:nvSpPr>
        <p:spPr>
          <a:xfrm>
            <a:off x="3324221" y="4135263"/>
            <a:ext cx="305752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4. </a:t>
            </a:r>
            <a:r>
              <a:rPr lang="zh-TW" altLang="en-US" dirty="0"/>
              <a:t>以上皆非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930757-BE16-4F44-8CA6-B3FE99359176}"/>
              </a:ext>
            </a:extLst>
          </p:cNvPr>
          <p:cNvSpPr/>
          <p:nvPr/>
        </p:nvSpPr>
        <p:spPr>
          <a:xfrm>
            <a:off x="3324220" y="5072359"/>
            <a:ext cx="305752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5. </a:t>
            </a:r>
            <a:r>
              <a:rPr lang="zh-TW" altLang="en-US" dirty="0"/>
              <a:t>其實沒有問題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9C49CB-98E2-4B8A-8D5C-5F4FA71111F9}"/>
              </a:ext>
            </a:extLst>
          </p:cNvPr>
          <p:cNvSpPr/>
          <p:nvPr/>
        </p:nvSpPr>
        <p:spPr>
          <a:xfrm>
            <a:off x="7043736" y="2096615"/>
            <a:ext cx="151447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按</a:t>
            </a:r>
            <a:r>
              <a:rPr lang="en-US" altLang="zh-TW" sz="2400" dirty="0"/>
              <a:t>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949862-A5C6-4700-99AD-C50C0DEB2038}"/>
              </a:ext>
            </a:extLst>
          </p:cNvPr>
          <p:cNvSpPr/>
          <p:nvPr/>
        </p:nvSpPr>
        <p:spPr>
          <a:xfrm>
            <a:off x="7043737" y="3970807"/>
            <a:ext cx="151447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按</a:t>
            </a:r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783CAD-0BC7-412B-9067-A1DC9379EE05}"/>
              </a:ext>
            </a:extLst>
          </p:cNvPr>
          <p:cNvSpPr/>
          <p:nvPr/>
        </p:nvSpPr>
        <p:spPr>
          <a:xfrm>
            <a:off x="9525000" y="2096614"/>
            <a:ext cx="151447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程式結束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132CA21-C4BE-4F26-8310-E6E26DF36EF5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2466975" y="3429000"/>
            <a:ext cx="857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D6889F6-1E62-49DE-9683-AAD3D62DA8C5}"/>
              </a:ext>
            </a:extLst>
          </p:cNvPr>
          <p:cNvCxnSpPr>
            <a:cxnSpLocks/>
          </p:cNvCxnSpPr>
          <p:nvPr/>
        </p:nvCxnSpPr>
        <p:spPr>
          <a:xfrm flipH="1">
            <a:off x="2895595" y="1554807"/>
            <a:ext cx="2" cy="374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FBB5014-E2BF-4F32-A0D2-308A26224BB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2895595" y="1554808"/>
            <a:ext cx="428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4996893-68B2-4198-90DF-66B05715CE6D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2895595" y="2491901"/>
            <a:ext cx="428626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58585866-0645-4140-86A6-471EB6D59B89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895595" y="4366094"/>
            <a:ext cx="42862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AD41DCB-33B7-40B3-9A04-B1BF731E2D96}"/>
              </a:ext>
            </a:extLst>
          </p:cNvPr>
          <p:cNvCxnSpPr>
            <a:stCxn id="8" idx="1"/>
            <a:endCxn id="8" idx="1"/>
          </p:cNvCxnSpPr>
          <p:nvPr/>
        </p:nvCxnSpPr>
        <p:spPr>
          <a:xfrm>
            <a:off x="3324220" y="530319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066FB1C6-CA07-41CB-9DBC-358B86A993AB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2895595" y="5303191"/>
            <a:ext cx="4286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1FB98591-50E2-42D9-AEAC-E9F768B753C0}"/>
              </a:ext>
            </a:extLst>
          </p:cNvPr>
          <p:cNvCxnSpPr>
            <a:cxnSpLocks/>
          </p:cNvCxnSpPr>
          <p:nvPr/>
        </p:nvCxnSpPr>
        <p:spPr>
          <a:xfrm>
            <a:off x="6667500" y="1554807"/>
            <a:ext cx="0" cy="374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62BE44B-E7BD-4D65-8DEE-1BD011D64318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381750" y="1554808"/>
            <a:ext cx="285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9D3288DF-0FB8-4169-8C72-06C846EC99F7}"/>
              </a:ext>
            </a:extLst>
          </p:cNvPr>
          <p:cNvCxnSpPr>
            <a:cxnSpLocks/>
          </p:cNvCxnSpPr>
          <p:nvPr/>
        </p:nvCxnSpPr>
        <p:spPr>
          <a:xfrm>
            <a:off x="6391275" y="2491901"/>
            <a:ext cx="285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052FA6BC-18E0-4944-B576-EA7F2954D077}"/>
              </a:ext>
            </a:extLst>
          </p:cNvPr>
          <p:cNvCxnSpPr>
            <a:cxnSpLocks/>
          </p:cNvCxnSpPr>
          <p:nvPr/>
        </p:nvCxnSpPr>
        <p:spPr>
          <a:xfrm>
            <a:off x="6391275" y="3428999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D549D55B-E137-41EF-81CB-B5529BB2CD5C}"/>
              </a:ext>
            </a:extLst>
          </p:cNvPr>
          <p:cNvCxnSpPr>
            <a:cxnSpLocks/>
          </p:cNvCxnSpPr>
          <p:nvPr/>
        </p:nvCxnSpPr>
        <p:spPr>
          <a:xfrm>
            <a:off x="6381750" y="4339752"/>
            <a:ext cx="285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907283C8-8E22-44D5-8554-B2F3871645EB}"/>
              </a:ext>
            </a:extLst>
          </p:cNvPr>
          <p:cNvCxnSpPr>
            <a:cxnSpLocks/>
          </p:cNvCxnSpPr>
          <p:nvPr/>
        </p:nvCxnSpPr>
        <p:spPr>
          <a:xfrm>
            <a:off x="6391275" y="5303191"/>
            <a:ext cx="285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1018E187-C166-4801-8ACE-487063D88B6D}"/>
              </a:ext>
            </a:extLst>
          </p:cNvPr>
          <p:cNvCxnSpPr>
            <a:cxnSpLocks/>
          </p:cNvCxnSpPr>
          <p:nvPr/>
        </p:nvCxnSpPr>
        <p:spPr>
          <a:xfrm>
            <a:off x="6867525" y="2491901"/>
            <a:ext cx="0" cy="187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ACDC8D7D-C074-4E58-843A-A803D4F6569B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867525" y="2491901"/>
            <a:ext cx="17621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3D5AFAA-A8DB-4BB8-8A52-973CC2DEE6ED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6867525" y="4366094"/>
            <a:ext cx="1762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FF27D4CB-E039-4B97-9794-B9CBB7F6F68D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8558211" y="2491902"/>
            <a:ext cx="9667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56F397DF-72D9-45E3-B1FE-B52151143C55}"/>
              </a:ext>
            </a:extLst>
          </p:cNvPr>
          <p:cNvCxnSpPr>
            <a:stCxn id="10" idx="2"/>
          </p:cNvCxnSpPr>
          <p:nvPr/>
        </p:nvCxnSpPr>
        <p:spPr>
          <a:xfrm flipH="1">
            <a:off x="7800973" y="4761382"/>
            <a:ext cx="2" cy="1591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7E6D586D-1D05-4392-8E36-D8F5A160EE89}"/>
              </a:ext>
            </a:extLst>
          </p:cNvPr>
          <p:cNvCxnSpPr>
            <a:cxnSpLocks/>
          </p:cNvCxnSpPr>
          <p:nvPr/>
        </p:nvCxnSpPr>
        <p:spPr>
          <a:xfrm flipH="1" flipV="1">
            <a:off x="1357312" y="6353175"/>
            <a:ext cx="6453182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DB73F51A-2802-4837-92AD-5B5441DD3D9C}"/>
              </a:ext>
            </a:extLst>
          </p:cNvPr>
          <p:cNvCxnSpPr/>
          <p:nvPr/>
        </p:nvCxnSpPr>
        <p:spPr>
          <a:xfrm flipV="1">
            <a:off x="1357312" y="4135263"/>
            <a:ext cx="0" cy="222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7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68C7AF-F0DC-437E-BDC5-CAB51F5D7CE8}"/>
              </a:ext>
            </a:extLst>
          </p:cNvPr>
          <p:cNvSpPr txBox="1"/>
          <p:nvPr/>
        </p:nvSpPr>
        <p:spPr>
          <a:xfrm>
            <a:off x="447675" y="485775"/>
            <a:ext cx="725805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TW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結構圖、程式列表、程式測試執行結果</a:t>
            </a:r>
            <a: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～問題一</a:t>
            </a:r>
            <a:r>
              <a:rPr lang="zh-TW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FF1F687-F27B-44CF-A586-3F0E9A48FE2F}"/>
              </a:ext>
            </a:extLst>
          </p:cNvPr>
          <p:cNvSpPr/>
          <p:nvPr/>
        </p:nvSpPr>
        <p:spPr>
          <a:xfrm>
            <a:off x="361950" y="1976734"/>
            <a:ext cx="2600325" cy="3528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zh-TW" altLang="en-US" dirty="0"/>
              <a:t>輸入身高</a:t>
            </a:r>
            <a:endParaRPr lang="en-US" altLang="zh-TW" dirty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zh-TW" altLang="en-US" dirty="0"/>
              <a:t>輸入體重</a:t>
            </a:r>
            <a:endParaRPr lang="en-US" altLang="zh-TW" dirty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zh-TW" altLang="en-US" dirty="0"/>
              <a:t>計算出</a:t>
            </a:r>
            <a:r>
              <a:rPr lang="en-US" altLang="zh-TW" dirty="0"/>
              <a:t>BMI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zh-TW" altLang="en-US" dirty="0"/>
              <a:t>輸出</a:t>
            </a:r>
            <a:r>
              <a:rPr lang="en-US" altLang="zh-TW" dirty="0"/>
              <a:t>BMI</a:t>
            </a:r>
            <a:r>
              <a:rPr lang="zh-TW" altLang="en-US" dirty="0"/>
              <a:t>及其結果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FCDC202-B544-45C6-A078-BF3911C09AA6}"/>
              </a:ext>
            </a:extLst>
          </p:cNvPr>
          <p:cNvSpPr/>
          <p:nvPr/>
        </p:nvSpPr>
        <p:spPr>
          <a:xfrm>
            <a:off x="4362450" y="1343025"/>
            <a:ext cx="3562350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體重過輕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271B225-DDA1-455A-8E29-377405B0EAB4}"/>
              </a:ext>
            </a:extLst>
          </p:cNvPr>
          <p:cNvSpPr/>
          <p:nvPr/>
        </p:nvSpPr>
        <p:spPr>
          <a:xfrm>
            <a:off x="4362450" y="2200275"/>
            <a:ext cx="3562350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體重適中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CCAE2E4-A47B-49E1-92F5-89A4F7DABD93}"/>
              </a:ext>
            </a:extLst>
          </p:cNvPr>
          <p:cNvSpPr/>
          <p:nvPr/>
        </p:nvSpPr>
        <p:spPr>
          <a:xfrm>
            <a:off x="4362450" y="3057525"/>
            <a:ext cx="3562350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體重過重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8FDB425-7D9C-4AD3-A371-E40069383AD5}"/>
              </a:ext>
            </a:extLst>
          </p:cNvPr>
          <p:cNvSpPr/>
          <p:nvPr/>
        </p:nvSpPr>
        <p:spPr>
          <a:xfrm>
            <a:off x="4362450" y="3914775"/>
            <a:ext cx="3562350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輕度肥胖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4C68EF2-836F-4D02-80A4-2339BFE82CB0}"/>
              </a:ext>
            </a:extLst>
          </p:cNvPr>
          <p:cNvSpPr/>
          <p:nvPr/>
        </p:nvSpPr>
        <p:spPr>
          <a:xfrm>
            <a:off x="4362450" y="4772025"/>
            <a:ext cx="3562350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中度肥胖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46D3E47-2101-4D2C-8A4D-8CE549EEF0E2}"/>
              </a:ext>
            </a:extLst>
          </p:cNvPr>
          <p:cNvSpPr/>
          <p:nvPr/>
        </p:nvSpPr>
        <p:spPr>
          <a:xfrm>
            <a:off x="4362450" y="5629275"/>
            <a:ext cx="3562350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重度肥胖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C0A4C28-7A0C-4CCB-9C5C-CC8C72C2FEAB}"/>
              </a:ext>
            </a:extLst>
          </p:cNvPr>
          <p:cNvCxnSpPr>
            <a:stCxn id="4" idx="3"/>
          </p:cNvCxnSpPr>
          <p:nvPr/>
        </p:nvCxnSpPr>
        <p:spPr>
          <a:xfrm flipV="1">
            <a:off x="2962275" y="3741091"/>
            <a:ext cx="6667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1487375-DFB2-4FBA-BB63-9DCF96DD3719}"/>
              </a:ext>
            </a:extLst>
          </p:cNvPr>
          <p:cNvCxnSpPr>
            <a:cxnSpLocks/>
          </p:cNvCxnSpPr>
          <p:nvPr/>
        </p:nvCxnSpPr>
        <p:spPr>
          <a:xfrm>
            <a:off x="3629025" y="1573857"/>
            <a:ext cx="0" cy="428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4DCE1EAE-1B35-4D31-97BB-79B88479BAB9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629025" y="1573857"/>
            <a:ext cx="7334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B872EBF1-DA5A-40AF-A0AE-B6F6EF690EF6}"/>
              </a:ext>
            </a:extLst>
          </p:cNvPr>
          <p:cNvCxnSpPr/>
          <p:nvPr/>
        </p:nvCxnSpPr>
        <p:spPr>
          <a:xfrm flipH="1" flipV="1">
            <a:off x="3619500" y="2431107"/>
            <a:ext cx="7334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E07198E-55AC-4F62-AFFF-3EE1897580B2}"/>
              </a:ext>
            </a:extLst>
          </p:cNvPr>
          <p:cNvCxnSpPr/>
          <p:nvPr/>
        </p:nvCxnSpPr>
        <p:spPr>
          <a:xfrm flipH="1" flipV="1">
            <a:off x="3638551" y="3282178"/>
            <a:ext cx="7334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100C6A8-DE67-47C9-BE8F-30511EB4181A}"/>
              </a:ext>
            </a:extLst>
          </p:cNvPr>
          <p:cNvCxnSpPr/>
          <p:nvPr/>
        </p:nvCxnSpPr>
        <p:spPr>
          <a:xfrm flipH="1" flipV="1">
            <a:off x="3614739" y="4145607"/>
            <a:ext cx="7334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490CE17-CEB5-4166-9C0E-E10B9A1254AE}"/>
              </a:ext>
            </a:extLst>
          </p:cNvPr>
          <p:cNvCxnSpPr/>
          <p:nvPr/>
        </p:nvCxnSpPr>
        <p:spPr>
          <a:xfrm flipH="1" flipV="1">
            <a:off x="3629025" y="4990498"/>
            <a:ext cx="7334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B49F6FC8-439D-4205-A880-7BADFBCDB1D1}"/>
              </a:ext>
            </a:extLst>
          </p:cNvPr>
          <p:cNvCxnSpPr/>
          <p:nvPr/>
        </p:nvCxnSpPr>
        <p:spPr>
          <a:xfrm flipH="1" flipV="1">
            <a:off x="3614738" y="5853927"/>
            <a:ext cx="7334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3EDF65E2-E673-43D2-8C6B-03B866961A1B}"/>
              </a:ext>
            </a:extLst>
          </p:cNvPr>
          <p:cNvCxnSpPr>
            <a:stCxn id="5" idx="3"/>
          </p:cNvCxnSpPr>
          <p:nvPr/>
        </p:nvCxnSpPr>
        <p:spPr>
          <a:xfrm flipV="1">
            <a:off x="7924800" y="1573857"/>
            <a:ext cx="6191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8B0027E0-D191-498A-8D40-CED701976CD6}"/>
              </a:ext>
            </a:extLst>
          </p:cNvPr>
          <p:cNvCxnSpPr/>
          <p:nvPr/>
        </p:nvCxnSpPr>
        <p:spPr>
          <a:xfrm flipV="1">
            <a:off x="7934325" y="2431107"/>
            <a:ext cx="6191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0F669AF-631D-4C98-922B-30AEA8F86EEC}"/>
              </a:ext>
            </a:extLst>
          </p:cNvPr>
          <p:cNvCxnSpPr/>
          <p:nvPr/>
        </p:nvCxnSpPr>
        <p:spPr>
          <a:xfrm flipV="1">
            <a:off x="7934325" y="3282178"/>
            <a:ext cx="6191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118D2BE-9D4A-4E0E-92D6-8D45EDBEA429}"/>
              </a:ext>
            </a:extLst>
          </p:cNvPr>
          <p:cNvCxnSpPr/>
          <p:nvPr/>
        </p:nvCxnSpPr>
        <p:spPr>
          <a:xfrm flipV="1">
            <a:off x="7934325" y="4133248"/>
            <a:ext cx="6191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EB6DF8BE-57A6-4FC8-BC5F-978A368F48E2}"/>
              </a:ext>
            </a:extLst>
          </p:cNvPr>
          <p:cNvCxnSpPr/>
          <p:nvPr/>
        </p:nvCxnSpPr>
        <p:spPr>
          <a:xfrm flipV="1">
            <a:off x="7934325" y="5002857"/>
            <a:ext cx="6191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34F97C68-9BE1-4FDC-BF59-8D66BC07AE59}"/>
              </a:ext>
            </a:extLst>
          </p:cNvPr>
          <p:cNvCxnSpPr/>
          <p:nvPr/>
        </p:nvCxnSpPr>
        <p:spPr>
          <a:xfrm flipV="1">
            <a:off x="7934325" y="5872466"/>
            <a:ext cx="6191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6B3530A-75DF-45FE-9334-5B4E14E5D1E8}"/>
              </a:ext>
            </a:extLst>
          </p:cNvPr>
          <p:cNvCxnSpPr/>
          <p:nvPr/>
        </p:nvCxnSpPr>
        <p:spPr>
          <a:xfrm>
            <a:off x="8553450" y="1573857"/>
            <a:ext cx="0" cy="4298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FF39F596-F842-420E-BCAA-727F3F66D3C2}"/>
              </a:ext>
            </a:extLst>
          </p:cNvPr>
          <p:cNvGrpSpPr/>
          <p:nvPr/>
        </p:nvGrpSpPr>
        <p:grpSpPr>
          <a:xfrm>
            <a:off x="8553450" y="2428877"/>
            <a:ext cx="3200397" cy="2637816"/>
            <a:chOff x="8553450" y="2428877"/>
            <a:chExt cx="3200397" cy="2637816"/>
          </a:xfrm>
        </p:grpSpPr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F111FD82-7BD7-45F1-A729-C2D886510ECF}"/>
                </a:ext>
              </a:extLst>
            </p:cNvPr>
            <p:cNvCxnSpPr/>
            <p:nvPr/>
          </p:nvCxnSpPr>
          <p:spPr>
            <a:xfrm>
              <a:off x="8553450" y="3741091"/>
              <a:ext cx="419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E417867F-3CE1-4BAD-9DD1-B94ECA5330D9}"/>
                </a:ext>
              </a:extLst>
            </p:cNvPr>
            <p:cNvCxnSpPr/>
            <p:nvPr/>
          </p:nvCxnSpPr>
          <p:spPr>
            <a:xfrm>
              <a:off x="8972550" y="2895600"/>
              <a:ext cx="0" cy="1704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0EE7B092-E15E-4F68-9E79-87ABF4FCE6C4}"/>
                </a:ext>
              </a:extLst>
            </p:cNvPr>
            <p:cNvCxnSpPr/>
            <p:nvPr/>
          </p:nvCxnSpPr>
          <p:spPr>
            <a:xfrm>
              <a:off x="8972550" y="2895600"/>
              <a:ext cx="3905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D3176D83-FEC2-48CD-8CF6-EE7B47B26F2B}"/>
                </a:ext>
              </a:extLst>
            </p:cNvPr>
            <p:cNvCxnSpPr/>
            <p:nvPr/>
          </p:nvCxnSpPr>
          <p:spPr>
            <a:xfrm>
              <a:off x="8972550" y="4600575"/>
              <a:ext cx="3905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0B212D60-8600-474B-827D-EF11368B196D}"/>
                </a:ext>
              </a:extLst>
            </p:cNvPr>
            <p:cNvSpPr/>
            <p:nvPr/>
          </p:nvSpPr>
          <p:spPr>
            <a:xfrm>
              <a:off x="9363075" y="2428877"/>
              <a:ext cx="2390772" cy="933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按</a:t>
              </a:r>
              <a:r>
                <a:rPr lang="en-US" altLang="zh-TW" dirty="0"/>
                <a:t>1</a:t>
              </a:r>
              <a:r>
                <a:rPr lang="zh-TW" altLang="en-US" dirty="0"/>
                <a:t>程式結束</a:t>
              </a:r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A6487AD6-DFFD-4F6F-9C8D-5E3E7B80935C}"/>
                </a:ext>
              </a:extLst>
            </p:cNvPr>
            <p:cNvSpPr/>
            <p:nvPr/>
          </p:nvSpPr>
          <p:spPr>
            <a:xfrm>
              <a:off x="9363075" y="4133248"/>
              <a:ext cx="2390772" cy="933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按</a:t>
              </a:r>
              <a:r>
                <a:rPr lang="en-US" altLang="zh-TW" dirty="0"/>
                <a:t>0</a:t>
              </a:r>
              <a:r>
                <a:rPr lang="zh-TW" altLang="en-US" dirty="0"/>
                <a:t>繼續執行程式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580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145BD53-36A6-46B0-B1DB-CA5F9DF03CFC}"/>
              </a:ext>
            </a:extLst>
          </p:cNvPr>
          <p:cNvSpPr txBox="1"/>
          <p:nvPr/>
        </p:nvSpPr>
        <p:spPr>
          <a:xfrm>
            <a:off x="447675" y="485775"/>
            <a:ext cx="725805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TW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結構圖、程式列表、程式測試執行結果</a:t>
            </a:r>
            <a: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～問題二</a:t>
            </a:r>
            <a:r>
              <a:rPr lang="zh-TW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C6A4CE6-CA3F-4718-AF91-E19D00230508}"/>
              </a:ext>
            </a:extLst>
          </p:cNvPr>
          <p:cNvGrpSpPr/>
          <p:nvPr/>
        </p:nvGrpSpPr>
        <p:grpSpPr>
          <a:xfrm>
            <a:off x="447675" y="1393186"/>
            <a:ext cx="4905375" cy="1369048"/>
            <a:chOff x="447675" y="1393186"/>
            <a:chExt cx="4905375" cy="1369048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0AF33ED8-9FC9-4A45-A976-FA2E070F82CD}"/>
                </a:ext>
              </a:extLst>
            </p:cNvPr>
            <p:cNvSpPr/>
            <p:nvPr/>
          </p:nvSpPr>
          <p:spPr>
            <a:xfrm>
              <a:off x="447675" y="1762125"/>
              <a:ext cx="1590675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第一小題</a:t>
              </a: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713F030B-434C-4769-9834-89BBC5EA4052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038350" y="2105025"/>
              <a:ext cx="4000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67B75E7-CCC0-4ED3-B118-3999AD7B7BD5}"/>
                </a:ext>
              </a:extLst>
            </p:cNvPr>
            <p:cNvCxnSpPr/>
            <p:nvPr/>
          </p:nvCxnSpPr>
          <p:spPr>
            <a:xfrm>
              <a:off x="2438400" y="1624012"/>
              <a:ext cx="0" cy="962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A5599981-B1B0-4985-9737-1D058F8ACB57}"/>
                </a:ext>
              </a:extLst>
            </p:cNvPr>
            <p:cNvCxnSpPr/>
            <p:nvPr/>
          </p:nvCxnSpPr>
          <p:spPr>
            <a:xfrm>
              <a:off x="2438400" y="1624012"/>
              <a:ext cx="2571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7F366CFC-7E16-461F-8427-B2FF556333BB}"/>
                </a:ext>
              </a:extLst>
            </p:cNvPr>
            <p:cNvCxnSpPr/>
            <p:nvPr/>
          </p:nvCxnSpPr>
          <p:spPr>
            <a:xfrm>
              <a:off x="2438400" y="2586037"/>
              <a:ext cx="2571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2209396A-4A63-416D-8195-515CE86D1ADA}"/>
                </a:ext>
              </a:extLst>
            </p:cNvPr>
            <p:cNvSpPr/>
            <p:nvPr/>
          </p:nvSpPr>
          <p:spPr>
            <a:xfrm>
              <a:off x="2705099" y="1393186"/>
              <a:ext cx="2038341" cy="4616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按</a:t>
              </a:r>
              <a:r>
                <a:rPr lang="en-US" altLang="zh-TW" dirty="0"/>
                <a:t>1</a:t>
              </a:r>
              <a:r>
                <a:rPr lang="zh-TW" altLang="en-US" dirty="0"/>
                <a:t>輸出對應句子</a:t>
              </a: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C59D5C39-7308-47CD-A28C-7307CC4A0BD9}"/>
                </a:ext>
              </a:extLst>
            </p:cNvPr>
            <p:cNvSpPr/>
            <p:nvPr/>
          </p:nvSpPr>
          <p:spPr>
            <a:xfrm>
              <a:off x="2705100" y="2300583"/>
              <a:ext cx="2038340" cy="4616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按</a:t>
              </a:r>
              <a:r>
                <a:rPr lang="en-US" altLang="zh-TW" dirty="0"/>
                <a:t>2</a:t>
              </a:r>
              <a:r>
                <a:rPr lang="zh-TW" altLang="en-US" dirty="0"/>
                <a:t>輸出對應句子</a:t>
              </a:r>
            </a:p>
          </p:txBody>
        </p: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37BB514A-E7AC-457A-9826-F875F4E8F876}"/>
                </a:ext>
              </a:extLst>
            </p:cNvPr>
            <p:cNvCxnSpPr>
              <a:stCxn id="14" idx="3"/>
            </p:cNvCxnSpPr>
            <p:nvPr/>
          </p:nvCxnSpPr>
          <p:spPr>
            <a:xfrm>
              <a:off x="4743440" y="1624012"/>
              <a:ext cx="2381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82A5FC96-904F-4395-B8E5-2DB03EB80AA1}"/>
                </a:ext>
              </a:extLst>
            </p:cNvPr>
            <p:cNvCxnSpPr/>
            <p:nvPr/>
          </p:nvCxnSpPr>
          <p:spPr>
            <a:xfrm>
              <a:off x="4743440" y="2581274"/>
              <a:ext cx="2381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932116FA-A2E3-40AF-946D-282BBF9F4F1B}"/>
                </a:ext>
              </a:extLst>
            </p:cNvPr>
            <p:cNvCxnSpPr/>
            <p:nvPr/>
          </p:nvCxnSpPr>
          <p:spPr>
            <a:xfrm>
              <a:off x="4981575" y="1624012"/>
              <a:ext cx="0" cy="957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38153356-E648-4450-B85D-B0DCC4BEC19C}"/>
                </a:ext>
              </a:extLst>
            </p:cNvPr>
            <p:cNvCxnSpPr/>
            <p:nvPr/>
          </p:nvCxnSpPr>
          <p:spPr>
            <a:xfrm>
              <a:off x="4981575" y="2105025"/>
              <a:ext cx="3714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730D9AA2-17EF-4BF6-BAED-86869DDEAD5E}"/>
              </a:ext>
            </a:extLst>
          </p:cNvPr>
          <p:cNvGrpSpPr/>
          <p:nvPr/>
        </p:nvGrpSpPr>
        <p:grpSpPr>
          <a:xfrm>
            <a:off x="5353050" y="1426508"/>
            <a:ext cx="4905375" cy="1369048"/>
            <a:chOff x="447675" y="1393186"/>
            <a:chExt cx="4905375" cy="1369048"/>
          </a:xfrm>
        </p:grpSpPr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F016D0B5-05D5-4700-A244-DAF5BA94529A}"/>
                </a:ext>
              </a:extLst>
            </p:cNvPr>
            <p:cNvSpPr/>
            <p:nvPr/>
          </p:nvSpPr>
          <p:spPr>
            <a:xfrm>
              <a:off x="447675" y="1762125"/>
              <a:ext cx="1590675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第二小題</a:t>
              </a:r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85CFA46C-93D6-493B-951A-2ECF14CE77D0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2038350" y="2105025"/>
              <a:ext cx="4000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F645AF2-782A-4563-81B7-604AF2884C6E}"/>
                </a:ext>
              </a:extLst>
            </p:cNvPr>
            <p:cNvCxnSpPr/>
            <p:nvPr/>
          </p:nvCxnSpPr>
          <p:spPr>
            <a:xfrm>
              <a:off x="2438400" y="1624012"/>
              <a:ext cx="0" cy="962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10530210-2F84-492B-90E2-A8C4242ABB48}"/>
                </a:ext>
              </a:extLst>
            </p:cNvPr>
            <p:cNvCxnSpPr/>
            <p:nvPr/>
          </p:nvCxnSpPr>
          <p:spPr>
            <a:xfrm>
              <a:off x="2438400" y="1624012"/>
              <a:ext cx="2571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5534227C-1BA4-4A47-B9D0-7865979CD472}"/>
                </a:ext>
              </a:extLst>
            </p:cNvPr>
            <p:cNvCxnSpPr/>
            <p:nvPr/>
          </p:nvCxnSpPr>
          <p:spPr>
            <a:xfrm>
              <a:off x="2438400" y="2586037"/>
              <a:ext cx="2571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33BB48F1-8268-4837-893E-9EC990F36493}"/>
                </a:ext>
              </a:extLst>
            </p:cNvPr>
            <p:cNvSpPr/>
            <p:nvPr/>
          </p:nvSpPr>
          <p:spPr>
            <a:xfrm>
              <a:off x="2705099" y="1393186"/>
              <a:ext cx="2038341" cy="4616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按</a:t>
              </a:r>
              <a:r>
                <a:rPr lang="en-US" altLang="zh-TW" dirty="0"/>
                <a:t>1</a:t>
              </a:r>
              <a:r>
                <a:rPr lang="zh-TW" altLang="en-US" dirty="0"/>
                <a:t>輸出對應句子</a:t>
              </a: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C4D763C0-73F2-4263-9BC6-2B307D47D03C}"/>
                </a:ext>
              </a:extLst>
            </p:cNvPr>
            <p:cNvSpPr/>
            <p:nvPr/>
          </p:nvSpPr>
          <p:spPr>
            <a:xfrm>
              <a:off x="2705100" y="2300583"/>
              <a:ext cx="2038340" cy="4616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按</a:t>
              </a:r>
              <a:r>
                <a:rPr lang="en-US" altLang="zh-TW" dirty="0"/>
                <a:t>2</a:t>
              </a:r>
              <a:r>
                <a:rPr lang="zh-TW" altLang="en-US" dirty="0"/>
                <a:t>輸出對應句子</a:t>
              </a:r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42070D98-6241-4F97-BC9B-A125B60607F6}"/>
                </a:ext>
              </a:extLst>
            </p:cNvPr>
            <p:cNvCxnSpPr>
              <a:stCxn id="31" idx="3"/>
            </p:cNvCxnSpPr>
            <p:nvPr/>
          </p:nvCxnSpPr>
          <p:spPr>
            <a:xfrm>
              <a:off x="4743440" y="1624012"/>
              <a:ext cx="2381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C9CA4DD2-374D-4A65-94EA-8DF98953304D}"/>
                </a:ext>
              </a:extLst>
            </p:cNvPr>
            <p:cNvCxnSpPr/>
            <p:nvPr/>
          </p:nvCxnSpPr>
          <p:spPr>
            <a:xfrm>
              <a:off x="4743440" y="2581274"/>
              <a:ext cx="2381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3A235684-DEDD-4946-BFC7-58B023EBB347}"/>
                </a:ext>
              </a:extLst>
            </p:cNvPr>
            <p:cNvCxnSpPr/>
            <p:nvPr/>
          </p:nvCxnSpPr>
          <p:spPr>
            <a:xfrm>
              <a:off x="4981575" y="1624012"/>
              <a:ext cx="0" cy="957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76A8749A-0D5F-486F-91A4-F7563ED371D6}"/>
                </a:ext>
              </a:extLst>
            </p:cNvPr>
            <p:cNvCxnSpPr/>
            <p:nvPr/>
          </p:nvCxnSpPr>
          <p:spPr>
            <a:xfrm>
              <a:off x="4981575" y="2105025"/>
              <a:ext cx="3714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3EDB7FBE-3AC8-4C97-A134-36841F306BAC}"/>
              </a:ext>
            </a:extLst>
          </p:cNvPr>
          <p:cNvGrpSpPr/>
          <p:nvPr/>
        </p:nvGrpSpPr>
        <p:grpSpPr>
          <a:xfrm>
            <a:off x="447675" y="3638832"/>
            <a:ext cx="4905375" cy="1369048"/>
            <a:chOff x="447675" y="1393186"/>
            <a:chExt cx="4905375" cy="1369048"/>
          </a:xfrm>
        </p:grpSpPr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B161E4C3-5466-4237-B38C-2CEFA5F2DB0B}"/>
                </a:ext>
              </a:extLst>
            </p:cNvPr>
            <p:cNvSpPr/>
            <p:nvPr/>
          </p:nvSpPr>
          <p:spPr>
            <a:xfrm>
              <a:off x="447675" y="1762125"/>
              <a:ext cx="1590675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第三小題</a:t>
              </a: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C720F83E-CF3E-4BDE-9A1B-F5EE279E0AFC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2038350" y="2105025"/>
              <a:ext cx="4000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78F6BDFE-7A1A-4E51-A5BA-56834974AE0F}"/>
                </a:ext>
              </a:extLst>
            </p:cNvPr>
            <p:cNvCxnSpPr/>
            <p:nvPr/>
          </p:nvCxnSpPr>
          <p:spPr>
            <a:xfrm>
              <a:off x="2438400" y="1624012"/>
              <a:ext cx="0" cy="962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E88651D-7A91-4D06-A91A-04D705399AA5}"/>
                </a:ext>
              </a:extLst>
            </p:cNvPr>
            <p:cNvCxnSpPr/>
            <p:nvPr/>
          </p:nvCxnSpPr>
          <p:spPr>
            <a:xfrm>
              <a:off x="2438400" y="1624012"/>
              <a:ext cx="2571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57B47FAD-5C11-4BA2-AD19-16EFD6C25E05}"/>
                </a:ext>
              </a:extLst>
            </p:cNvPr>
            <p:cNvCxnSpPr/>
            <p:nvPr/>
          </p:nvCxnSpPr>
          <p:spPr>
            <a:xfrm>
              <a:off x="2438400" y="2586037"/>
              <a:ext cx="2571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B2380859-3986-4B3C-8D04-F2B94F14AC92}"/>
                </a:ext>
              </a:extLst>
            </p:cNvPr>
            <p:cNvSpPr/>
            <p:nvPr/>
          </p:nvSpPr>
          <p:spPr>
            <a:xfrm>
              <a:off x="2705099" y="1393186"/>
              <a:ext cx="2038341" cy="4616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按</a:t>
              </a:r>
              <a:r>
                <a:rPr lang="en-US" altLang="zh-TW" dirty="0"/>
                <a:t>1</a:t>
              </a:r>
              <a:r>
                <a:rPr lang="zh-TW" altLang="en-US" dirty="0"/>
                <a:t>輸出對應句子</a:t>
              </a:r>
            </a:p>
          </p:txBody>
        </p: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8C8EF4E9-2A50-4897-BA18-A9E276F9AC59}"/>
                </a:ext>
              </a:extLst>
            </p:cNvPr>
            <p:cNvSpPr/>
            <p:nvPr/>
          </p:nvSpPr>
          <p:spPr>
            <a:xfrm>
              <a:off x="2705100" y="2300583"/>
              <a:ext cx="2038340" cy="4616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按</a:t>
              </a:r>
              <a:r>
                <a:rPr lang="en-US" altLang="zh-TW" dirty="0"/>
                <a:t>2</a:t>
              </a:r>
              <a:r>
                <a:rPr lang="zh-TW" altLang="en-US" dirty="0"/>
                <a:t>輸出對應句子</a:t>
              </a:r>
            </a:p>
          </p:txBody>
        </p: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BFFF38F8-3762-47AE-BB31-4A4C9DC33100}"/>
                </a:ext>
              </a:extLst>
            </p:cNvPr>
            <p:cNvCxnSpPr>
              <a:stCxn id="43" idx="3"/>
            </p:cNvCxnSpPr>
            <p:nvPr/>
          </p:nvCxnSpPr>
          <p:spPr>
            <a:xfrm>
              <a:off x="4743440" y="1624012"/>
              <a:ext cx="2381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10429273-3A8D-42EE-A9E8-15A864C94FC9}"/>
                </a:ext>
              </a:extLst>
            </p:cNvPr>
            <p:cNvCxnSpPr/>
            <p:nvPr/>
          </p:nvCxnSpPr>
          <p:spPr>
            <a:xfrm>
              <a:off x="4743440" y="2581274"/>
              <a:ext cx="2381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D2654153-5663-413B-B277-E4727C841EFF}"/>
                </a:ext>
              </a:extLst>
            </p:cNvPr>
            <p:cNvCxnSpPr/>
            <p:nvPr/>
          </p:nvCxnSpPr>
          <p:spPr>
            <a:xfrm>
              <a:off x="4981575" y="1624012"/>
              <a:ext cx="0" cy="957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09440ED6-F6A7-44BD-8021-0EA97762B7C8}"/>
                </a:ext>
              </a:extLst>
            </p:cNvPr>
            <p:cNvCxnSpPr/>
            <p:nvPr/>
          </p:nvCxnSpPr>
          <p:spPr>
            <a:xfrm>
              <a:off x="4981575" y="2105025"/>
              <a:ext cx="3714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244D6B74-4459-4C74-9F49-D48478F9CB53}"/>
              </a:ext>
            </a:extLst>
          </p:cNvPr>
          <p:cNvSpPr/>
          <p:nvPr/>
        </p:nvSpPr>
        <p:spPr>
          <a:xfrm>
            <a:off x="5353050" y="3979275"/>
            <a:ext cx="1590675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第四小題</a:t>
            </a: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0FDD4891-0F39-4D37-9EA7-D7DD18162F0F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6943725" y="4322175"/>
            <a:ext cx="400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561A2FF6-F3DD-4241-83D7-36744F34264E}"/>
              </a:ext>
            </a:extLst>
          </p:cNvPr>
          <p:cNvCxnSpPr/>
          <p:nvPr/>
        </p:nvCxnSpPr>
        <p:spPr>
          <a:xfrm>
            <a:off x="7343775" y="3841162"/>
            <a:ext cx="0" cy="96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41FF977C-13B8-4EA6-81A0-D45B3E77D906}"/>
              </a:ext>
            </a:extLst>
          </p:cNvPr>
          <p:cNvCxnSpPr/>
          <p:nvPr/>
        </p:nvCxnSpPr>
        <p:spPr>
          <a:xfrm>
            <a:off x="7343775" y="3841162"/>
            <a:ext cx="257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057F8318-7834-44A6-9E40-52A8EC9CA5B4}"/>
              </a:ext>
            </a:extLst>
          </p:cNvPr>
          <p:cNvCxnSpPr/>
          <p:nvPr/>
        </p:nvCxnSpPr>
        <p:spPr>
          <a:xfrm>
            <a:off x="7343775" y="4803187"/>
            <a:ext cx="257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2E78E52E-AE6A-459C-BEF3-AED4AE79AA55}"/>
              </a:ext>
            </a:extLst>
          </p:cNvPr>
          <p:cNvSpPr/>
          <p:nvPr/>
        </p:nvSpPr>
        <p:spPr>
          <a:xfrm>
            <a:off x="7610474" y="3610336"/>
            <a:ext cx="2038341" cy="461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按</a:t>
            </a:r>
            <a:r>
              <a:rPr lang="en-US" altLang="zh-TW" dirty="0"/>
              <a:t>1</a:t>
            </a:r>
            <a:r>
              <a:rPr lang="zh-TW" altLang="en-US" dirty="0"/>
              <a:t>輸出對應句子</a:t>
            </a: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5EECE974-A4A2-4F00-A720-D7AB074AB7D8}"/>
              </a:ext>
            </a:extLst>
          </p:cNvPr>
          <p:cNvSpPr/>
          <p:nvPr/>
        </p:nvSpPr>
        <p:spPr>
          <a:xfrm>
            <a:off x="7610475" y="4517733"/>
            <a:ext cx="2038340" cy="461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按</a:t>
            </a:r>
            <a:r>
              <a:rPr lang="en-US" altLang="zh-TW" dirty="0"/>
              <a:t>2</a:t>
            </a:r>
            <a:r>
              <a:rPr lang="zh-TW" altLang="en-US" dirty="0"/>
              <a:t>輸出對應句子</a:t>
            </a: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667057E5-E74C-4A76-BD86-923043966D9C}"/>
              </a:ext>
            </a:extLst>
          </p:cNvPr>
          <p:cNvCxnSpPr>
            <a:stCxn id="55" idx="3"/>
          </p:cNvCxnSpPr>
          <p:nvPr/>
        </p:nvCxnSpPr>
        <p:spPr>
          <a:xfrm>
            <a:off x="9648815" y="3841162"/>
            <a:ext cx="238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8470F840-F0BE-45DB-9F5A-7B24A5133343}"/>
              </a:ext>
            </a:extLst>
          </p:cNvPr>
          <p:cNvCxnSpPr/>
          <p:nvPr/>
        </p:nvCxnSpPr>
        <p:spPr>
          <a:xfrm>
            <a:off x="9648815" y="4798424"/>
            <a:ext cx="238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54AEF2F1-62D4-4F18-B61C-1D89D9C00091}"/>
              </a:ext>
            </a:extLst>
          </p:cNvPr>
          <p:cNvCxnSpPr/>
          <p:nvPr/>
        </p:nvCxnSpPr>
        <p:spPr>
          <a:xfrm>
            <a:off x="9886950" y="3841162"/>
            <a:ext cx="0" cy="95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51352B64-4983-4E7E-B002-D84F5C7A5290}"/>
              </a:ext>
            </a:extLst>
          </p:cNvPr>
          <p:cNvCxnSpPr/>
          <p:nvPr/>
        </p:nvCxnSpPr>
        <p:spPr>
          <a:xfrm>
            <a:off x="10258425" y="2135965"/>
            <a:ext cx="0" cy="105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E9DB1874-462D-4CAA-A5F3-4E1EEA93802A}"/>
              </a:ext>
            </a:extLst>
          </p:cNvPr>
          <p:cNvCxnSpPr>
            <a:cxnSpLocks/>
          </p:cNvCxnSpPr>
          <p:nvPr/>
        </p:nvCxnSpPr>
        <p:spPr>
          <a:xfrm flipH="1">
            <a:off x="1243012" y="3190875"/>
            <a:ext cx="9015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E5727748-656A-4BB6-A186-337D4D798B96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1243012" y="3190875"/>
            <a:ext cx="1" cy="816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F82A1906-7991-4388-947B-1376C6BE4972}"/>
              </a:ext>
            </a:extLst>
          </p:cNvPr>
          <p:cNvGrpSpPr/>
          <p:nvPr/>
        </p:nvGrpSpPr>
        <p:grpSpPr>
          <a:xfrm>
            <a:off x="9886949" y="3500347"/>
            <a:ext cx="2162172" cy="1638891"/>
            <a:chOff x="8553450" y="2428877"/>
            <a:chExt cx="3200397" cy="2637816"/>
          </a:xfrm>
        </p:grpSpPr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DAC94534-F541-4B24-9FD1-822B5F76BB8E}"/>
                </a:ext>
              </a:extLst>
            </p:cNvPr>
            <p:cNvCxnSpPr/>
            <p:nvPr/>
          </p:nvCxnSpPr>
          <p:spPr>
            <a:xfrm>
              <a:off x="8553450" y="3741091"/>
              <a:ext cx="419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0F590D97-4C80-4991-87D8-2C865243E181}"/>
                </a:ext>
              </a:extLst>
            </p:cNvPr>
            <p:cNvCxnSpPr/>
            <p:nvPr/>
          </p:nvCxnSpPr>
          <p:spPr>
            <a:xfrm>
              <a:off x="8972550" y="2895600"/>
              <a:ext cx="0" cy="1704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4B57584E-BF85-4B16-9C04-36F089EE28DA}"/>
                </a:ext>
              </a:extLst>
            </p:cNvPr>
            <p:cNvCxnSpPr/>
            <p:nvPr/>
          </p:nvCxnSpPr>
          <p:spPr>
            <a:xfrm>
              <a:off x="8972550" y="2895600"/>
              <a:ext cx="3905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024D0E49-0429-432F-9F0B-90A429BF84F1}"/>
                </a:ext>
              </a:extLst>
            </p:cNvPr>
            <p:cNvCxnSpPr/>
            <p:nvPr/>
          </p:nvCxnSpPr>
          <p:spPr>
            <a:xfrm>
              <a:off x="8972550" y="4600575"/>
              <a:ext cx="3905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: 圓角 72">
              <a:extLst>
                <a:ext uri="{FF2B5EF4-FFF2-40B4-BE49-F238E27FC236}">
                  <a16:creationId xmlns:a16="http://schemas.microsoft.com/office/drawing/2014/main" id="{E08CB0BB-B660-43F5-9A70-6CF1A7A855FF}"/>
                </a:ext>
              </a:extLst>
            </p:cNvPr>
            <p:cNvSpPr/>
            <p:nvPr/>
          </p:nvSpPr>
          <p:spPr>
            <a:xfrm>
              <a:off x="9363075" y="2428877"/>
              <a:ext cx="2390772" cy="933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按</a:t>
              </a:r>
              <a:r>
                <a:rPr lang="en-US" altLang="zh-TW" sz="1400" dirty="0"/>
                <a:t>1</a:t>
              </a:r>
              <a:r>
                <a:rPr lang="zh-TW" altLang="en-US" sz="1400" dirty="0"/>
                <a:t>程式結束</a:t>
              </a:r>
            </a:p>
          </p:txBody>
        </p:sp>
        <p:sp>
          <p:nvSpPr>
            <p:cNvPr id="74" name="矩形: 圓角 73">
              <a:extLst>
                <a:ext uri="{FF2B5EF4-FFF2-40B4-BE49-F238E27FC236}">
                  <a16:creationId xmlns:a16="http://schemas.microsoft.com/office/drawing/2014/main" id="{22D9F2D9-D521-423D-BE57-8E562BBE2B59}"/>
                </a:ext>
              </a:extLst>
            </p:cNvPr>
            <p:cNvSpPr/>
            <p:nvPr/>
          </p:nvSpPr>
          <p:spPr>
            <a:xfrm>
              <a:off x="9363075" y="4133248"/>
              <a:ext cx="2390772" cy="933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按</a:t>
              </a:r>
              <a:r>
                <a:rPr lang="en-US" altLang="zh-TW" sz="1400" dirty="0"/>
                <a:t>0</a:t>
              </a:r>
              <a:r>
                <a:rPr lang="zh-TW" altLang="en-US" sz="1400" dirty="0"/>
                <a:t>繼續執行程式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81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D90D9B5-A65E-4254-85B9-8E85AD1A22DE}"/>
              </a:ext>
            </a:extLst>
          </p:cNvPr>
          <p:cNvSpPr txBox="1"/>
          <p:nvPr/>
        </p:nvSpPr>
        <p:spPr>
          <a:xfrm>
            <a:off x="447675" y="485775"/>
            <a:ext cx="802005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TW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結構圖、程式列表、程式測試執行結果</a:t>
            </a:r>
            <a: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～問題三、四、五</a:t>
            </a:r>
            <a:r>
              <a:rPr lang="zh-TW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20528BE-1310-45B5-B16A-ED26D29D5619}"/>
              </a:ext>
            </a:extLst>
          </p:cNvPr>
          <p:cNvSpPr/>
          <p:nvPr/>
        </p:nvSpPr>
        <p:spPr>
          <a:xfrm>
            <a:off x="733425" y="2624137"/>
            <a:ext cx="3800475" cy="160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輸出對應文字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0B27FD6-08B0-42A1-B8DF-D61134F7A633}"/>
              </a:ext>
            </a:extLst>
          </p:cNvPr>
          <p:cNvGrpSpPr/>
          <p:nvPr/>
        </p:nvGrpSpPr>
        <p:grpSpPr>
          <a:xfrm>
            <a:off x="4533900" y="2110091"/>
            <a:ext cx="3200397" cy="2637816"/>
            <a:chOff x="8553450" y="2428877"/>
            <a:chExt cx="3200397" cy="2637816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8AAB687E-E08D-49E5-8355-B58A1CC1F22E}"/>
                </a:ext>
              </a:extLst>
            </p:cNvPr>
            <p:cNvCxnSpPr/>
            <p:nvPr/>
          </p:nvCxnSpPr>
          <p:spPr>
            <a:xfrm>
              <a:off x="8553450" y="3741091"/>
              <a:ext cx="419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7637A661-D7DC-4D1D-B669-E6156C659EA0}"/>
                </a:ext>
              </a:extLst>
            </p:cNvPr>
            <p:cNvCxnSpPr/>
            <p:nvPr/>
          </p:nvCxnSpPr>
          <p:spPr>
            <a:xfrm>
              <a:off x="8972550" y="2895600"/>
              <a:ext cx="0" cy="1704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9069617D-9CCA-40F6-AD6E-43A7DF3A8406}"/>
                </a:ext>
              </a:extLst>
            </p:cNvPr>
            <p:cNvCxnSpPr/>
            <p:nvPr/>
          </p:nvCxnSpPr>
          <p:spPr>
            <a:xfrm>
              <a:off x="8972550" y="2895600"/>
              <a:ext cx="3905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D28B8DA-3DDC-45B4-BFFC-8EE8E1EC91C4}"/>
                </a:ext>
              </a:extLst>
            </p:cNvPr>
            <p:cNvCxnSpPr/>
            <p:nvPr/>
          </p:nvCxnSpPr>
          <p:spPr>
            <a:xfrm>
              <a:off x="8972550" y="4600575"/>
              <a:ext cx="3905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18D41084-4335-4DC7-8325-8E5622F288EE}"/>
                </a:ext>
              </a:extLst>
            </p:cNvPr>
            <p:cNvSpPr/>
            <p:nvPr/>
          </p:nvSpPr>
          <p:spPr>
            <a:xfrm>
              <a:off x="9363075" y="2428877"/>
              <a:ext cx="2390772" cy="933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按</a:t>
              </a:r>
              <a:r>
                <a:rPr lang="en-US" altLang="zh-TW" dirty="0"/>
                <a:t>1</a:t>
              </a:r>
              <a:r>
                <a:rPr lang="zh-TW" altLang="en-US" dirty="0"/>
                <a:t>程式結束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B203069C-C4AD-48AA-85DC-D10240361821}"/>
                </a:ext>
              </a:extLst>
            </p:cNvPr>
            <p:cNvSpPr/>
            <p:nvPr/>
          </p:nvSpPr>
          <p:spPr>
            <a:xfrm>
              <a:off x="9363075" y="4133248"/>
              <a:ext cx="2390772" cy="9334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按</a:t>
              </a:r>
              <a:r>
                <a:rPr lang="en-US" altLang="zh-TW" dirty="0"/>
                <a:t>0</a:t>
              </a:r>
              <a:r>
                <a:rPr lang="zh-TW" altLang="en-US" dirty="0"/>
                <a:t>繼續執行程式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634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B7622F-2E14-4248-8A3E-2218FF436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038225"/>
            <a:ext cx="11306175" cy="4324351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TW" altLang="en-US" sz="3800" dirty="0">
                <a:latin typeface="Abadi" panose="020B0604020104020204" pitchFamily="34" charset="0"/>
              </a:rPr>
              <a:t>參考資料：</a:t>
            </a:r>
          </a:p>
          <a:p>
            <a:pPr marL="514350" indent="-514350">
              <a:lnSpc>
                <a:spcPct val="160000"/>
              </a:lnSpc>
              <a:buAutoNum type="arabicPeriod"/>
            </a:pPr>
            <a:r>
              <a:rPr lang="zh-TW" altLang="en-US" sz="3200" dirty="0">
                <a:latin typeface="Abadi" panose="020B0604020104020204" pitchFamily="34" charset="0"/>
              </a:rPr>
              <a:t>課程講義</a:t>
            </a:r>
            <a:endParaRPr lang="en-US" altLang="zh-TW" sz="3200" dirty="0">
              <a:latin typeface="Abadi" panose="020B0604020104020204" pitchFamily="34" charset="0"/>
            </a:endParaRPr>
          </a:p>
          <a:p>
            <a:pPr marL="514350" indent="-514350">
              <a:lnSpc>
                <a:spcPct val="160000"/>
              </a:lnSpc>
              <a:buFont typeface="Arial" panose="020B0604020202020204" pitchFamily="34" charset="0"/>
              <a:buAutoNum type="arabicPeriod"/>
            </a:pPr>
            <a:r>
              <a:rPr lang="zh-TW" altLang="en-US" sz="3200" dirty="0">
                <a:latin typeface="Abadi" panose="020B0604020104020204" pitchFamily="34" charset="0"/>
              </a:rPr>
              <a:t>內容參考資料：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TW" altLang="en-US" dirty="0">
                <a:latin typeface="Abadi" panose="020B0604020104020204" pitchFamily="34" charset="0"/>
              </a:rPr>
              <a:t>   </a:t>
            </a:r>
            <a:r>
              <a:rPr lang="en-US" altLang="zh-TW" dirty="0">
                <a:latin typeface="Abadi" panose="020B0604020104020204" pitchFamily="34" charset="0"/>
              </a:rPr>
              <a:t> (1) </a:t>
            </a:r>
            <a:r>
              <a:rPr lang="en-US" altLang="zh-TW" dirty="0">
                <a:latin typeface="Abadi" panose="020B0604020104020204" pitchFamily="34" charset="0"/>
                <a:hlinkClick r:id="rId2"/>
              </a:rPr>
              <a:t>https://health99.hpa.gov.tw/</a:t>
            </a:r>
            <a:endParaRPr lang="en-US" altLang="zh-TW" dirty="0">
              <a:latin typeface="Abadi" panose="020B0604020104020204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TW" altLang="en-US" dirty="0">
                <a:latin typeface="Abadi" panose="020B0604020104020204" pitchFamily="34" charset="0"/>
              </a:rPr>
              <a:t>   </a:t>
            </a:r>
            <a:r>
              <a:rPr lang="en-US" altLang="zh-TW" dirty="0">
                <a:latin typeface="Abadi" panose="020B0604020104020204" pitchFamily="34" charset="0"/>
              </a:rPr>
              <a:t> (2) </a:t>
            </a:r>
            <a:r>
              <a:rPr lang="en-US" altLang="zh-TW" dirty="0">
                <a:latin typeface="Abadi" panose="020B0604020104020204" pitchFamily="34" charset="0"/>
                <a:hlinkClick r:id="rId3"/>
              </a:rPr>
              <a:t>https://fashion.ettoday.net/news/1748855</a:t>
            </a:r>
            <a:endParaRPr lang="en-US" altLang="zh-TW" dirty="0">
              <a:latin typeface="Abadi" panose="020B0604020104020204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TW" altLang="en-US" dirty="0">
                <a:latin typeface="Abadi" panose="020B0604020104020204" pitchFamily="34" charset="0"/>
              </a:rPr>
              <a:t>    </a:t>
            </a:r>
            <a:r>
              <a:rPr lang="en-US" altLang="zh-TW" dirty="0">
                <a:latin typeface="Abadi" panose="020B0604020104020204" pitchFamily="34" charset="0"/>
              </a:rPr>
              <a:t>(3) </a:t>
            </a:r>
            <a:r>
              <a:rPr lang="zh-TW" altLang="en-US" dirty="0">
                <a:latin typeface="Abadi" panose="020B0604020104020204" pitchFamily="34" charset="0"/>
                <a:hlinkClick r:id="rId4"/>
              </a:rPr>
              <a:t>台大課程網</a:t>
            </a:r>
            <a:endParaRPr lang="en-US" altLang="zh-TW" dirty="0">
              <a:latin typeface="Abadi" panose="020B0604020104020204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TW" altLang="en-US" dirty="0">
                <a:latin typeface="Abadi" panose="020B0604020104020204" pitchFamily="34" charset="0"/>
              </a:rPr>
              <a:t>   </a:t>
            </a:r>
            <a:r>
              <a:rPr lang="en-US" altLang="zh-TW" dirty="0">
                <a:latin typeface="Abadi" panose="020B0604020104020204" pitchFamily="34" charset="0"/>
              </a:rPr>
              <a:t> (4) </a:t>
            </a:r>
            <a:r>
              <a:rPr lang="en-US" altLang="zh-TW" dirty="0">
                <a:latin typeface="Abadi" panose="020B0604020104020204" pitchFamily="34" charset="0"/>
                <a:hlinkClick r:id="rId5"/>
              </a:rPr>
              <a:t>https://www.books.com.tw/products/0010594847</a:t>
            </a:r>
            <a:endParaRPr lang="en-US" altLang="zh-TW" dirty="0">
              <a:latin typeface="Abadi" panose="020B0604020104020204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TW" altLang="en-US" dirty="0">
                <a:latin typeface="Abadi" panose="020B0604020104020204" pitchFamily="34" charset="0"/>
              </a:rPr>
              <a:t>    </a:t>
            </a:r>
            <a:r>
              <a:rPr lang="en-US" altLang="zh-TW" dirty="0">
                <a:latin typeface="Abadi" panose="020B0604020104020204" pitchFamily="34" charset="0"/>
              </a:rPr>
              <a:t>(5) </a:t>
            </a:r>
            <a:r>
              <a:rPr lang="en-US" altLang="zh-TW" dirty="0">
                <a:latin typeface="Abadi" panose="020B0604020104020204" pitchFamily="34" charset="0"/>
                <a:hlinkClick r:id="rId6"/>
              </a:rPr>
              <a:t>https://www.ettoday.net/news/20181020/1285908.htm</a:t>
            </a:r>
            <a:endParaRPr lang="en-US" altLang="zh-TW" dirty="0">
              <a:latin typeface="Abadi" panose="020B0604020104020204" pitchFamily="34" charset="0"/>
            </a:endParaRPr>
          </a:p>
          <a:p>
            <a:pPr>
              <a:lnSpc>
                <a:spcPct val="160000"/>
              </a:lnSpc>
            </a:pPr>
            <a:endParaRPr lang="zh-TW" alt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80142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RightStep">
      <a:dk1>
        <a:srgbClr val="000000"/>
      </a:dk1>
      <a:lt1>
        <a:srgbClr val="FFFFFF"/>
      </a:lt1>
      <a:dk2>
        <a:srgbClr val="412824"/>
      </a:dk2>
      <a:lt2>
        <a:srgbClr val="E2E8E6"/>
      </a:lt2>
      <a:accent1>
        <a:srgbClr val="E72959"/>
      </a:accent1>
      <a:accent2>
        <a:srgbClr val="D53617"/>
      </a:accent2>
      <a:accent3>
        <a:srgbClr val="E09227"/>
      </a:accent3>
      <a:accent4>
        <a:srgbClr val="A9A812"/>
      </a:accent4>
      <a:accent5>
        <a:srgbClr val="76B320"/>
      </a:accent5>
      <a:accent6>
        <a:srgbClr val="31BD15"/>
      </a:accent6>
      <a:hlink>
        <a:srgbClr val="31937A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344</Words>
  <Application>Microsoft Office PowerPoint</Application>
  <PresentationFormat>寬螢幕</PresentationFormat>
  <Paragraphs>65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Abadi</vt:lpstr>
      <vt:lpstr>Arial</vt:lpstr>
      <vt:lpstr>Arial Nova Cond</vt:lpstr>
      <vt:lpstr>Impact</vt:lpstr>
      <vt:lpstr>TornVTI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HSUAN CHIEH WANG</dc:creator>
  <cp:lastModifiedBy>HSUAN CHIEH WANG</cp:lastModifiedBy>
  <cp:revision>9</cp:revision>
  <dcterms:created xsi:type="dcterms:W3CDTF">2021-04-05T12:33:48Z</dcterms:created>
  <dcterms:modified xsi:type="dcterms:W3CDTF">2021-04-05T15:51:00Z</dcterms:modified>
</cp:coreProperties>
</file>