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8"/>
  </p:notesMasterIdLst>
  <p:sldIdLst>
    <p:sldId id="256" r:id="rId2"/>
    <p:sldId id="257" r:id="rId3"/>
    <p:sldId id="258" r:id="rId4"/>
    <p:sldId id="322" r:id="rId5"/>
    <p:sldId id="260" r:id="rId6"/>
    <p:sldId id="261" r:id="rId7"/>
    <p:sldId id="301" r:id="rId8"/>
    <p:sldId id="302" r:id="rId9"/>
    <p:sldId id="303" r:id="rId10"/>
    <p:sldId id="304" r:id="rId11"/>
    <p:sldId id="305" r:id="rId12"/>
    <p:sldId id="306" r:id="rId13"/>
    <p:sldId id="308" r:id="rId14"/>
    <p:sldId id="309" r:id="rId15"/>
    <p:sldId id="311" r:id="rId16"/>
    <p:sldId id="312" r:id="rId17"/>
    <p:sldId id="310" r:id="rId18"/>
    <p:sldId id="313" r:id="rId19"/>
    <p:sldId id="317" r:id="rId20"/>
    <p:sldId id="315" r:id="rId21"/>
    <p:sldId id="314" r:id="rId22"/>
    <p:sldId id="318" r:id="rId23"/>
    <p:sldId id="319" r:id="rId24"/>
    <p:sldId id="316" r:id="rId25"/>
    <p:sldId id="320" r:id="rId26"/>
    <p:sldId id="321" r:id="rId27"/>
  </p:sldIdLst>
  <p:sldSz cx="9144000" cy="5143500" type="screen16x9"/>
  <p:notesSz cx="6858000" cy="9144000"/>
  <p:embeddedFontLst>
    <p:embeddedFont>
      <p:font typeface="Montserrat" panose="02020500000000000000" charset="0"/>
      <p:regular r:id="rId29"/>
      <p:bold r:id="rId30"/>
      <p:italic r:id="rId31"/>
      <p:boldItalic r:id="rId32"/>
    </p:embeddedFont>
    <p:embeddedFont>
      <p:font typeface="華康布丁體" panose="040B0C09000000000000" pitchFamily="81" charset="-12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5AE3B0-4A76-403F-8610-159C75F3A254}">
  <a:tblStyle styleId="{645AE3B0-4A76-403F-8610-159C75F3A2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5" autoAdjust="0"/>
  </p:normalViewPr>
  <p:slideViewPr>
    <p:cSldViewPr snapToGrid="0">
      <p:cViewPr varScale="1">
        <p:scale>
          <a:sx n="137" d="100"/>
          <a:sy n="13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664a20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664a20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1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7664a208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7664a208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7664a208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7664a208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1709009" y="29925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9899997">
            <a:off x="7214620" y="-688760"/>
            <a:ext cx="2387761" cy="2387761"/>
          </a:xfrm>
          <a:prstGeom prst="blockArc">
            <a:avLst>
              <a:gd name="adj1" fmla="val 17023199"/>
              <a:gd name="adj2" fmla="val 920811"/>
              <a:gd name="adj3" fmla="val 9035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4576375" y="2150850"/>
            <a:ext cx="336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6375" y="1388825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576375" y="2710825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10800000">
            <a:off x="1056100" y="13372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1056100" y="1337300"/>
            <a:ext cx="2595000" cy="22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963450" y="1133350"/>
            <a:ext cx="72171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5400000">
            <a:off x="-1062873" y="-1049951"/>
            <a:ext cx="1957800" cy="1957800"/>
          </a:xfrm>
          <a:prstGeom prst="blockArc">
            <a:avLst>
              <a:gd name="adj1" fmla="val 16339879"/>
              <a:gd name="adj2" fmla="val 21412310"/>
              <a:gd name="adj3" fmla="val 120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086359" y="2562701"/>
            <a:ext cx="3552000" cy="15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2" name="Google Shape;62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33325" y="4230575"/>
            <a:ext cx="5377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1030775" y="30872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2"/>
          </p:nvPr>
        </p:nvSpPr>
        <p:spPr>
          <a:xfrm>
            <a:off x="1030775" y="3404675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3445500" y="30872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4"/>
          </p:nvPr>
        </p:nvSpPr>
        <p:spPr>
          <a:xfrm>
            <a:off x="3445500" y="3404675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860225" y="30872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6"/>
          </p:nvPr>
        </p:nvSpPr>
        <p:spPr>
          <a:xfrm>
            <a:off x="5860225" y="3404675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879187" y="4312178"/>
            <a:ext cx="1705500" cy="1705500"/>
          </a:xfrm>
          <a:prstGeom prst="blockArc">
            <a:avLst>
              <a:gd name="adj1" fmla="val 16164733"/>
              <a:gd name="adj2" fmla="val 104114"/>
              <a:gd name="adj3" fmla="val 1277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1">
    <p:bg>
      <p:bgPr>
        <a:noFill/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 rot="-5400000">
            <a:off x="8177603" y="-1151798"/>
            <a:ext cx="1948500" cy="1948500"/>
          </a:xfrm>
          <a:prstGeom prst="blockArc">
            <a:avLst>
              <a:gd name="adj1" fmla="val 10796618"/>
              <a:gd name="adj2" fmla="val 15882085"/>
              <a:gd name="adj3" fmla="val 7819"/>
            </a:avLst>
          </a:prstGeom>
          <a:solidFill>
            <a:srgbClr val="C2C2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"/>
          <p:cNvSpPr/>
          <p:nvPr/>
        </p:nvSpPr>
        <p:spPr>
          <a:xfrm rot="-900003">
            <a:off x="-1427327" y="3995525"/>
            <a:ext cx="2387761" cy="2387761"/>
          </a:xfrm>
          <a:prstGeom prst="blockArc">
            <a:avLst>
              <a:gd name="adj1" fmla="val 17683086"/>
              <a:gd name="adj2" fmla="val 837016"/>
              <a:gd name="adj3" fmla="val 920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938675" y="1236950"/>
            <a:ext cx="36138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1"/>
          </p:nvPr>
        </p:nvSpPr>
        <p:spPr>
          <a:xfrm>
            <a:off x="1028700" y="2030575"/>
            <a:ext cx="3613800" cy="2412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70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機械一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朱本毅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NTU</a:t>
            </a:r>
            <a:br>
              <a:rPr lang="en-US" altLang="zh-TW" dirty="0"/>
            </a:br>
            <a:r>
              <a:rPr lang="en-US" altLang="zh-TW" dirty="0"/>
              <a:t>Text RPG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128AB0-480F-4C42-A450-CAD97C311EFC}"/>
              </a:ext>
            </a:extLst>
          </p:cNvPr>
          <p:cNvSpPr/>
          <p:nvPr/>
        </p:nvSpPr>
        <p:spPr>
          <a:xfrm>
            <a:off x="3434226" y="438624"/>
            <a:ext cx="1933503" cy="49559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輸入玩家名字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83C181-2BDB-4AF4-B43A-244361500DF3}"/>
              </a:ext>
            </a:extLst>
          </p:cNvPr>
          <p:cNvSpPr/>
          <p:nvPr/>
        </p:nvSpPr>
        <p:spPr>
          <a:xfrm>
            <a:off x="3434227" y="1316033"/>
            <a:ext cx="1933503" cy="8738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職業選單</a:t>
            </a:r>
            <a:endParaRPr lang="en-US" altLang="zh-TW" dirty="0">
              <a:solidFill>
                <a:schemeClr val="tx1"/>
              </a:solidFill>
              <a:ea typeface="文鼎中特黑" panose="02010609010101010101" pitchFamily="49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選擇一個職業</a:t>
            </a:r>
            <a:endParaRPr lang="en-US" altLang="zh-TW" dirty="0">
              <a:solidFill>
                <a:schemeClr val="tx1"/>
              </a:solidFill>
              <a:ea typeface="文鼎中特黑" panose="02010609010101010101" pitchFamily="49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顯示其介紹及能力值</a:t>
            </a:r>
          </a:p>
        </p:txBody>
      </p: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44E61E9B-AAD1-4352-9D34-4882A72546AC}"/>
              </a:ext>
            </a:extLst>
          </p:cNvPr>
          <p:cNvSpPr/>
          <p:nvPr/>
        </p:nvSpPr>
        <p:spPr>
          <a:xfrm>
            <a:off x="3434228" y="2571750"/>
            <a:ext cx="1933503" cy="60029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確認選擇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73B6025-2BD1-4A41-8CFA-6989B98B80D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400978" y="934215"/>
            <a:ext cx="1" cy="38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58AE75D-A81A-414C-96CE-18EE734EFFF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400979" y="2189932"/>
            <a:ext cx="1" cy="38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5D0B5EAE-D532-457A-B2B9-9306D85A8836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>
            <a:off x="3434228" y="1752983"/>
            <a:ext cx="1" cy="111891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72DEE51-CFC3-4674-B82F-B8B1023C48CE}"/>
              </a:ext>
            </a:extLst>
          </p:cNvPr>
          <p:cNvSpPr txBox="1"/>
          <p:nvPr/>
        </p:nvSpPr>
        <p:spPr>
          <a:xfrm>
            <a:off x="2774604" y="2158551"/>
            <a:ext cx="352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否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B088FD8-4014-4957-BDB1-3D1C51F1BE6A}"/>
              </a:ext>
            </a:extLst>
          </p:cNvPr>
          <p:cNvSpPr/>
          <p:nvPr/>
        </p:nvSpPr>
        <p:spPr>
          <a:xfrm>
            <a:off x="3434229" y="3549935"/>
            <a:ext cx="1933503" cy="43695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紀錄角色能力值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43AA767-B682-4330-A903-D6B7C75120E5}"/>
              </a:ext>
            </a:extLst>
          </p:cNvPr>
          <p:cNvSpPr/>
          <p:nvPr/>
        </p:nvSpPr>
        <p:spPr>
          <a:xfrm>
            <a:off x="3434231" y="4368703"/>
            <a:ext cx="1933503" cy="43695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顯示操作說明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FBC04FE-C02B-4B6A-A410-CE5D38A7C8E8}"/>
              </a:ext>
            </a:extLst>
          </p:cNvPr>
          <p:cNvSpPr txBox="1"/>
          <p:nvPr/>
        </p:nvSpPr>
        <p:spPr>
          <a:xfrm>
            <a:off x="4400977" y="3168117"/>
            <a:ext cx="352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是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1712617-ACAF-4568-A9D2-C8ACFAE59FC4}"/>
              </a:ext>
            </a:extLst>
          </p:cNvPr>
          <p:cNvCxnSpPr>
            <a:cxnSpLocks/>
          </p:cNvCxnSpPr>
          <p:nvPr/>
        </p:nvCxnSpPr>
        <p:spPr>
          <a:xfrm>
            <a:off x="4400980" y="3172043"/>
            <a:ext cx="1" cy="37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402B117-DD58-4D7B-9C54-3EB57D50BB3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4400981" y="3986885"/>
            <a:ext cx="2" cy="38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41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9D65E68-8040-461D-A745-47A0C3EA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32" y="2030354"/>
            <a:ext cx="2114845" cy="25625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29CC0EA-F9C5-4F82-994D-046CF36B8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53" y="459046"/>
            <a:ext cx="3439005" cy="60968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A8EAA6D-921C-442C-83F4-2E706BE04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125" y="2401880"/>
            <a:ext cx="2486372" cy="1819529"/>
          </a:xfrm>
          <a:prstGeom prst="rect">
            <a:avLst/>
          </a:prstGeom>
        </p:spPr>
      </p:pic>
      <p:sp>
        <p:nvSpPr>
          <p:cNvPr id="11" name="加號 10">
            <a:extLst>
              <a:ext uri="{FF2B5EF4-FFF2-40B4-BE49-F238E27FC236}">
                <a16:creationId xmlns:a16="http://schemas.microsoft.com/office/drawing/2014/main" id="{5FF054F5-9A56-4B42-A958-51869ECEEB35}"/>
              </a:ext>
            </a:extLst>
          </p:cNvPr>
          <p:cNvSpPr/>
          <p:nvPr/>
        </p:nvSpPr>
        <p:spPr>
          <a:xfrm>
            <a:off x="1831254" y="1134173"/>
            <a:ext cx="914400" cy="914400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於 11">
            <a:extLst>
              <a:ext uri="{FF2B5EF4-FFF2-40B4-BE49-F238E27FC236}">
                <a16:creationId xmlns:a16="http://schemas.microsoft.com/office/drawing/2014/main" id="{8C4C13AD-1ADA-40F4-8140-D2FCFA56A645}"/>
              </a:ext>
            </a:extLst>
          </p:cNvPr>
          <p:cNvSpPr/>
          <p:nvPr/>
        </p:nvSpPr>
        <p:spPr>
          <a:xfrm>
            <a:off x="4249027" y="2843975"/>
            <a:ext cx="935340" cy="935340"/>
          </a:xfrm>
          <a:prstGeom prst="mathEqua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Google Shape;290;p36">
            <a:extLst>
              <a:ext uri="{FF2B5EF4-FFF2-40B4-BE49-F238E27FC236}">
                <a16:creationId xmlns:a16="http://schemas.microsoft.com/office/drawing/2014/main" id="{873E3721-64CB-40DA-B014-168E3CB16C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00459" y="284083"/>
            <a:ext cx="4148097" cy="1819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ea typeface="文鼎中特黑" panose="02010609010101010101" pitchFamily="49" charset="-120"/>
              </a:rPr>
              <a:t>這樣在</a:t>
            </a:r>
            <a:r>
              <a:rPr lang="en-US" altLang="zh-TW" dirty="0">
                <a:ea typeface="文鼎中特黑" panose="02010609010101010101" pitchFamily="49" charset="-120"/>
              </a:rPr>
              <a:t>Program</a:t>
            </a:r>
            <a:r>
              <a:rPr lang="zh-TW" altLang="en-US" dirty="0">
                <a:ea typeface="文鼎中特黑" panose="02010609010101010101" pitchFamily="49" charset="-120"/>
              </a:rPr>
              <a:t>中</a:t>
            </a:r>
            <a:br>
              <a:rPr lang="en-US" altLang="zh-TW" dirty="0">
                <a:ea typeface="文鼎中特黑" panose="02010609010101010101" pitchFamily="49" charset="-120"/>
              </a:rPr>
            </a:br>
            <a:r>
              <a:rPr lang="zh-TW" altLang="en-US" dirty="0">
                <a:ea typeface="文鼎中特黑" panose="02010609010101010101" pitchFamily="49" charset="-120"/>
              </a:rPr>
              <a:t>的每一個函式都可以</a:t>
            </a:r>
            <a:br>
              <a:rPr lang="en-US" altLang="zh-TW" dirty="0">
                <a:ea typeface="文鼎中特黑" panose="02010609010101010101" pitchFamily="49" charset="-120"/>
              </a:rPr>
            </a:br>
            <a:r>
              <a:rPr lang="zh-TW" altLang="en-US" dirty="0">
                <a:ea typeface="文鼎中特黑" panose="02010609010101010101" pitchFamily="49" charset="-120"/>
              </a:rPr>
              <a:t>呼叫這些數值</a:t>
            </a:r>
            <a:endParaRPr dirty="0">
              <a:ea typeface="文鼎中特黑" panose="02010609010101010101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778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03</a:t>
            </a:r>
            <a:endParaRPr dirty="0"/>
          </a:p>
        </p:txBody>
      </p:sp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4325090" y="1863476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ea typeface="文鼎中特黑" panose="02010609010101010101" pitchFamily="49" charset="-120"/>
              </a:rPr>
              <a:t>主介面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73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128AB0-480F-4C42-A450-CAD97C311EFC}"/>
              </a:ext>
            </a:extLst>
          </p:cNvPr>
          <p:cNvSpPr/>
          <p:nvPr/>
        </p:nvSpPr>
        <p:spPr>
          <a:xfrm>
            <a:off x="3434226" y="438624"/>
            <a:ext cx="1933503" cy="49559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顯示當前狀態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83C181-2BDB-4AF4-B43A-244361500DF3}"/>
              </a:ext>
            </a:extLst>
          </p:cNvPr>
          <p:cNvSpPr/>
          <p:nvPr/>
        </p:nvSpPr>
        <p:spPr>
          <a:xfrm>
            <a:off x="3434227" y="1316034"/>
            <a:ext cx="1933503" cy="527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主介面選單</a:t>
            </a:r>
          </a:p>
        </p:txBody>
      </p: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44E61E9B-AAD1-4352-9D34-4882A72546AC}"/>
              </a:ext>
            </a:extLst>
          </p:cNvPr>
          <p:cNvSpPr/>
          <p:nvPr/>
        </p:nvSpPr>
        <p:spPr>
          <a:xfrm>
            <a:off x="3434228" y="2205498"/>
            <a:ext cx="1933503" cy="60029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輸入指令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73B6025-2BD1-4A41-8CFA-6989B98B80D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400978" y="934215"/>
            <a:ext cx="1" cy="38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58AE75D-A81A-414C-96CE-18EE734EFFF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400979" y="1843172"/>
            <a:ext cx="1" cy="36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EB088FD8-4014-4957-BDB1-3D1C51F1BE6A}"/>
              </a:ext>
            </a:extLst>
          </p:cNvPr>
          <p:cNvSpPr/>
          <p:nvPr/>
        </p:nvSpPr>
        <p:spPr>
          <a:xfrm>
            <a:off x="1193597" y="3928369"/>
            <a:ext cx="1933503" cy="43695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冒險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BC3F85D-49E0-4486-93A3-CB11A0AC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290" y="493601"/>
            <a:ext cx="1057423" cy="217200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107B798-9E49-44AF-AFFE-D1F6F80332F8}"/>
              </a:ext>
            </a:extLst>
          </p:cNvPr>
          <p:cNvSpPr/>
          <p:nvPr/>
        </p:nvSpPr>
        <p:spPr>
          <a:xfrm>
            <a:off x="3434226" y="3936887"/>
            <a:ext cx="1933503" cy="43695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開啟背包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C2C0B3F-C6D0-4D67-A5B4-955247FAFDBD}"/>
              </a:ext>
            </a:extLst>
          </p:cNvPr>
          <p:cNvSpPr/>
          <p:nvPr/>
        </p:nvSpPr>
        <p:spPr>
          <a:xfrm>
            <a:off x="5674855" y="3936887"/>
            <a:ext cx="1933503" cy="43695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開啟地圖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BCDA84C2-BDC0-42B5-BA0B-0D88FE8C7C16}"/>
              </a:ext>
            </a:extLst>
          </p:cNvPr>
          <p:cNvCxnSpPr>
            <a:stCxn id="9" idx="2"/>
            <a:endCxn id="23" idx="0"/>
          </p:cNvCxnSpPr>
          <p:nvPr/>
        </p:nvCxnSpPr>
        <p:spPr>
          <a:xfrm rot="5400000">
            <a:off x="2719376" y="2246765"/>
            <a:ext cx="1122578" cy="2240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4294CD01-3814-46CD-B269-31EE5018B78C}"/>
              </a:ext>
            </a:extLst>
          </p:cNvPr>
          <p:cNvCxnSpPr>
            <a:stCxn id="9" idx="2"/>
            <a:endCxn id="25" idx="0"/>
          </p:cNvCxnSpPr>
          <p:nvPr/>
        </p:nvCxnSpPr>
        <p:spPr>
          <a:xfrm rot="16200000" flipH="1">
            <a:off x="4955745" y="2251025"/>
            <a:ext cx="1131096" cy="22406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FDCFB79-F056-4B4C-9E80-C3D513270CAE}"/>
              </a:ext>
            </a:extLst>
          </p:cNvPr>
          <p:cNvCxnSpPr>
            <a:stCxn id="9" idx="2"/>
            <a:endCxn id="21" idx="0"/>
          </p:cNvCxnSpPr>
          <p:nvPr/>
        </p:nvCxnSpPr>
        <p:spPr>
          <a:xfrm flipH="1">
            <a:off x="4400978" y="2805791"/>
            <a:ext cx="2" cy="113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087044E-FFFB-4963-8F98-D4798140F025}"/>
              </a:ext>
            </a:extLst>
          </p:cNvPr>
          <p:cNvSpPr txBox="1"/>
          <p:nvPr/>
        </p:nvSpPr>
        <p:spPr>
          <a:xfrm>
            <a:off x="4400977" y="3506799"/>
            <a:ext cx="352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ea typeface="文鼎中特黑" panose="02010609010101010101" pitchFamily="49" charset="-120"/>
              </a:rPr>
              <a:t>I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0A331A0-E733-460D-A684-B85B40C7F944}"/>
              </a:ext>
            </a:extLst>
          </p:cNvPr>
          <p:cNvSpPr txBox="1"/>
          <p:nvPr/>
        </p:nvSpPr>
        <p:spPr>
          <a:xfrm>
            <a:off x="2160348" y="3491420"/>
            <a:ext cx="352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ea typeface="文鼎中特黑" panose="02010609010101010101" pitchFamily="49" charset="-120"/>
              </a:rPr>
              <a:t>A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18E48CA-7450-4474-A4B2-B938D4476954}"/>
              </a:ext>
            </a:extLst>
          </p:cNvPr>
          <p:cNvSpPr txBox="1"/>
          <p:nvPr/>
        </p:nvSpPr>
        <p:spPr>
          <a:xfrm>
            <a:off x="6596238" y="3500722"/>
            <a:ext cx="352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ea typeface="文鼎中特黑" panose="02010609010101010101" pitchFamily="49" charset="-120"/>
              </a:rPr>
              <a:t>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461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04</a:t>
            </a:r>
            <a:endParaRPr dirty="0"/>
          </a:p>
        </p:txBody>
      </p:sp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4325090" y="1863476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ea typeface="文鼎中特黑" panose="02010609010101010101" pitchFamily="49" charset="-120"/>
              </a:rPr>
              <a:t>地圖</a:t>
            </a:r>
            <a:endParaRPr dirty="0"/>
          </a:p>
        </p:txBody>
      </p:sp>
      <p:pic>
        <p:nvPicPr>
          <p:cNvPr id="5" name="Picture 2" descr="Map - Free Maps and Flags icons">
            <a:extLst>
              <a:ext uri="{FF2B5EF4-FFF2-40B4-BE49-F238E27FC236}">
                <a16:creationId xmlns:a16="http://schemas.microsoft.com/office/drawing/2014/main" id="{DB24797B-1E30-4D99-9A0B-4085DABB3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513" y="1411332"/>
            <a:ext cx="1722453" cy="9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142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128AB0-480F-4C42-A450-CAD97C311EFC}"/>
              </a:ext>
            </a:extLst>
          </p:cNvPr>
          <p:cNvSpPr/>
          <p:nvPr/>
        </p:nvSpPr>
        <p:spPr>
          <a:xfrm>
            <a:off x="3434226" y="438624"/>
            <a:ext cx="1933503" cy="49559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判斷當前位置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83C181-2BDB-4AF4-B43A-244361500DF3}"/>
              </a:ext>
            </a:extLst>
          </p:cNvPr>
          <p:cNvSpPr/>
          <p:nvPr/>
        </p:nvSpPr>
        <p:spPr>
          <a:xfrm>
            <a:off x="3434227" y="1316034"/>
            <a:ext cx="1933503" cy="527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顯示地圖列表</a:t>
            </a:r>
          </a:p>
        </p:txBody>
      </p: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44E61E9B-AAD1-4352-9D34-4882A72546AC}"/>
              </a:ext>
            </a:extLst>
          </p:cNvPr>
          <p:cNvSpPr/>
          <p:nvPr/>
        </p:nvSpPr>
        <p:spPr>
          <a:xfrm>
            <a:off x="3423773" y="2214339"/>
            <a:ext cx="1933503" cy="60029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輸入</a:t>
            </a:r>
            <a:endParaRPr lang="en-US" altLang="zh-TW" dirty="0">
              <a:solidFill>
                <a:schemeClr val="tx1"/>
              </a:solidFill>
              <a:ea typeface="文鼎中特黑" panose="02010609010101010101" pitchFamily="49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目的地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73B6025-2BD1-4A41-8CFA-6989B98B80D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400978" y="934215"/>
            <a:ext cx="1" cy="38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58AE75D-A81A-414C-96CE-18EE734EFFF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4390525" y="1843172"/>
            <a:ext cx="10454" cy="37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EB088FD8-4014-4957-BDB1-3D1C51F1BE6A}"/>
              </a:ext>
            </a:extLst>
          </p:cNvPr>
          <p:cNvSpPr/>
          <p:nvPr/>
        </p:nvSpPr>
        <p:spPr>
          <a:xfrm>
            <a:off x="3423772" y="3309955"/>
            <a:ext cx="1933503" cy="39219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到達指定位置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F3AD95-3676-4FE6-8A12-F1B0EDE1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857" y="1125124"/>
            <a:ext cx="3162741" cy="838317"/>
          </a:xfrm>
          <a:prstGeom prst="rect">
            <a:avLst/>
          </a:prstGeom>
        </p:spPr>
      </p:pic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F20A173-5016-43B3-B54F-FA52E213865E}"/>
              </a:ext>
            </a:extLst>
          </p:cNvPr>
          <p:cNvCxnSpPr>
            <a:stCxn id="9" idx="2"/>
            <a:endCxn id="23" idx="0"/>
          </p:cNvCxnSpPr>
          <p:nvPr/>
        </p:nvCxnSpPr>
        <p:spPr>
          <a:xfrm flipH="1">
            <a:off x="4390524" y="2814632"/>
            <a:ext cx="1" cy="49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71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5D47AF3-6F47-47C4-9810-5773A398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794" y="1166016"/>
            <a:ext cx="3378412" cy="3558180"/>
          </a:xfrm>
          <a:prstGeom prst="rect">
            <a:avLst/>
          </a:prstGeom>
        </p:spPr>
      </p:pic>
      <p:sp>
        <p:nvSpPr>
          <p:cNvPr id="5" name="Google Shape;290;p36">
            <a:extLst>
              <a:ext uri="{FF2B5EF4-FFF2-40B4-BE49-F238E27FC236}">
                <a16:creationId xmlns:a16="http://schemas.microsoft.com/office/drawing/2014/main" id="{032DC4D2-258A-44C4-98B0-8913751C8E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7906" y="-290854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文鼎中特黑" panose="02010609010101010101" pitchFamily="49" charset="-120"/>
              </a:rPr>
              <a:t>Code</a:t>
            </a:r>
            <a:endParaRPr dirty="0">
              <a:ea typeface="文鼎中特黑" panose="02010609010101010101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4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05</a:t>
            </a:r>
            <a:endParaRPr dirty="0"/>
          </a:p>
        </p:txBody>
      </p:sp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4325090" y="1863476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ea typeface="文鼎中特黑" panose="02010609010101010101" pitchFamily="49" charset="-120"/>
              </a:rPr>
              <a:t>背包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969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128AB0-480F-4C42-A450-CAD97C311EFC}"/>
              </a:ext>
            </a:extLst>
          </p:cNvPr>
          <p:cNvSpPr/>
          <p:nvPr/>
        </p:nvSpPr>
        <p:spPr>
          <a:xfrm>
            <a:off x="1476262" y="2676990"/>
            <a:ext cx="1933503" cy="49559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使用道具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83C181-2BDB-4AF4-B43A-244361500DF3}"/>
              </a:ext>
            </a:extLst>
          </p:cNvPr>
          <p:cNvSpPr/>
          <p:nvPr/>
        </p:nvSpPr>
        <p:spPr>
          <a:xfrm>
            <a:off x="3423772" y="1776264"/>
            <a:ext cx="1933503" cy="527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顯示背包物品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21ADCC6-03EC-4276-9BF9-755F2900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62" y="3252953"/>
            <a:ext cx="1884594" cy="1761120"/>
          </a:xfrm>
          <a:prstGeom prst="rect">
            <a:avLst/>
          </a:prstGeom>
        </p:spPr>
      </p:pic>
      <p:sp>
        <p:nvSpPr>
          <p:cNvPr id="12" name="流程圖: 決策 11">
            <a:extLst>
              <a:ext uri="{FF2B5EF4-FFF2-40B4-BE49-F238E27FC236}">
                <a16:creationId xmlns:a16="http://schemas.microsoft.com/office/drawing/2014/main" id="{5119009C-5F79-4CDE-A3F0-62ACC0132347}"/>
              </a:ext>
            </a:extLst>
          </p:cNvPr>
          <p:cNvSpPr/>
          <p:nvPr/>
        </p:nvSpPr>
        <p:spPr>
          <a:xfrm>
            <a:off x="3273693" y="230011"/>
            <a:ext cx="2219688" cy="60029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判斷背包</a:t>
            </a:r>
            <a:endParaRPr lang="en-US" altLang="zh-TW" dirty="0">
              <a:solidFill>
                <a:schemeClr val="tx1"/>
              </a:solidFill>
              <a:ea typeface="文鼎中特黑" panose="02010609010101010101" pitchFamily="49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是否有物品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517F6B9-6DD8-424E-ABFD-F2546E633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87" y="1617496"/>
            <a:ext cx="2181529" cy="228632"/>
          </a:xfrm>
          <a:prstGeom prst="rect">
            <a:avLst/>
          </a:prstGeom>
        </p:spPr>
      </p:pic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7FF34E14-E2E9-47BB-BA6D-8D5CB3CA43CA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2732199" y="-33842"/>
            <a:ext cx="787192" cy="25154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A5A4EC-0721-4D8C-B564-E44175A4D527}"/>
              </a:ext>
            </a:extLst>
          </p:cNvPr>
          <p:cNvSpPr txBox="1"/>
          <p:nvPr/>
        </p:nvSpPr>
        <p:spPr>
          <a:xfrm>
            <a:off x="2471565" y="830304"/>
            <a:ext cx="352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否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FCD2431-E2E0-4F32-9747-3B67F866721C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4383537" y="830304"/>
            <a:ext cx="6987" cy="945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B5C32AA-288C-43C7-9D35-CFEC5551714C}"/>
              </a:ext>
            </a:extLst>
          </p:cNvPr>
          <p:cNvSpPr txBox="1"/>
          <p:nvPr/>
        </p:nvSpPr>
        <p:spPr>
          <a:xfrm>
            <a:off x="4413208" y="1309719"/>
            <a:ext cx="352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是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0EC8A34-F1A2-487D-873C-423A82199868}"/>
              </a:ext>
            </a:extLst>
          </p:cNvPr>
          <p:cNvSpPr/>
          <p:nvPr/>
        </p:nvSpPr>
        <p:spPr>
          <a:xfrm>
            <a:off x="5357275" y="2676989"/>
            <a:ext cx="1933503" cy="49559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丟棄道具</a:t>
            </a: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ABCF04A-2C47-4E67-A130-98766429C96F}"/>
              </a:ext>
            </a:extLst>
          </p:cNvPr>
          <p:cNvCxnSpPr>
            <a:stCxn id="7" idx="2"/>
            <a:endCxn id="4" idx="0"/>
          </p:cNvCxnSpPr>
          <p:nvPr/>
        </p:nvCxnSpPr>
        <p:spPr>
          <a:xfrm flipH="1">
            <a:off x="2443014" y="2303402"/>
            <a:ext cx="1947510" cy="37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C3171FF-8215-408D-91AC-59D78FDFA1F1}"/>
              </a:ext>
            </a:extLst>
          </p:cNvPr>
          <p:cNvCxnSpPr>
            <a:stCxn id="7" idx="2"/>
            <a:endCxn id="34" idx="0"/>
          </p:cNvCxnSpPr>
          <p:nvPr/>
        </p:nvCxnSpPr>
        <p:spPr>
          <a:xfrm>
            <a:off x="4390524" y="2303402"/>
            <a:ext cx="1933503" cy="37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43">
            <a:extLst>
              <a:ext uri="{FF2B5EF4-FFF2-40B4-BE49-F238E27FC236}">
                <a16:creationId xmlns:a16="http://schemas.microsoft.com/office/drawing/2014/main" id="{587515E2-851A-4996-8F6D-E7EC582F2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105" y="3283243"/>
            <a:ext cx="2037842" cy="17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9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0;p36">
            <a:extLst>
              <a:ext uri="{FF2B5EF4-FFF2-40B4-BE49-F238E27FC236}">
                <a16:creationId xmlns:a16="http://schemas.microsoft.com/office/drawing/2014/main" id="{A0226B7F-6AE0-403D-8F63-7C31ED5AB986}"/>
              </a:ext>
            </a:extLst>
          </p:cNvPr>
          <p:cNvSpPr txBox="1">
            <a:spLocks/>
          </p:cNvSpPr>
          <p:nvPr/>
        </p:nvSpPr>
        <p:spPr>
          <a:xfrm>
            <a:off x="2897906" y="-290854"/>
            <a:ext cx="33633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dirty="0">
                <a:ea typeface="文鼎中特黑" panose="02010609010101010101" pitchFamily="49" charset="-120"/>
              </a:rPr>
              <a:t>Code</a:t>
            </a:r>
            <a:endParaRPr lang="en-US" dirty="0">
              <a:ea typeface="文鼎中特黑" panose="02010609010101010101" pitchFamily="49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9C1E03-A901-47EE-A7AA-619739CA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87" y="1687844"/>
            <a:ext cx="2629267" cy="22005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AF80E2C-3DE8-4B6A-9476-D1F0F26AE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78" y="1157378"/>
            <a:ext cx="3267520" cy="32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4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Why - Text RPG </a:t>
            </a:r>
            <a:endParaRPr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subTitle" idx="1"/>
          </p:nvPr>
        </p:nvSpPr>
        <p:spPr>
          <a:xfrm>
            <a:off x="702925" y="1133350"/>
            <a:ext cx="77382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TW" altLang="en-US" dirty="0"/>
          </a:p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SzPts val="1200"/>
            </a:pPr>
            <a:r>
              <a:rPr lang="en-US" altLang="zh-TW" sz="1800" dirty="0">
                <a:latin typeface="華康布丁體" panose="040B0C09000000000000" pitchFamily="81" charset="-120"/>
                <a:ea typeface="文鼎中特黑" panose="02010609010101010101" pitchFamily="49" charset="-120"/>
              </a:rPr>
              <a:t>1.</a:t>
            </a:r>
            <a:r>
              <a:rPr lang="zh-TW" altLang="en-US" sz="1800" dirty="0">
                <a:latin typeface="華康布丁體" panose="040B0C09000000000000" pitchFamily="81" charset="-120"/>
                <a:ea typeface="文鼎中特黑" panose="02010609010101010101" pitchFamily="49" charset="-120"/>
              </a:rPr>
              <a:t>好寫 </a:t>
            </a:r>
            <a:r>
              <a:rPr lang="en-US" altLang="zh-TW" sz="1800" dirty="0">
                <a:latin typeface="華康布丁體" panose="040B0C09000000000000" pitchFamily="81" charset="-120"/>
                <a:ea typeface="文鼎中特黑" panose="02010609010101010101" pitchFamily="49" charset="-120"/>
              </a:rPr>
              <a:t>?  </a:t>
            </a:r>
          </a:p>
          <a:p>
            <a:pPr marL="152400" indent="0">
              <a:spcBef>
                <a:spcPts val="1600"/>
              </a:spcBef>
              <a:buSzPts val="1200"/>
            </a:pPr>
            <a:r>
              <a:rPr lang="en-US" altLang="zh-TW" sz="1800" dirty="0">
                <a:latin typeface="華康布丁體" panose="040B0C09000000000000" pitchFamily="81" charset="-120"/>
                <a:ea typeface="文鼎中特黑" panose="02010609010101010101" pitchFamily="49" charset="-120"/>
              </a:rPr>
              <a:t>(</a:t>
            </a:r>
            <a:r>
              <a:rPr lang="zh-TW" altLang="en-US" sz="1800" dirty="0">
                <a:latin typeface="華康布丁體" panose="040B0C09000000000000" pitchFamily="81" charset="-120"/>
                <a:ea typeface="文鼎中特黑" panose="02010609010101010101" pitchFamily="49" charset="-120"/>
              </a:rPr>
              <a:t>可是遊戲性要好，需要非常多交錯的邏輯判斷以及數據、文本</a:t>
            </a:r>
            <a:r>
              <a:rPr lang="en-US" altLang="zh-TW" sz="1800" dirty="0">
                <a:latin typeface="華康布丁體" panose="040B0C09000000000000" pitchFamily="81" charset="-120"/>
                <a:ea typeface="文鼎中特黑" panose="02010609010101010101" pitchFamily="49" charset="-120"/>
              </a:rPr>
              <a:t>)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endParaRPr lang="en-US" altLang="zh-TW" sz="1800" dirty="0">
              <a:latin typeface="華康布丁體" panose="040B0C09000000000000" pitchFamily="81" charset="-120"/>
              <a:ea typeface="文鼎中特黑" panose="02010609010101010101" pitchFamily="49" charset="-120"/>
            </a:endParaRPr>
          </a:p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SzPts val="1200"/>
            </a:pPr>
            <a:r>
              <a:rPr lang="en-US" altLang="zh-TW" sz="1800" dirty="0">
                <a:latin typeface="華康布丁體" panose="040B0C09000000000000" pitchFamily="81" charset="-120"/>
                <a:ea typeface="文鼎中特黑" panose="02010609010101010101" pitchFamily="49" charset="-120"/>
              </a:rPr>
              <a:t>2.</a:t>
            </a:r>
            <a:r>
              <a:rPr lang="zh-TW" altLang="en-US" sz="1800" dirty="0">
                <a:latin typeface="華康布丁體" panose="040B0C09000000000000" pitchFamily="81" charset="-120"/>
                <a:ea typeface="文鼎中特黑" panose="02010609010101010101" pitchFamily="49" charset="-120"/>
              </a:rPr>
              <a:t> 當之後學到</a:t>
            </a:r>
            <a:r>
              <a:rPr lang="en-US" altLang="zh-TW" sz="1800" dirty="0">
                <a:latin typeface="華康布丁體" panose="040B0C09000000000000" pitchFamily="81" charset="-120"/>
                <a:ea typeface="文鼎中特黑" panose="02010609010101010101" pitchFamily="49" charset="-120"/>
              </a:rPr>
              <a:t>GUI</a:t>
            </a:r>
            <a:r>
              <a:rPr lang="zh-TW" altLang="en-US" sz="1800" dirty="0">
                <a:latin typeface="華康布丁體" panose="040B0C09000000000000" pitchFamily="81" charset="-120"/>
                <a:ea typeface="文鼎中特黑" panose="02010609010101010101" pitchFamily="49" charset="-120"/>
              </a:rPr>
              <a:t>後，可以以這個為基礎，搭配更好的畫面。</a:t>
            </a:r>
            <a:endParaRPr lang="en-US" altLang="zh-TW" sz="1800" dirty="0">
              <a:latin typeface="華康布丁體" panose="040B0C09000000000000" pitchFamily="81" charset="-120"/>
              <a:ea typeface="文鼎中特黑" panose="02010609010101010101" pitchFamily="49" charset="-120"/>
            </a:endParaRPr>
          </a:p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SzPts val="1200"/>
            </a:pPr>
            <a:endParaRPr lang="en-US" sz="1800" dirty="0">
              <a:latin typeface="華康布丁體" panose="040B0C09000000000000" pitchFamily="81" charset="-120"/>
              <a:ea typeface="文鼎中特黑" panose="02010609010101010101" pitchFamily="49" charset="-120"/>
            </a:endParaRPr>
          </a:p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SzPts val="1200"/>
            </a:pPr>
            <a:endParaRPr lang="en-US" sz="1800" dirty="0">
              <a:latin typeface="華康布丁體" panose="040B0C09000000000000" pitchFamily="81" charset="-120"/>
              <a:ea typeface="文鼎中特黑" panose="02010609010101010101" pitchFamily="49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06</a:t>
            </a:r>
            <a:endParaRPr dirty="0"/>
          </a:p>
        </p:txBody>
      </p:sp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4325090" y="1863476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ea typeface="文鼎中特黑" panose="02010609010101010101" pitchFamily="49" charset="-120"/>
              </a:rPr>
              <a:t>商店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054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圖: 決策 11">
            <a:extLst>
              <a:ext uri="{FF2B5EF4-FFF2-40B4-BE49-F238E27FC236}">
                <a16:creationId xmlns:a16="http://schemas.microsoft.com/office/drawing/2014/main" id="{5119009C-5F79-4CDE-A3F0-62ACC0132347}"/>
              </a:ext>
            </a:extLst>
          </p:cNvPr>
          <p:cNvSpPr/>
          <p:nvPr/>
        </p:nvSpPr>
        <p:spPr>
          <a:xfrm>
            <a:off x="3462157" y="1280673"/>
            <a:ext cx="2219688" cy="60029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判斷背包</a:t>
            </a:r>
            <a:endParaRPr lang="en-US" altLang="zh-TW" dirty="0">
              <a:solidFill>
                <a:schemeClr val="tx1"/>
              </a:solidFill>
              <a:ea typeface="文鼎中特黑" panose="02010609010101010101" pitchFamily="49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空間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A59CFE-1741-446D-AD20-2CB0CC155EEA}"/>
              </a:ext>
            </a:extLst>
          </p:cNvPr>
          <p:cNvSpPr/>
          <p:nvPr/>
        </p:nvSpPr>
        <p:spPr>
          <a:xfrm>
            <a:off x="3605249" y="446396"/>
            <a:ext cx="1933503" cy="49559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選擇購買物品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827118E-76D7-4F52-BCE8-783B856A1CB4}"/>
              </a:ext>
            </a:extLst>
          </p:cNvPr>
          <p:cNvSpPr/>
          <p:nvPr/>
        </p:nvSpPr>
        <p:spPr>
          <a:xfrm>
            <a:off x="3605248" y="3158629"/>
            <a:ext cx="1933503" cy="49559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獲得道具</a:t>
            </a:r>
          </a:p>
        </p:txBody>
      </p:sp>
      <p:sp>
        <p:nvSpPr>
          <p:cNvPr id="28" name="流程圖: 決策 27">
            <a:extLst>
              <a:ext uri="{FF2B5EF4-FFF2-40B4-BE49-F238E27FC236}">
                <a16:creationId xmlns:a16="http://schemas.microsoft.com/office/drawing/2014/main" id="{F5E21BC0-B6BA-4A27-98C8-8F85D20F22C9}"/>
              </a:ext>
            </a:extLst>
          </p:cNvPr>
          <p:cNvSpPr/>
          <p:nvPr/>
        </p:nvSpPr>
        <p:spPr>
          <a:xfrm>
            <a:off x="3462156" y="2219652"/>
            <a:ext cx="2219688" cy="60029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判斷錢</a:t>
            </a:r>
            <a:endParaRPr lang="en-US" altLang="zh-TW" dirty="0">
              <a:solidFill>
                <a:schemeClr val="tx1"/>
              </a:solidFill>
              <a:ea typeface="文鼎中特黑" panose="02010609010101010101" pitchFamily="49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是否足夠</a:t>
            </a: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28217138-3B08-4937-B675-5BD94F1DDF45}"/>
              </a:ext>
            </a:extLst>
          </p:cNvPr>
          <p:cNvCxnSpPr>
            <a:stCxn id="12" idx="1"/>
            <a:endCxn id="23" idx="1"/>
          </p:cNvCxnSpPr>
          <p:nvPr/>
        </p:nvCxnSpPr>
        <p:spPr>
          <a:xfrm rot="10800000" flipH="1">
            <a:off x="3462157" y="694192"/>
            <a:ext cx="143092" cy="886628"/>
          </a:xfrm>
          <a:prstGeom prst="bentConnector3">
            <a:avLst>
              <a:gd name="adj1" fmla="val -159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403459E7-BF1A-4FB7-BB2F-384AF7A4DA4E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rot="5400000">
            <a:off x="4402658" y="2050309"/>
            <a:ext cx="33868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CECD9FC7-77FD-4BEE-96D0-47E12E904BA4}"/>
              </a:ext>
            </a:extLst>
          </p:cNvPr>
          <p:cNvCxnSpPr>
            <a:cxnSpLocks/>
            <a:stCxn id="28" idx="1"/>
            <a:endCxn id="23" idx="1"/>
          </p:cNvCxnSpPr>
          <p:nvPr/>
        </p:nvCxnSpPr>
        <p:spPr>
          <a:xfrm rot="10800000" flipH="1">
            <a:off x="3462155" y="694193"/>
            <a:ext cx="143093" cy="1825607"/>
          </a:xfrm>
          <a:prstGeom prst="bentConnector3">
            <a:avLst>
              <a:gd name="adj1" fmla="val -159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06A19CB-BA03-443B-AF89-6F14ACA4C429}"/>
              </a:ext>
            </a:extLst>
          </p:cNvPr>
          <p:cNvSpPr/>
          <p:nvPr/>
        </p:nvSpPr>
        <p:spPr>
          <a:xfrm>
            <a:off x="3605248" y="3992904"/>
            <a:ext cx="1933503" cy="49559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角色屬性補正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E3757D4-6616-4F7C-99BD-BD43A2905C88}"/>
              </a:ext>
            </a:extLst>
          </p:cNvPr>
          <p:cNvCxnSpPr>
            <a:stCxn id="28" idx="2"/>
            <a:endCxn id="24" idx="0"/>
          </p:cNvCxnSpPr>
          <p:nvPr/>
        </p:nvCxnSpPr>
        <p:spPr>
          <a:xfrm>
            <a:off x="4572000" y="2819945"/>
            <a:ext cx="0" cy="33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FFFAA96-3CBB-4769-8A02-7CA37337FDAF}"/>
              </a:ext>
            </a:extLst>
          </p:cNvPr>
          <p:cNvCxnSpPr/>
          <p:nvPr/>
        </p:nvCxnSpPr>
        <p:spPr>
          <a:xfrm>
            <a:off x="4571999" y="3654220"/>
            <a:ext cx="0" cy="33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CBAE001-D272-43E0-B3F3-472826329DD5}"/>
              </a:ext>
            </a:extLst>
          </p:cNvPr>
          <p:cNvSpPr txBox="1"/>
          <p:nvPr/>
        </p:nvSpPr>
        <p:spPr>
          <a:xfrm>
            <a:off x="2722850" y="1426930"/>
            <a:ext cx="352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否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88967C8-7DA3-4F97-8EAF-69BD30D0744B}"/>
              </a:ext>
            </a:extLst>
          </p:cNvPr>
          <p:cNvSpPr txBox="1"/>
          <p:nvPr/>
        </p:nvSpPr>
        <p:spPr>
          <a:xfrm>
            <a:off x="4605750" y="1880966"/>
            <a:ext cx="352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是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8A465C7-646D-4B14-BFDB-318D7F19829A}"/>
              </a:ext>
            </a:extLst>
          </p:cNvPr>
          <p:cNvSpPr txBox="1"/>
          <p:nvPr/>
        </p:nvSpPr>
        <p:spPr>
          <a:xfrm>
            <a:off x="4605750" y="2774817"/>
            <a:ext cx="352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是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F3FAA78-E45A-4AFA-8C6E-DDA51A927580}"/>
              </a:ext>
            </a:extLst>
          </p:cNvPr>
          <p:cNvCxnSpPr>
            <a:stCxn id="23" idx="2"/>
            <a:endCxn id="12" idx="0"/>
          </p:cNvCxnSpPr>
          <p:nvPr/>
        </p:nvCxnSpPr>
        <p:spPr>
          <a:xfrm>
            <a:off x="4572001" y="941987"/>
            <a:ext cx="0" cy="33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543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0;p36">
            <a:extLst>
              <a:ext uri="{FF2B5EF4-FFF2-40B4-BE49-F238E27FC236}">
                <a16:creationId xmlns:a16="http://schemas.microsoft.com/office/drawing/2014/main" id="{4376262B-34ED-4EBD-9349-694ADD67BD21}"/>
              </a:ext>
            </a:extLst>
          </p:cNvPr>
          <p:cNvSpPr txBox="1">
            <a:spLocks/>
          </p:cNvSpPr>
          <p:nvPr/>
        </p:nvSpPr>
        <p:spPr>
          <a:xfrm>
            <a:off x="2897906" y="-290854"/>
            <a:ext cx="33633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dirty="0">
                <a:ea typeface="文鼎中特黑" panose="02010609010101010101" pitchFamily="49" charset="-120"/>
              </a:rPr>
              <a:t>Code</a:t>
            </a:r>
            <a:endParaRPr lang="en-US" dirty="0">
              <a:ea typeface="文鼎中特黑" panose="02010609010101010101" pitchFamily="49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BA68D29-BE22-4299-9A46-C85C74E4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29" y="1850564"/>
            <a:ext cx="4165271" cy="178675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59E9F87-9AAA-4650-9571-69CEE0028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120" y="1151648"/>
            <a:ext cx="400105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44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0;p36">
            <a:extLst>
              <a:ext uri="{FF2B5EF4-FFF2-40B4-BE49-F238E27FC236}">
                <a16:creationId xmlns:a16="http://schemas.microsoft.com/office/drawing/2014/main" id="{9A66C94F-70F8-4F4B-AFEC-69D9D87FF572}"/>
              </a:ext>
            </a:extLst>
          </p:cNvPr>
          <p:cNvSpPr txBox="1">
            <a:spLocks/>
          </p:cNvSpPr>
          <p:nvPr/>
        </p:nvSpPr>
        <p:spPr>
          <a:xfrm>
            <a:off x="2897906" y="-290854"/>
            <a:ext cx="33633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dirty="0">
                <a:ea typeface="文鼎中特黑" panose="02010609010101010101" pitchFamily="49" charset="-120"/>
              </a:rPr>
              <a:t>Code</a:t>
            </a:r>
            <a:endParaRPr lang="en-US" dirty="0">
              <a:ea typeface="文鼎中特黑" panose="02010609010101010101" pitchFamily="49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3C2CBD0-7582-4FBA-98CA-8DB8CBA8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9" y="1012946"/>
            <a:ext cx="3753374" cy="29626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6FD00F4-B1F3-458E-8480-937A3D9ED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098" y="1012946"/>
            <a:ext cx="4950314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59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07</a:t>
            </a:r>
            <a:endParaRPr dirty="0"/>
          </a:p>
        </p:txBody>
      </p:sp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4325090" y="1863476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ea typeface="文鼎中特黑" panose="02010609010101010101" pitchFamily="49" charset="-120"/>
              </a:rPr>
              <a:t>事件</a:t>
            </a:r>
            <a:endParaRPr dirty="0"/>
          </a:p>
        </p:txBody>
      </p:sp>
      <p:grpSp>
        <p:nvGrpSpPr>
          <p:cNvPr id="4" name="Google Shape;16518;p75">
            <a:extLst>
              <a:ext uri="{FF2B5EF4-FFF2-40B4-BE49-F238E27FC236}">
                <a16:creationId xmlns:a16="http://schemas.microsoft.com/office/drawing/2014/main" id="{D1EAE307-2E55-43EF-BFDE-9C095B077D72}"/>
              </a:ext>
            </a:extLst>
          </p:cNvPr>
          <p:cNvGrpSpPr/>
          <p:nvPr/>
        </p:nvGrpSpPr>
        <p:grpSpPr>
          <a:xfrm>
            <a:off x="5643183" y="1591476"/>
            <a:ext cx="756185" cy="708330"/>
            <a:chOff x="2753373" y="2902523"/>
            <a:chExt cx="347552" cy="325557"/>
          </a:xfrm>
        </p:grpSpPr>
        <p:sp>
          <p:nvSpPr>
            <p:cNvPr id="5" name="Google Shape;16519;p75">
              <a:extLst>
                <a:ext uri="{FF2B5EF4-FFF2-40B4-BE49-F238E27FC236}">
                  <a16:creationId xmlns:a16="http://schemas.microsoft.com/office/drawing/2014/main" id="{12C28692-A5C5-4250-B883-A3FFA7453D91}"/>
                </a:ext>
              </a:extLst>
            </p:cNvPr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520;p75">
              <a:extLst>
                <a:ext uri="{FF2B5EF4-FFF2-40B4-BE49-F238E27FC236}">
                  <a16:creationId xmlns:a16="http://schemas.microsoft.com/office/drawing/2014/main" id="{0A47C9E7-D314-48B0-A3FD-13E00F1ADF70}"/>
                </a:ext>
              </a:extLst>
            </p:cNvPr>
            <p:cNvSpPr/>
            <p:nvPr/>
          </p:nvSpPr>
          <p:spPr>
            <a:xfrm>
              <a:off x="2753373" y="2973376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521;p75">
              <a:extLst>
                <a:ext uri="{FF2B5EF4-FFF2-40B4-BE49-F238E27FC236}">
                  <a16:creationId xmlns:a16="http://schemas.microsoft.com/office/drawing/2014/main" id="{8C430FAE-2E64-450D-A04A-8104342C8DDF}"/>
                </a:ext>
              </a:extLst>
            </p:cNvPr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22;p75">
              <a:extLst>
                <a:ext uri="{FF2B5EF4-FFF2-40B4-BE49-F238E27FC236}">
                  <a16:creationId xmlns:a16="http://schemas.microsoft.com/office/drawing/2014/main" id="{D0FF0ECC-7E6D-4BFD-BEBF-AC325D8B9F58}"/>
                </a:ext>
              </a:extLst>
            </p:cNvPr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523;p75">
              <a:extLst>
                <a:ext uri="{FF2B5EF4-FFF2-40B4-BE49-F238E27FC236}">
                  <a16:creationId xmlns:a16="http://schemas.microsoft.com/office/drawing/2014/main" id="{2BBE81D8-2556-4423-97B1-A0EFDA75F84C}"/>
                </a:ext>
              </a:extLst>
            </p:cNvPr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524;p75">
              <a:extLst>
                <a:ext uri="{FF2B5EF4-FFF2-40B4-BE49-F238E27FC236}">
                  <a16:creationId xmlns:a16="http://schemas.microsoft.com/office/drawing/2014/main" id="{97D708ED-CEAF-4DB9-B4FC-3F745856EA4A}"/>
                </a:ext>
              </a:extLst>
            </p:cNvPr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0448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決策 3">
            <a:extLst>
              <a:ext uri="{FF2B5EF4-FFF2-40B4-BE49-F238E27FC236}">
                <a16:creationId xmlns:a16="http://schemas.microsoft.com/office/drawing/2014/main" id="{5A3E1983-D781-4B60-9A99-A568C7A22714}"/>
              </a:ext>
            </a:extLst>
          </p:cNvPr>
          <p:cNvSpPr/>
          <p:nvPr/>
        </p:nvSpPr>
        <p:spPr>
          <a:xfrm>
            <a:off x="3462157" y="1280673"/>
            <a:ext cx="2219688" cy="60029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判斷</a:t>
            </a:r>
            <a:endParaRPr lang="en-US" altLang="zh-TW" dirty="0">
              <a:solidFill>
                <a:schemeClr val="tx1"/>
              </a:solidFill>
              <a:ea typeface="文鼎中特黑" panose="02010609010101010101" pitchFamily="49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輸入指令</a:t>
            </a:r>
            <a:endParaRPr lang="en-US" altLang="zh-TW" dirty="0">
              <a:solidFill>
                <a:schemeClr val="tx1"/>
              </a:solidFill>
              <a:ea typeface="文鼎中特黑" panose="02010609010101010101" pitchFamily="49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02C248-4E50-4BF4-9D68-83BF2F54ECBA}"/>
              </a:ext>
            </a:extLst>
          </p:cNvPr>
          <p:cNvSpPr/>
          <p:nvPr/>
        </p:nvSpPr>
        <p:spPr>
          <a:xfrm>
            <a:off x="3605249" y="446396"/>
            <a:ext cx="1933503" cy="49559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根據所在區域</a:t>
            </a:r>
            <a:endParaRPr lang="en-US" altLang="zh-TW" dirty="0">
              <a:solidFill>
                <a:schemeClr val="tx1"/>
              </a:solidFill>
              <a:ea typeface="文鼎中特黑" panose="02010609010101010101" pitchFamily="49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觸發隨機事件</a:t>
            </a:r>
          </a:p>
        </p:txBody>
      </p:sp>
      <p:sp>
        <p:nvSpPr>
          <p:cNvPr id="7" name="流程圖: 決策 6">
            <a:extLst>
              <a:ext uri="{FF2B5EF4-FFF2-40B4-BE49-F238E27FC236}">
                <a16:creationId xmlns:a16="http://schemas.microsoft.com/office/drawing/2014/main" id="{C0916F55-6E6D-4FCB-AFF5-6576F5C3543C}"/>
              </a:ext>
            </a:extLst>
          </p:cNvPr>
          <p:cNvSpPr/>
          <p:nvPr/>
        </p:nvSpPr>
        <p:spPr>
          <a:xfrm>
            <a:off x="3462156" y="2219652"/>
            <a:ext cx="2219688" cy="60029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根據屬性</a:t>
            </a:r>
            <a:endParaRPr lang="en-US" altLang="zh-TW" dirty="0">
              <a:solidFill>
                <a:schemeClr val="tx1"/>
              </a:solidFill>
              <a:ea typeface="文鼎中特黑" panose="02010609010101010101" pitchFamily="49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ea typeface="文鼎中特黑" panose="02010609010101010101" pitchFamily="49" charset="-120"/>
              </a:rPr>
              <a:t>判定結果</a:t>
            </a:r>
            <a:endParaRPr lang="en-US" altLang="zh-TW" dirty="0">
              <a:solidFill>
                <a:schemeClr val="tx1"/>
              </a:solidFill>
              <a:ea typeface="文鼎中特黑" panose="02010609010101010101" pitchFamily="49" charset="-120"/>
            </a:endParaRP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BEAC5034-83F1-4290-8C4A-1EC8277379C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4402658" y="2050309"/>
            <a:ext cx="33868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7386DBAD-D821-40EE-8230-929B5AE6559B}"/>
              </a:ext>
            </a:extLst>
          </p:cNvPr>
          <p:cNvCxnSpPr>
            <a:cxnSpLocks/>
          </p:cNvCxnSpPr>
          <p:nvPr/>
        </p:nvCxnSpPr>
        <p:spPr>
          <a:xfrm rot="5400000">
            <a:off x="4402655" y="1111329"/>
            <a:ext cx="33868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67BBC0F6-AEF3-4168-8583-F15BEAB6D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26" y="2935974"/>
            <a:ext cx="4563112" cy="533474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34F5CB3-CE33-444F-AA1B-52C99AF7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174" y="3585477"/>
            <a:ext cx="3877216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18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441200" y="1832591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The</a:t>
            </a:r>
            <a:br>
              <a:rPr lang="en-US" altLang="zh-TW" dirty="0"/>
            </a:br>
            <a:r>
              <a:rPr lang="en-US" altLang="zh-TW" dirty="0"/>
              <a:t>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94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/>
          <p:nvPr/>
        </p:nvSpPr>
        <p:spPr>
          <a:xfrm>
            <a:off x="4128012" y="1613521"/>
            <a:ext cx="887783" cy="887783"/>
          </a:xfrm>
          <a:custGeom>
            <a:avLst/>
            <a:gdLst/>
            <a:ahLst/>
            <a:cxnLst/>
            <a:rect l="l" t="t" r="r" b="b"/>
            <a:pathLst>
              <a:path w="29615" h="29615" extrusionOk="0">
                <a:moveTo>
                  <a:pt x="14810" y="1"/>
                </a:moveTo>
                <a:cubicBezTo>
                  <a:pt x="6631" y="1"/>
                  <a:pt x="1" y="6631"/>
                  <a:pt x="1" y="14809"/>
                </a:cubicBezTo>
                <a:cubicBezTo>
                  <a:pt x="1" y="22988"/>
                  <a:pt x="6631" y="29615"/>
                  <a:pt x="14810" y="29615"/>
                </a:cubicBezTo>
                <a:cubicBezTo>
                  <a:pt x="22988" y="29615"/>
                  <a:pt x="29615" y="22988"/>
                  <a:pt x="29615" y="14809"/>
                </a:cubicBezTo>
                <a:cubicBezTo>
                  <a:pt x="29615" y="6631"/>
                  <a:pt x="22988" y="1"/>
                  <a:pt x="1481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Elements of a RPG</a:t>
            </a:r>
            <a:endParaRPr dirty="0"/>
          </a:p>
        </p:txBody>
      </p:sp>
      <p:sp>
        <p:nvSpPr>
          <p:cNvPr id="244" name="Google Shape;244;p34"/>
          <p:cNvSpPr/>
          <p:nvPr/>
        </p:nvSpPr>
        <p:spPr>
          <a:xfrm>
            <a:off x="6542712" y="1652949"/>
            <a:ext cx="887783" cy="887783"/>
          </a:xfrm>
          <a:custGeom>
            <a:avLst/>
            <a:gdLst/>
            <a:ahLst/>
            <a:cxnLst/>
            <a:rect l="l" t="t" r="r" b="b"/>
            <a:pathLst>
              <a:path w="29615" h="29615" extrusionOk="0">
                <a:moveTo>
                  <a:pt x="14810" y="1"/>
                </a:moveTo>
                <a:cubicBezTo>
                  <a:pt x="6631" y="1"/>
                  <a:pt x="1" y="6631"/>
                  <a:pt x="1" y="14809"/>
                </a:cubicBezTo>
                <a:cubicBezTo>
                  <a:pt x="1" y="22988"/>
                  <a:pt x="6631" y="29615"/>
                  <a:pt x="14810" y="29615"/>
                </a:cubicBezTo>
                <a:cubicBezTo>
                  <a:pt x="22988" y="29615"/>
                  <a:pt x="29615" y="22988"/>
                  <a:pt x="29615" y="14809"/>
                </a:cubicBezTo>
                <a:cubicBezTo>
                  <a:pt x="29615" y="6631"/>
                  <a:pt x="22988" y="1"/>
                  <a:pt x="148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34"/>
          <p:cNvSpPr/>
          <p:nvPr/>
        </p:nvSpPr>
        <p:spPr>
          <a:xfrm>
            <a:off x="1713312" y="1613521"/>
            <a:ext cx="887783" cy="887783"/>
          </a:xfrm>
          <a:custGeom>
            <a:avLst/>
            <a:gdLst/>
            <a:ahLst/>
            <a:cxnLst/>
            <a:rect l="l" t="t" r="r" b="b"/>
            <a:pathLst>
              <a:path w="29615" h="29615" extrusionOk="0">
                <a:moveTo>
                  <a:pt x="14810" y="1"/>
                </a:moveTo>
                <a:cubicBezTo>
                  <a:pt x="6631" y="1"/>
                  <a:pt x="1" y="6631"/>
                  <a:pt x="1" y="14809"/>
                </a:cubicBezTo>
                <a:cubicBezTo>
                  <a:pt x="1" y="22988"/>
                  <a:pt x="6631" y="29615"/>
                  <a:pt x="14810" y="29615"/>
                </a:cubicBezTo>
                <a:cubicBezTo>
                  <a:pt x="22988" y="29615"/>
                  <a:pt x="29615" y="22988"/>
                  <a:pt x="29615" y="14809"/>
                </a:cubicBezTo>
                <a:cubicBezTo>
                  <a:pt x="29615" y="6631"/>
                  <a:pt x="22988" y="1"/>
                  <a:pt x="14810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p34"/>
          <p:cNvSpPr txBox="1">
            <a:spLocks noGrp="1"/>
          </p:cNvSpPr>
          <p:nvPr>
            <p:ph type="subTitle" idx="1"/>
          </p:nvPr>
        </p:nvSpPr>
        <p:spPr>
          <a:xfrm>
            <a:off x="1030775" y="31634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Character</a:t>
            </a:r>
            <a:endParaRPr dirty="0"/>
          </a:p>
        </p:txBody>
      </p:sp>
      <p:sp>
        <p:nvSpPr>
          <p:cNvPr id="251" name="Google Shape;251;p34"/>
          <p:cNvSpPr txBox="1">
            <a:spLocks noGrp="1"/>
          </p:cNvSpPr>
          <p:nvPr>
            <p:ph type="subTitle" idx="3"/>
          </p:nvPr>
        </p:nvSpPr>
        <p:spPr>
          <a:xfrm>
            <a:off x="3445500" y="31634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Adventure</a:t>
            </a:r>
            <a:r>
              <a:rPr lang="zh-TW" altLang="en-US" dirty="0"/>
              <a:t> </a:t>
            </a:r>
            <a:endParaRPr lang="en-US" altLang="zh-TW" dirty="0"/>
          </a:p>
        </p:txBody>
      </p:sp>
      <p:sp>
        <p:nvSpPr>
          <p:cNvPr id="252" name="Google Shape;252;p34"/>
          <p:cNvSpPr txBox="1">
            <a:spLocks noGrp="1"/>
          </p:cNvSpPr>
          <p:nvPr>
            <p:ph type="subTitle" idx="4"/>
          </p:nvPr>
        </p:nvSpPr>
        <p:spPr>
          <a:xfrm>
            <a:off x="3445403" y="3557075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ea typeface="文鼎中特黑" panose="02010609010101010101" pitchFamily="49" charset="-120"/>
              </a:rPr>
              <a:t>隨機事件</a:t>
            </a:r>
            <a:endParaRPr lang="en-US" altLang="zh-TW" dirty="0">
              <a:ea typeface="文鼎中特黑" panose="02010609010101010101" pitchFamily="49" charset="-12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ea typeface="文鼎中特黑" panose="02010609010101010101" pitchFamily="49" charset="-120"/>
              </a:rPr>
              <a:t>結合各種元素</a:t>
            </a:r>
            <a:endParaRPr lang="en-US" altLang="zh-TW" dirty="0">
              <a:ea typeface="文鼎中特黑" panose="02010609010101010101" pitchFamily="49" charset="-12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ea typeface="文鼎中特黑" panose="02010609010101010101" pitchFamily="49" charset="-120"/>
              </a:rPr>
              <a:t>使用技能</a:t>
            </a:r>
            <a:endParaRPr lang="en-US" altLang="zh-TW" dirty="0">
              <a:ea typeface="文鼎中特黑" panose="02010609010101010101" pitchFamily="49" charset="-120"/>
            </a:endParaRPr>
          </a:p>
        </p:txBody>
      </p:sp>
      <p:sp>
        <p:nvSpPr>
          <p:cNvPr id="253" name="Google Shape;253;p34"/>
          <p:cNvSpPr txBox="1">
            <a:spLocks noGrp="1"/>
          </p:cNvSpPr>
          <p:nvPr>
            <p:ph type="subTitle" idx="5"/>
          </p:nvPr>
        </p:nvSpPr>
        <p:spPr>
          <a:xfrm>
            <a:off x="5860225" y="31634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Map &amp; Inventory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AE0FDB-5D04-40C9-8485-90822BBF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291" y="1834799"/>
            <a:ext cx="445225" cy="445225"/>
          </a:xfrm>
          <a:prstGeom prst="rect">
            <a:avLst/>
          </a:prstGeom>
        </p:spPr>
      </p:pic>
      <p:pic>
        <p:nvPicPr>
          <p:cNvPr id="2050" name="Picture 2" descr="Map - Free Maps and Flags icons">
            <a:extLst>
              <a:ext uri="{FF2B5EF4-FFF2-40B4-BE49-F238E27FC236}">
                <a16:creationId xmlns:a16="http://schemas.microsoft.com/office/drawing/2014/main" id="{F2A87F44-D2EA-46BD-AE3C-BB6CE86F8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76" y="1636444"/>
            <a:ext cx="1722453" cy="9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52;p34">
            <a:extLst>
              <a:ext uri="{FF2B5EF4-FFF2-40B4-BE49-F238E27FC236}">
                <a16:creationId xmlns:a16="http://schemas.microsoft.com/office/drawing/2014/main" id="{2B953B8D-4852-494C-8478-9EF6EC80EF90}"/>
              </a:ext>
            </a:extLst>
          </p:cNvPr>
          <p:cNvSpPr txBox="1">
            <a:spLocks/>
          </p:cNvSpPr>
          <p:nvPr/>
        </p:nvSpPr>
        <p:spPr>
          <a:xfrm>
            <a:off x="5860031" y="3557075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ea typeface="文鼎中特黑" panose="02010609010101010101" pitchFamily="49" charset="-120"/>
              </a:rPr>
              <a:t>可以探險的地圖</a:t>
            </a:r>
            <a:endParaRPr lang="en-US" altLang="zh-TW" dirty="0">
              <a:ea typeface="文鼎中特黑" panose="02010609010101010101" pitchFamily="49" charset="-12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ea typeface="文鼎中特黑" panose="02010609010101010101" pitchFamily="49" charset="-120"/>
              </a:rPr>
              <a:t>背包選單</a:t>
            </a:r>
            <a:endParaRPr lang="en-US" altLang="zh-TW" dirty="0">
              <a:ea typeface="文鼎中特黑" panose="02010609010101010101" pitchFamily="49" charset="-12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altLang="zh-TW" dirty="0">
              <a:ea typeface="文鼎中特黑" panose="02010609010101010101" pitchFamily="49" charset="-120"/>
            </a:endParaRPr>
          </a:p>
        </p:txBody>
      </p:sp>
      <p:sp>
        <p:nvSpPr>
          <p:cNvPr id="17" name="Google Shape;252;p34">
            <a:extLst>
              <a:ext uri="{FF2B5EF4-FFF2-40B4-BE49-F238E27FC236}">
                <a16:creationId xmlns:a16="http://schemas.microsoft.com/office/drawing/2014/main" id="{68E44995-1968-4916-AE62-00979C3E8E48}"/>
              </a:ext>
            </a:extLst>
          </p:cNvPr>
          <p:cNvSpPr txBox="1">
            <a:spLocks/>
          </p:cNvSpPr>
          <p:nvPr/>
        </p:nvSpPr>
        <p:spPr>
          <a:xfrm>
            <a:off x="1030581" y="3557075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ea typeface="文鼎中特黑" panose="02010609010101010101" pitchFamily="49" charset="-120"/>
              </a:rPr>
              <a:t>建立角色和數值</a:t>
            </a:r>
            <a:endParaRPr lang="en-US" altLang="zh-TW" dirty="0">
              <a:ea typeface="文鼎中特黑" panose="02010609010101010101" pitchFamily="49" charset="-12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ea typeface="文鼎中特黑" panose="02010609010101010101" pitchFamily="49" charset="-120"/>
              </a:rPr>
              <a:t>選擇職業</a:t>
            </a:r>
            <a:endParaRPr lang="en-US" altLang="zh-TW" dirty="0">
              <a:ea typeface="文鼎中特黑" panose="02010609010101010101" pitchFamily="49" charset="-12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ea typeface="文鼎中特黑" panose="02010609010101010101" pitchFamily="49" charset="-120"/>
              </a:rPr>
              <a:t>存檔功能</a:t>
            </a:r>
            <a:endParaRPr lang="en-US" altLang="zh-TW" dirty="0">
              <a:ea typeface="文鼎中特黑" panose="02010609010101010101" pitchFamily="49" charset="-120"/>
            </a:endParaRPr>
          </a:p>
        </p:txBody>
      </p:sp>
      <p:pic>
        <p:nvPicPr>
          <p:cNvPr id="3074" name="Picture 2" descr="White businessman icon - Free white user icons">
            <a:extLst>
              <a:ext uri="{FF2B5EF4-FFF2-40B4-BE49-F238E27FC236}">
                <a16:creationId xmlns:a16="http://schemas.microsoft.com/office/drawing/2014/main" id="{A7D02DBC-3278-4D6A-ADE1-D4C43AC8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324" y="1766073"/>
            <a:ext cx="544150" cy="5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128AB0-480F-4C42-A450-CAD97C311EFC}"/>
              </a:ext>
            </a:extLst>
          </p:cNvPr>
          <p:cNvSpPr/>
          <p:nvPr/>
        </p:nvSpPr>
        <p:spPr>
          <a:xfrm>
            <a:off x="3434226" y="438624"/>
            <a:ext cx="1933503" cy="49559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ea typeface="文鼎中特黑" panose="02010609010101010101" pitchFamily="49" charset="-120"/>
              </a:rPr>
              <a:t>Title</a:t>
            </a:r>
            <a:endParaRPr lang="zh-TW" altLang="en-US" dirty="0">
              <a:solidFill>
                <a:schemeClr val="tx1"/>
              </a:solidFill>
              <a:ea typeface="文鼎中特黑" panose="02010609010101010101" pitchFamily="49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83C181-2BDB-4AF4-B43A-244361500DF3}"/>
              </a:ext>
            </a:extLst>
          </p:cNvPr>
          <p:cNvSpPr/>
          <p:nvPr/>
        </p:nvSpPr>
        <p:spPr>
          <a:xfrm>
            <a:off x="3434227" y="1316034"/>
            <a:ext cx="1933503" cy="54766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ea typeface="文鼎中特黑" panose="02010609010101010101" pitchFamily="49" charset="-120"/>
              </a:rPr>
              <a:t>Create Character</a:t>
            </a:r>
            <a:endParaRPr lang="zh-TW" altLang="en-US" dirty="0">
              <a:solidFill>
                <a:schemeClr val="tx1"/>
              </a:solidFill>
              <a:ea typeface="文鼎中特黑" panose="02010609010101010101" pitchFamily="49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73B6025-2BD1-4A41-8CFA-6989B98B80D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400978" y="934215"/>
            <a:ext cx="1" cy="38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EB088FD8-4014-4957-BDB1-3D1C51F1BE6A}"/>
              </a:ext>
            </a:extLst>
          </p:cNvPr>
          <p:cNvSpPr/>
          <p:nvPr/>
        </p:nvSpPr>
        <p:spPr>
          <a:xfrm>
            <a:off x="3427246" y="2275308"/>
            <a:ext cx="1933503" cy="43695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ea typeface="文鼎中特黑" panose="02010609010101010101" pitchFamily="49" charset="-120"/>
              </a:rPr>
              <a:t>MainUI</a:t>
            </a:r>
            <a:r>
              <a:rPr lang="en-US" altLang="zh-TW" dirty="0">
                <a:solidFill>
                  <a:schemeClr val="tx1"/>
                </a:solidFill>
                <a:ea typeface="文鼎中特黑" panose="02010609010101010101" pitchFamily="49" charset="-120"/>
              </a:rPr>
              <a:t> &amp; Functions</a:t>
            </a:r>
            <a:endParaRPr lang="zh-TW" altLang="en-US" dirty="0">
              <a:solidFill>
                <a:schemeClr val="tx1"/>
              </a:solidFill>
              <a:ea typeface="文鼎中特黑" panose="02010609010101010101" pitchFamily="49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43AA767-B682-4330-A903-D6B7C75120E5}"/>
              </a:ext>
            </a:extLst>
          </p:cNvPr>
          <p:cNvSpPr/>
          <p:nvPr/>
        </p:nvSpPr>
        <p:spPr>
          <a:xfrm>
            <a:off x="1490262" y="4257740"/>
            <a:ext cx="1933503" cy="43695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ea typeface="文鼎中特黑" panose="02010609010101010101" pitchFamily="49" charset="-120"/>
              </a:rPr>
              <a:t>Game Over</a:t>
            </a:r>
            <a:endParaRPr lang="zh-TW" altLang="en-US" dirty="0">
              <a:solidFill>
                <a:schemeClr val="tx1"/>
              </a:solidFill>
              <a:ea typeface="文鼎中特黑" panose="02010609010101010101" pitchFamily="49" charset="-120"/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1712617-ACAF-4568-A9D2-C8ACFAE59FC4}"/>
              </a:ext>
            </a:extLst>
          </p:cNvPr>
          <p:cNvCxnSpPr>
            <a:cxnSpLocks/>
          </p:cNvCxnSpPr>
          <p:nvPr/>
        </p:nvCxnSpPr>
        <p:spPr>
          <a:xfrm>
            <a:off x="4393997" y="2724214"/>
            <a:ext cx="1" cy="37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3575589-9429-4247-AED3-FA60EE36D896}"/>
              </a:ext>
            </a:extLst>
          </p:cNvPr>
          <p:cNvCxnSpPr>
            <a:cxnSpLocks/>
          </p:cNvCxnSpPr>
          <p:nvPr/>
        </p:nvCxnSpPr>
        <p:spPr>
          <a:xfrm>
            <a:off x="4400976" y="1878685"/>
            <a:ext cx="1" cy="38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圖: 決策 20">
            <a:extLst>
              <a:ext uri="{FF2B5EF4-FFF2-40B4-BE49-F238E27FC236}">
                <a16:creationId xmlns:a16="http://schemas.microsoft.com/office/drawing/2014/main" id="{24AC4623-BA64-41CD-84B9-A7F916543DE5}"/>
              </a:ext>
            </a:extLst>
          </p:cNvPr>
          <p:cNvSpPr/>
          <p:nvPr/>
        </p:nvSpPr>
        <p:spPr>
          <a:xfrm>
            <a:off x="3427245" y="3102106"/>
            <a:ext cx="1933503" cy="60029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ea typeface="文鼎中特黑" panose="02010609010101010101" pitchFamily="49" charset="-120"/>
              </a:rPr>
              <a:t>HP = 0</a:t>
            </a:r>
            <a:endParaRPr lang="zh-TW" altLang="en-US" dirty="0">
              <a:solidFill>
                <a:schemeClr val="tx1"/>
              </a:solidFill>
              <a:ea typeface="文鼎中特黑" panose="02010609010101010101" pitchFamily="49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9CC0678-CF04-4C0D-A0F4-A571ECCA03AC}"/>
              </a:ext>
            </a:extLst>
          </p:cNvPr>
          <p:cNvSpPr/>
          <p:nvPr/>
        </p:nvSpPr>
        <p:spPr>
          <a:xfrm>
            <a:off x="5367729" y="4257740"/>
            <a:ext cx="1933503" cy="43695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ea typeface="文鼎中特黑" panose="02010609010101010101" pitchFamily="49" charset="-120"/>
              </a:rPr>
              <a:t>Continue</a:t>
            </a:r>
            <a:endParaRPr lang="zh-TW" altLang="en-US" dirty="0">
              <a:solidFill>
                <a:schemeClr val="tx1"/>
              </a:solidFill>
              <a:ea typeface="文鼎中特黑" panose="02010609010101010101" pitchFamily="49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9A5578C-222B-45FF-A228-18A203399608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2457014" y="3702399"/>
            <a:ext cx="1936983" cy="55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34A0222-8272-44F7-81B5-F9DDFBC6B12A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4393997" y="3702399"/>
            <a:ext cx="1940484" cy="55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0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4325090" y="1863476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Title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8A75FE7-88E4-466A-A21E-20EA580A4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130" y="1695327"/>
            <a:ext cx="2257740" cy="1752845"/>
          </a:xfrm>
          <a:prstGeom prst="rect">
            <a:avLst/>
          </a:prstGeom>
        </p:spPr>
      </p:pic>
      <p:sp>
        <p:nvSpPr>
          <p:cNvPr id="11" name="Google Shape;290;p36">
            <a:extLst>
              <a:ext uri="{FF2B5EF4-FFF2-40B4-BE49-F238E27FC236}">
                <a16:creationId xmlns:a16="http://schemas.microsoft.com/office/drawing/2014/main" id="{FC793C5E-8CE9-42AF-A253-BA99E4CB06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0350" y="141916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ea typeface="文鼎中特黑" panose="02010609010101010101" pitchFamily="49" charset="-120"/>
              </a:rPr>
              <a:t>如果只是這樣</a:t>
            </a:r>
            <a:r>
              <a:rPr lang="en" dirty="0">
                <a:ea typeface="文鼎中特黑" panose="02010609010101010101" pitchFamily="49" charset="-120"/>
              </a:rPr>
              <a:t> </a:t>
            </a:r>
            <a:endParaRPr dirty="0">
              <a:ea typeface="文鼎中特黑" panose="02010609010101010101" pitchFamily="49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90;p36">
            <a:extLst>
              <a:ext uri="{FF2B5EF4-FFF2-40B4-BE49-F238E27FC236}">
                <a16:creationId xmlns:a16="http://schemas.microsoft.com/office/drawing/2014/main" id="{FC793C5E-8CE9-42AF-A253-BA99E4CB06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0350" y="-200112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ea typeface="文鼎中特黑" panose="02010609010101010101" pitchFamily="49" charset="-120"/>
              </a:rPr>
              <a:t>那這樣呢</a:t>
            </a:r>
            <a:endParaRPr dirty="0">
              <a:ea typeface="文鼎中特黑" panose="02010609010101010101" pitchFamily="49" charset="-120"/>
            </a:endParaRPr>
          </a:p>
        </p:txBody>
      </p:sp>
      <p:pic>
        <p:nvPicPr>
          <p:cNvPr id="2" name="Title">
            <a:hlinkClick r:id="" action="ppaction://media"/>
            <a:extLst>
              <a:ext uri="{FF2B5EF4-FFF2-40B4-BE49-F238E27FC236}">
                <a16:creationId xmlns:a16="http://schemas.microsoft.com/office/drawing/2014/main" id="{962A36BB-DB0D-4AA6-8A57-64FC24EC93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67886" y="1334035"/>
            <a:ext cx="6259512" cy="31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0;p36">
            <a:extLst>
              <a:ext uri="{FF2B5EF4-FFF2-40B4-BE49-F238E27FC236}">
                <a16:creationId xmlns:a16="http://schemas.microsoft.com/office/drawing/2014/main" id="{27890BB2-6FE5-4435-B30C-134E7F683C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0350" y="-200112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文鼎中特黑" panose="02010609010101010101" pitchFamily="49" charset="-120"/>
              </a:rPr>
              <a:t>Code</a:t>
            </a:r>
            <a:endParaRPr dirty="0">
              <a:ea typeface="文鼎中特黑" panose="02010609010101010101" pitchFamily="49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54D2673-5DB2-43DF-9810-6653CEE8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80" y="1266658"/>
            <a:ext cx="5296639" cy="2381582"/>
          </a:xfrm>
          <a:prstGeom prst="rect">
            <a:avLst/>
          </a:prstGeom>
        </p:spPr>
      </p:pic>
      <p:sp>
        <p:nvSpPr>
          <p:cNvPr id="12" name="Google Shape;290;p36">
            <a:extLst>
              <a:ext uri="{FF2B5EF4-FFF2-40B4-BE49-F238E27FC236}">
                <a16:creationId xmlns:a16="http://schemas.microsoft.com/office/drawing/2014/main" id="{FD246CD7-4751-4940-A856-978479DB82ED}"/>
              </a:ext>
            </a:extLst>
          </p:cNvPr>
          <p:cNvSpPr txBox="1">
            <a:spLocks/>
          </p:cNvSpPr>
          <p:nvPr/>
        </p:nvSpPr>
        <p:spPr>
          <a:xfrm>
            <a:off x="1316586" y="2832036"/>
            <a:ext cx="6510825" cy="19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2000" dirty="0" err="1">
                <a:ea typeface="文鼎中特黑" panose="02010609010101010101" pitchFamily="49" charset="-120"/>
              </a:rPr>
              <a:t>SoundPlayer</a:t>
            </a:r>
            <a:r>
              <a:rPr lang="en-US" altLang="zh-TW" sz="2000" dirty="0">
                <a:ea typeface="文鼎中特黑" panose="02010609010101010101" pitchFamily="49" charset="-120"/>
              </a:rPr>
              <a:t>:</a:t>
            </a:r>
            <a:r>
              <a:rPr lang="zh-TW" altLang="en-US" sz="2000" dirty="0">
                <a:ea typeface="文鼎中特黑" panose="02010609010101010101" pitchFamily="49" charset="-120"/>
              </a:rPr>
              <a:t>引進檔案中打字的效果音</a:t>
            </a:r>
            <a:endParaRPr lang="en-US" altLang="zh-TW" sz="2000" dirty="0">
              <a:ea typeface="文鼎中特黑" panose="02010609010101010101" pitchFamily="49" charset="-120"/>
            </a:endParaRPr>
          </a:p>
          <a:p>
            <a:pPr algn="ctr"/>
            <a:r>
              <a:rPr lang="zh-TW" altLang="en-US" sz="2000" dirty="0">
                <a:ea typeface="文鼎中特黑" panose="02010609010101010101" pitchFamily="49" charset="-120"/>
              </a:rPr>
              <a:t> </a:t>
            </a:r>
            <a:r>
              <a:rPr lang="en-US" altLang="zh-TW" sz="2000" dirty="0">
                <a:ea typeface="文鼎中特黑" panose="02010609010101010101" pitchFamily="49" charset="-120"/>
              </a:rPr>
              <a:t>foreach:</a:t>
            </a:r>
            <a:r>
              <a:rPr lang="zh-TW" altLang="en-US" sz="2000" dirty="0">
                <a:ea typeface="文鼎中特黑" panose="02010609010101010101" pitchFamily="49" charset="-120"/>
              </a:rPr>
              <a:t>讓字串中的每個字元都跑一次底下的指令</a:t>
            </a:r>
            <a:endParaRPr lang="en-US" altLang="zh-TW" sz="2000" dirty="0">
              <a:ea typeface="文鼎中特黑" panose="02010609010101010101" pitchFamily="49" charset="-120"/>
            </a:endParaRPr>
          </a:p>
          <a:p>
            <a:pPr algn="ctr"/>
            <a:r>
              <a:rPr lang="en-US" altLang="zh-TW" sz="2000" dirty="0" err="1">
                <a:ea typeface="文鼎中特黑" panose="02010609010101010101" pitchFamily="49" charset="-120"/>
              </a:rPr>
              <a:t>Thread.Sleep</a:t>
            </a:r>
            <a:r>
              <a:rPr lang="en-US" altLang="zh-TW" sz="2000" dirty="0">
                <a:ea typeface="文鼎中特黑" panose="02010609010101010101" pitchFamily="49" charset="-120"/>
              </a:rPr>
              <a:t>(time):</a:t>
            </a:r>
            <a:r>
              <a:rPr lang="zh-TW" altLang="en-US" sz="2000" dirty="0">
                <a:ea typeface="文鼎中特黑" panose="02010609010101010101" pitchFamily="49" charset="-120"/>
              </a:rPr>
              <a:t>讓程式暫停幾毫秒</a:t>
            </a:r>
          </a:p>
        </p:txBody>
      </p:sp>
    </p:spTree>
    <p:extLst>
      <p:ext uri="{BB962C8B-B14F-4D97-AF65-F5344CB8AC3E}">
        <p14:creationId xmlns:p14="http://schemas.microsoft.com/office/powerpoint/2010/main" val="325465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02</a:t>
            </a:r>
            <a:endParaRPr dirty="0"/>
          </a:p>
        </p:txBody>
      </p:sp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4325090" y="1863476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ea typeface="文鼎中特黑" panose="02010609010101010101" pitchFamily="49" charset="-120"/>
              </a:rPr>
              <a:t>創建角色</a:t>
            </a:r>
            <a:r>
              <a:rPr lang="en" dirty="0"/>
              <a:t> </a:t>
            </a:r>
            <a:endParaRPr dirty="0"/>
          </a:p>
        </p:txBody>
      </p:sp>
      <p:sp>
        <p:nvSpPr>
          <p:cNvPr id="4" name="Google Shape;247;p34">
            <a:extLst>
              <a:ext uri="{FF2B5EF4-FFF2-40B4-BE49-F238E27FC236}">
                <a16:creationId xmlns:a16="http://schemas.microsoft.com/office/drawing/2014/main" id="{B4E5BCAD-513A-4FD8-972F-43633BA379F0}"/>
              </a:ext>
            </a:extLst>
          </p:cNvPr>
          <p:cNvSpPr/>
          <p:nvPr/>
        </p:nvSpPr>
        <p:spPr>
          <a:xfrm>
            <a:off x="5573336" y="1419584"/>
            <a:ext cx="887783" cy="887783"/>
          </a:xfrm>
          <a:custGeom>
            <a:avLst/>
            <a:gdLst/>
            <a:ahLst/>
            <a:cxnLst/>
            <a:rect l="l" t="t" r="r" b="b"/>
            <a:pathLst>
              <a:path w="29615" h="29615" extrusionOk="0">
                <a:moveTo>
                  <a:pt x="14810" y="1"/>
                </a:moveTo>
                <a:cubicBezTo>
                  <a:pt x="6631" y="1"/>
                  <a:pt x="1" y="6631"/>
                  <a:pt x="1" y="14809"/>
                </a:cubicBezTo>
                <a:cubicBezTo>
                  <a:pt x="1" y="22988"/>
                  <a:pt x="6631" y="29615"/>
                  <a:pt x="14810" y="29615"/>
                </a:cubicBezTo>
                <a:cubicBezTo>
                  <a:pt x="22988" y="29615"/>
                  <a:pt x="29615" y="22988"/>
                  <a:pt x="29615" y="14809"/>
                </a:cubicBezTo>
                <a:cubicBezTo>
                  <a:pt x="29615" y="6631"/>
                  <a:pt x="22988" y="1"/>
                  <a:pt x="14810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2" descr="White businessman icon - Free white user icons">
            <a:extLst>
              <a:ext uri="{FF2B5EF4-FFF2-40B4-BE49-F238E27FC236}">
                <a16:creationId xmlns:a16="http://schemas.microsoft.com/office/drawing/2014/main" id="{9C3C9672-3719-4DEA-AB19-4D5EFD6B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348" y="1572136"/>
            <a:ext cx="544150" cy="5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29498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595959"/>
      </a:accent4>
      <a:accent5>
        <a:srgbClr val="C2C2C2"/>
      </a:accent5>
      <a:accent6>
        <a:srgbClr val="F2F2F2"/>
      </a:accent6>
      <a:hlink>
        <a:srgbClr val="75C4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276</Words>
  <Application>Microsoft Office PowerPoint</Application>
  <PresentationFormat>如螢幕大小 (16:9)</PresentationFormat>
  <Paragraphs>99</Paragraphs>
  <Slides>26</Slides>
  <Notes>13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Montserrat</vt:lpstr>
      <vt:lpstr>華康布丁體</vt:lpstr>
      <vt:lpstr>Arial</vt:lpstr>
      <vt:lpstr>Livine Meeting by Slidesgo</vt:lpstr>
      <vt:lpstr>NTU Text RPG</vt:lpstr>
      <vt:lpstr>Why - Text RPG </vt:lpstr>
      <vt:lpstr>Elements of a RPG</vt:lpstr>
      <vt:lpstr>PowerPoint 簡報</vt:lpstr>
      <vt:lpstr>01</vt:lpstr>
      <vt:lpstr>如果只是這樣 </vt:lpstr>
      <vt:lpstr>那這樣呢</vt:lpstr>
      <vt:lpstr>Code</vt:lpstr>
      <vt:lpstr>02</vt:lpstr>
      <vt:lpstr>PowerPoint 簡報</vt:lpstr>
      <vt:lpstr>這樣在Program中 的每一個函式都可以 呼叫這些數值</vt:lpstr>
      <vt:lpstr>03</vt:lpstr>
      <vt:lpstr>PowerPoint 簡報</vt:lpstr>
      <vt:lpstr>04</vt:lpstr>
      <vt:lpstr>PowerPoint 簡報</vt:lpstr>
      <vt:lpstr>Code</vt:lpstr>
      <vt:lpstr>05</vt:lpstr>
      <vt:lpstr>PowerPoint 簡報</vt:lpstr>
      <vt:lpstr>PowerPoint 簡報</vt:lpstr>
      <vt:lpstr>06</vt:lpstr>
      <vt:lpstr>PowerPoint 簡報</vt:lpstr>
      <vt:lpstr>PowerPoint 簡報</vt:lpstr>
      <vt:lpstr>PowerPoint 簡報</vt:lpstr>
      <vt:lpstr>07</vt:lpstr>
      <vt:lpstr>PowerPoint 簡報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 Text RPG</dc:title>
  <cp:lastModifiedBy>user</cp:lastModifiedBy>
  <cp:revision>5</cp:revision>
  <dcterms:modified xsi:type="dcterms:W3CDTF">2021-04-05T02:46:25Z</dcterms:modified>
</cp:coreProperties>
</file>