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79" r:id="rId4"/>
    <p:sldId id="280" r:id="rId5"/>
    <p:sldId id="258" r:id="rId6"/>
    <p:sldId id="260" r:id="rId7"/>
    <p:sldId id="261" r:id="rId8"/>
    <p:sldId id="267" r:id="rId9"/>
    <p:sldId id="275" r:id="rId10"/>
    <p:sldId id="276" r:id="rId11"/>
    <p:sldId id="266" r:id="rId12"/>
    <p:sldId id="271" r:id="rId13"/>
    <p:sldId id="272" r:id="rId14"/>
    <p:sldId id="262" r:id="rId15"/>
    <p:sldId id="269" r:id="rId16"/>
    <p:sldId id="270" r:id="rId17"/>
    <p:sldId id="268" r:id="rId18"/>
    <p:sldId id="263" r:id="rId19"/>
    <p:sldId id="264" r:id="rId20"/>
    <p:sldId id="265" r:id="rId21"/>
    <p:sldId id="278" r:id="rId22"/>
    <p:sldId id="277"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F2488AEF-F417-40F5-8AB4-3DE5A0C8DE86}" type="datetimeFigureOut">
              <a:rPr lang="en-US" smtClean="0"/>
              <a:pPr/>
              <a:t>12/6/2020</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6F8774C-CB33-410F-9ABE-AD249A72B9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488AEF-F417-40F5-8AB4-3DE5A0C8DE86}"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8774C-CB33-410F-9ABE-AD249A72B9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488AEF-F417-40F5-8AB4-3DE5A0C8DE86}" type="datetimeFigureOut">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8774C-CB33-410F-9ABE-AD249A72B9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F2488AEF-F417-40F5-8AB4-3DE5A0C8DE86}" type="datetimeFigureOut">
              <a:rPr lang="en-US" smtClean="0"/>
              <a:pPr/>
              <a:t>12/6/2020</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36F8774C-CB33-410F-9ABE-AD249A72B9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F2488AEF-F417-40F5-8AB4-3DE5A0C8DE86}" type="datetimeFigureOut">
              <a:rPr lang="en-US" smtClean="0"/>
              <a:pPr/>
              <a:t>12/6/2020</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36F8774C-CB33-410F-9ABE-AD249A72B99A}"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F2488AEF-F417-40F5-8AB4-3DE5A0C8DE86}" type="datetimeFigureOut">
              <a:rPr lang="en-US" smtClean="0"/>
              <a:pPr/>
              <a:t>12/6/2020</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36F8774C-CB33-410F-9ABE-AD249A72B9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F2488AEF-F417-40F5-8AB4-3DE5A0C8DE86}" type="datetimeFigureOut">
              <a:rPr lang="en-US" smtClean="0"/>
              <a:pPr/>
              <a:t>12/6/2020</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6F8774C-CB33-410F-9ABE-AD249A72B9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488AEF-F417-40F5-8AB4-3DE5A0C8DE86}" type="datetimeFigureOut">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8774C-CB33-410F-9ABE-AD249A72B9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F2488AEF-F417-40F5-8AB4-3DE5A0C8DE86}" type="datetimeFigureOut">
              <a:rPr lang="en-US" smtClean="0"/>
              <a:pPr/>
              <a:t>12/6/2020</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36F8774C-CB33-410F-9ABE-AD249A72B9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F2488AEF-F417-40F5-8AB4-3DE5A0C8DE86}" type="datetimeFigureOut">
              <a:rPr lang="en-US" smtClean="0"/>
              <a:pPr/>
              <a:t>12/6/2020</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6F8774C-CB33-410F-9ABE-AD249A72B9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F2488AEF-F417-40F5-8AB4-3DE5A0C8DE86}" type="datetimeFigureOut">
              <a:rPr lang="en-US" smtClean="0"/>
              <a:pPr/>
              <a:t>12/6/2020</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6F8774C-CB33-410F-9ABE-AD249A72B99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F2488AEF-F417-40F5-8AB4-3DE5A0C8DE86}" type="datetimeFigureOut">
              <a:rPr lang="en-US" smtClean="0"/>
              <a:pPr/>
              <a:t>12/6/2020</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6F8774C-CB33-410F-9ABE-AD249A72B99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Times New Roman" pitchFamily="18" charset="0"/>
                <a:cs typeface="Times New Roman" pitchFamily="18" charset="0"/>
              </a:rPr>
              <a:t>fog (Atmospheric Effect)</a:t>
            </a:r>
            <a:endParaRPr lang="en-US" sz="3200" dirty="0"/>
          </a:p>
        </p:txBody>
      </p:sp>
      <p:sp>
        <p:nvSpPr>
          <p:cNvPr id="3" name="Subtitle 2"/>
          <p:cNvSpPr>
            <a:spLocks noGrp="1"/>
          </p:cNvSpPr>
          <p:nvPr>
            <p:ph type="subTitle" idx="1"/>
          </p:nvPr>
        </p:nvSpPr>
        <p:spPr/>
        <p:txBody>
          <a:bodyPr>
            <a:noAutofit/>
          </a:bodyPr>
          <a:lstStyle/>
          <a:p>
            <a:r>
              <a:rPr lang="en-US" sz="2400" dirty="0" smtClean="0">
                <a:solidFill>
                  <a:schemeClr val="tx1"/>
                </a:solidFill>
                <a:latin typeface="Times New Roman" pitchFamily="18" charset="0"/>
                <a:cs typeface="Times New Roman" pitchFamily="18" charset="0"/>
              </a:rPr>
              <a:t>Final  Project </a:t>
            </a:r>
            <a:r>
              <a:rPr lang="en-US" sz="2400" dirty="0" err="1" smtClean="0">
                <a:solidFill>
                  <a:schemeClr val="tx1"/>
                </a:solidFill>
                <a:latin typeface="Times New Roman" pitchFamily="18" charset="0"/>
                <a:cs typeface="Times New Roman" pitchFamily="18" charset="0"/>
              </a:rPr>
              <a:t>Cisc</a:t>
            </a:r>
            <a:r>
              <a:rPr lang="en-US" sz="2400" dirty="0" smtClean="0">
                <a:solidFill>
                  <a:schemeClr val="tx1"/>
                </a:solidFill>
                <a:latin typeface="Times New Roman" pitchFamily="18" charset="0"/>
                <a:cs typeface="Times New Roman" pitchFamily="18" charset="0"/>
              </a:rPr>
              <a:t> 400</a:t>
            </a:r>
          </a:p>
          <a:p>
            <a:r>
              <a:rPr lang="en-US" sz="2400" dirty="0" smtClean="0">
                <a:solidFill>
                  <a:schemeClr val="tx1"/>
                </a:solidFill>
                <a:latin typeface="Times New Roman" pitchFamily="18" charset="0"/>
                <a:cs typeface="Times New Roman" pitchFamily="18" charset="0"/>
              </a:rPr>
              <a:t>Presenting </a:t>
            </a:r>
          </a:p>
          <a:p>
            <a:r>
              <a:rPr lang="en-US" sz="2400" dirty="0" smtClean="0">
                <a:solidFill>
                  <a:schemeClr val="tx1"/>
                </a:solidFill>
                <a:latin typeface="Times New Roman" pitchFamily="18" charset="0"/>
                <a:cs typeface="Times New Roman" pitchFamily="18" charset="0"/>
              </a:rPr>
              <a:t>By</a:t>
            </a:r>
          </a:p>
          <a:p>
            <a:r>
              <a:rPr lang="en-US" sz="2400" dirty="0" smtClean="0">
                <a:solidFill>
                  <a:schemeClr val="tx1"/>
                </a:solidFill>
                <a:latin typeface="Times New Roman" pitchFamily="18" charset="0"/>
                <a:cs typeface="Times New Roman" pitchFamily="18" charset="0"/>
              </a:rPr>
              <a:t>Roland  </a:t>
            </a:r>
            <a:r>
              <a:rPr lang="en-US" sz="2400" dirty="0" err="1" smtClean="0">
                <a:solidFill>
                  <a:schemeClr val="tx1"/>
                </a:solidFill>
                <a:latin typeface="Times New Roman" pitchFamily="18" charset="0"/>
                <a:cs typeface="Times New Roman" pitchFamily="18" charset="0"/>
              </a:rPr>
              <a:t>Cheremeh</a:t>
            </a:r>
            <a:endParaRPr lang="en-US" sz="2400" dirty="0" smtClean="0">
              <a:solidFill>
                <a:schemeClr val="tx1"/>
              </a:solidFill>
              <a:latin typeface="Times New Roman" pitchFamily="18" charset="0"/>
              <a:cs typeface="Times New Roman" pitchFamily="18" charset="0"/>
            </a:endParaRP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Postion</a:t>
            </a:r>
            <a:r>
              <a:rPr lang="en-US" dirty="0" smtClean="0"/>
              <a:t> and distance of the cube</a:t>
            </a:r>
            <a:br>
              <a:rPr lang="en-US" dirty="0" smtClean="0"/>
            </a:br>
            <a:r>
              <a:rPr lang="en-US" dirty="0" smtClean="0"/>
              <a:t>figure 1.1</a:t>
            </a:r>
            <a:endParaRPr lang="en-US" dirty="0"/>
          </a:p>
        </p:txBody>
      </p:sp>
      <p:sp>
        <p:nvSpPr>
          <p:cNvPr id="3" name="Content Placeholder 2"/>
          <p:cNvSpPr>
            <a:spLocks noGrp="1"/>
          </p:cNvSpPr>
          <p:nvPr>
            <p:ph idx="1"/>
          </p:nvPr>
        </p:nvSpPr>
        <p:spPr/>
        <p:txBody>
          <a:bodyPr/>
          <a:lstStyle/>
          <a:p>
            <a:r>
              <a:rPr lang="en-US" dirty="0" smtClean="0"/>
              <a:t>The vertex data position and distance of the cube.</a:t>
            </a:r>
            <a:endParaRPr lang="en-US" dirty="0"/>
          </a:p>
        </p:txBody>
      </p:sp>
      <p:pic>
        <p:nvPicPr>
          <p:cNvPr id="4" name="Picture 3" descr="po.PNG"/>
          <p:cNvPicPr>
            <a:picLocks noChangeAspect="1"/>
          </p:cNvPicPr>
          <p:nvPr/>
        </p:nvPicPr>
        <p:blipFill>
          <a:blip r:embed="rId2"/>
          <a:stretch>
            <a:fillRect/>
          </a:stretch>
        </p:blipFill>
        <p:spPr>
          <a:xfrm>
            <a:off x="685800" y="3581400"/>
            <a:ext cx="8081468" cy="2667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POSITION OF THE EYE POINT</a:t>
            </a:r>
            <a:endParaRPr lang="en-US" sz="3200" dirty="0"/>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How the eye point will be used to calculate the effect of the fog, using linear fog.</a:t>
            </a:r>
          </a:p>
        </p:txBody>
      </p:sp>
      <p:pic>
        <p:nvPicPr>
          <p:cNvPr id="4" name="Picture 3" descr="fog factor.PNG"/>
          <p:cNvPicPr>
            <a:picLocks noChangeAspect="1"/>
          </p:cNvPicPr>
          <p:nvPr/>
        </p:nvPicPr>
        <p:blipFill>
          <a:blip r:embed="rId2"/>
          <a:stretch>
            <a:fillRect/>
          </a:stretch>
        </p:blipFill>
        <p:spPr>
          <a:xfrm>
            <a:off x="1143000" y="3505200"/>
            <a:ext cx="6629399" cy="31148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of the cube</a:t>
            </a:r>
            <a:endParaRPr lang="en-US" dirty="0"/>
          </a:p>
        </p:txBody>
      </p:sp>
      <p:sp>
        <p:nvSpPr>
          <p:cNvPr id="3" name="Content Placeholder 2"/>
          <p:cNvSpPr>
            <a:spLocks noGrp="1"/>
          </p:cNvSpPr>
          <p:nvPr>
            <p:ph idx="1"/>
          </p:nvPr>
        </p:nvSpPr>
        <p:spPr/>
        <p:txBody>
          <a:bodyPr>
            <a:normAutofit/>
          </a:bodyPr>
          <a:lstStyle/>
          <a:p>
            <a:r>
              <a:rPr lang="en-US" sz="2400" dirty="0" smtClean="0"/>
              <a:t>The cube result of  gl_Position.xyz / </a:t>
            </a:r>
            <a:r>
              <a:rPr lang="en-US" sz="2400" dirty="0" err="1" smtClean="0"/>
              <a:t>gl_Position.w</a:t>
            </a:r>
            <a:r>
              <a:rPr lang="en-US" sz="2400" dirty="0" smtClean="0"/>
              <a:t> has to be in the range (-1,-1,-1) to (1,1,1), the object space. This means each component (x, y and z) of the result,  &lt;= 1.0 and has to be &gt;= -1.0 and in the fog.</a:t>
            </a:r>
            <a:endParaRPr lang="en-US" sz="2400" dirty="0"/>
          </a:p>
        </p:txBody>
      </p:sp>
      <p:pic>
        <p:nvPicPr>
          <p:cNvPr id="4" name="Picture 3" descr="fog2.PNG"/>
          <p:cNvPicPr>
            <a:picLocks noChangeAspect="1"/>
          </p:cNvPicPr>
          <p:nvPr/>
        </p:nvPicPr>
        <p:blipFill>
          <a:blip r:embed="rId2"/>
          <a:stretch>
            <a:fillRect/>
          </a:stretch>
        </p:blipFill>
        <p:spPr>
          <a:xfrm>
            <a:off x="1524000" y="3505200"/>
            <a:ext cx="5334000" cy="26197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the cube is viewed </a:t>
            </a:r>
            <a:r>
              <a:rPr lang="en-US" dirty="0" err="1" smtClean="0"/>
              <a:t>lineraly</a:t>
            </a:r>
            <a:endParaRPr lang="en-US" dirty="0"/>
          </a:p>
        </p:txBody>
      </p:sp>
      <p:sp>
        <p:nvSpPr>
          <p:cNvPr id="3" name="Content Placeholder 2"/>
          <p:cNvSpPr>
            <a:spLocks noGrp="1"/>
          </p:cNvSpPr>
          <p:nvPr>
            <p:ph idx="1"/>
          </p:nvPr>
        </p:nvSpPr>
        <p:spPr/>
        <p:txBody>
          <a:bodyPr/>
          <a:lstStyle/>
          <a:p>
            <a:r>
              <a:rPr lang="en-US" dirty="0" smtClean="0"/>
              <a:t>The cube is viewed at the eye position by the line of sight-z. </a:t>
            </a:r>
          </a:p>
          <a:p>
            <a:endParaRPr lang="en-US" dirty="0" smtClean="0"/>
          </a:p>
          <a:p>
            <a:endParaRPr lang="en-US" dirty="0"/>
          </a:p>
        </p:txBody>
      </p:sp>
      <p:pic>
        <p:nvPicPr>
          <p:cNvPr id="4" name="Picture 3" descr="fog4.PNG"/>
          <p:cNvPicPr>
            <a:picLocks noChangeAspect="1"/>
          </p:cNvPicPr>
          <p:nvPr/>
        </p:nvPicPr>
        <p:blipFill>
          <a:blip r:embed="rId2"/>
          <a:stretch>
            <a:fillRect/>
          </a:stretch>
        </p:blipFill>
        <p:spPr>
          <a:xfrm>
            <a:off x="1600200" y="2590800"/>
            <a:ext cx="5334000" cy="37167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dirty="0" smtClean="0"/>
              <a:t>Keyboard controls of the fog</a:t>
            </a:r>
            <a:endParaRPr lang="en-US" dirty="0"/>
          </a:p>
        </p:txBody>
      </p:sp>
      <p:sp>
        <p:nvSpPr>
          <p:cNvPr id="5" name="Content Placeholder 4"/>
          <p:cNvSpPr>
            <a:spLocks noGrp="1"/>
          </p:cNvSpPr>
          <p:nvPr>
            <p:ph idx="1"/>
          </p:nvPr>
        </p:nvSpPr>
        <p:spPr>
          <a:xfrm>
            <a:off x="914400" y="1447800"/>
            <a:ext cx="7772400" cy="5181600"/>
          </a:xfrm>
        </p:spPr>
        <p:txBody>
          <a:bodyPr>
            <a:normAutofit/>
          </a:bodyPr>
          <a:lstStyle/>
          <a:p>
            <a:r>
              <a:rPr lang="en-US" sz="2000" dirty="0" smtClean="0">
                <a:latin typeface="Times New Roman" pitchFamily="18" charset="0"/>
                <a:cs typeface="Times New Roman" pitchFamily="18" charset="0"/>
              </a:rPr>
              <a:t>In switch case, the event(</a:t>
            </a:r>
            <a:r>
              <a:rPr lang="en-US" sz="2000" b="1" dirty="0" err="1" smtClean="0">
                <a:latin typeface="Times New Roman" pitchFamily="18" charset="0"/>
                <a:cs typeface="Times New Roman" pitchFamily="18" charset="0"/>
              </a:rPr>
              <a:t>ev</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will trigger an action, if the user press on the key-code.</a:t>
            </a:r>
          </a:p>
          <a:p>
            <a:r>
              <a:rPr lang="en-US" sz="2000" dirty="0" smtClean="0">
                <a:latin typeface="Times New Roman" pitchFamily="18" charset="0"/>
                <a:cs typeface="Times New Roman" pitchFamily="18" charset="0"/>
              </a:rPr>
              <a:t>At </a:t>
            </a:r>
            <a:r>
              <a:rPr lang="en-US" sz="2000" b="1" dirty="0" smtClean="0">
                <a:latin typeface="Times New Roman" pitchFamily="18" charset="0"/>
                <a:cs typeface="Times New Roman" pitchFamily="18" charset="0"/>
              </a:rPr>
              <a:t>case 38 (Up arrow key)</a:t>
            </a:r>
            <a:r>
              <a:rPr lang="en-US" sz="2000" dirty="0" smtClean="0">
                <a:latin typeface="Times New Roman" pitchFamily="18" charset="0"/>
                <a:cs typeface="Times New Roman" pitchFamily="18" charset="0"/>
              </a:rPr>
              <a:t>, increases the distance of the fog</a:t>
            </a:r>
          </a:p>
          <a:p>
            <a:pPr>
              <a:buNone/>
            </a:pPr>
            <a:r>
              <a:rPr lang="en-US" sz="2000" dirty="0" smtClean="0">
                <a:latin typeface="Times New Roman" pitchFamily="18" charset="0"/>
                <a:cs typeface="Times New Roman" pitchFamily="18" charset="0"/>
              </a:rPr>
              <a:t>with increment of plus 1 to </a:t>
            </a:r>
            <a:r>
              <a:rPr lang="en-US" sz="2000" b="1" dirty="0" err="1" smtClean="0">
                <a:latin typeface="Times New Roman" pitchFamily="18" charset="0"/>
                <a:cs typeface="Times New Roman" pitchFamily="18" charset="0"/>
              </a:rPr>
              <a:t>fogDist</a:t>
            </a:r>
            <a:r>
              <a:rPr lang="en-US" sz="2000" dirty="0" smtClean="0">
                <a:latin typeface="Times New Roman" pitchFamily="18" charset="0"/>
                <a:cs typeface="Times New Roman" pitchFamily="18" charset="0"/>
              </a:rPr>
              <a:t>, hence, the fog will show.</a:t>
            </a:r>
          </a:p>
          <a:p>
            <a:r>
              <a:rPr lang="en-US" sz="2000" dirty="0" smtClean="0">
                <a:latin typeface="Times New Roman" pitchFamily="18" charset="0"/>
                <a:cs typeface="Times New Roman" pitchFamily="18" charset="0"/>
              </a:rPr>
              <a:t>At </a:t>
            </a:r>
            <a:r>
              <a:rPr lang="en-US" sz="2000" b="1" dirty="0" smtClean="0">
                <a:latin typeface="Times New Roman" pitchFamily="18" charset="0"/>
                <a:cs typeface="Times New Roman" pitchFamily="18" charset="0"/>
              </a:rPr>
              <a:t>case 38 (Down arrow key)</a:t>
            </a:r>
            <a:r>
              <a:rPr lang="en-US" sz="2000" dirty="0" smtClean="0">
                <a:latin typeface="Times New Roman" pitchFamily="18" charset="0"/>
                <a:cs typeface="Times New Roman" pitchFamily="18" charset="0"/>
              </a:rPr>
              <a:t>, decreases the distance of the fog</a:t>
            </a:r>
          </a:p>
          <a:p>
            <a:pPr>
              <a:buNone/>
            </a:pPr>
            <a:r>
              <a:rPr lang="en-US" sz="2000" dirty="0" smtClean="0">
                <a:latin typeface="Times New Roman" pitchFamily="18" charset="0"/>
                <a:cs typeface="Times New Roman" pitchFamily="18" charset="0"/>
              </a:rPr>
              <a:t>with decrement of minus 1 from </a:t>
            </a:r>
            <a:r>
              <a:rPr lang="en-US" sz="2000" b="1" dirty="0" err="1" smtClean="0">
                <a:latin typeface="Times New Roman" pitchFamily="18" charset="0"/>
                <a:cs typeface="Times New Roman" pitchFamily="18" charset="0"/>
              </a:rPr>
              <a:t>fogDist</a:t>
            </a:r>
            <a:r>
              <a:rPr lang="en-US" sz="2000" dirty="0" smtClean="0">
                <a:latin typeface="Times New Roman" pitchFamily="18" charset="0"/>
                <a:cs typeface="Times New Roman" pitchFamily="18" charset="0"/>
              </a:rPr>
              <a:t>, hence, the fog will vanish from the hazy.</a:t>
            </a:r>
          </a:p>
        </p:txBody>
      </p:sp>
      <p:pic>
        <p:nvPicPr>
          <p:cNvPr id="6" name="Content Placeholder 3" descr="F2.PNG"/>
          <p:cNvPicPr>
            <a:picLocks noChangeAspect="1"/>
          </p:cNvPicPr>
          <p:nvPr/>
        </p:nvPicPr>
        <p:blipFill>
          <a:blip r:embed="rId2"/>
          <a:stretch>
            <a:fillRect/>
          </a:stretch>
        </p:blipFill>
        <p:spPr>
          <a:xfrm>
            <a:off x="1066800" y="4191000"/>
            <a:ext cx="7467599" cy="2362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key Function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smtClean="0">
                <a:latin typeface="Times New Roman" pitchFamily="18" charset="0"/>
                <a:cs typeface="Times New Roman" pitchFamily="18" charset="0"/>
              </a:rPr>
              <a:t>As the up key is pressed it, the cube vertices and color begins to appear because, at first the object is at 0.0 in x-axis, the vertices and color appear when the object moves up until it get to the 1.0 which make it complete with an increment of plus one. When up key is released at any position it stop. It </a:t>
            </a:r>
            <a:r>
              <a:rPr lang="en-US" sz="2400" dirty="0" err="1" smtClean="0">
                <a:latin typeface="Times New Roman" pitchFamily="18" charset="0"/>
                <a:cs typeface="Times New Roman" pitchFamily="18" charset="0"/>
              </a:rPr>
              <a:t>usally</a:t>
            </a:r>
            <a:r>
              <a:rPr lang="en-US" sz="2400" dirty="0" smtClean="0">
                <a:latin typeface="Times New Roman" pitchFamily="18" charset="0"/>
                <a:cs typeface="Times New Roman" pitchFamily="18" charset="0"/>
              </a:rPr>
              <a:t> start from the endpoint to the starting point.</a:t>
            </a:r>
            <a:endParaRPr lang="en-US" sz="2400" dirty="0">
              <a:latin typeface="Times New Roman" pitchFamily="18" charset="0"/>
              <a:cs typeface="Times New Roman" pitchFamily="18" charset="0"/>
            </a:endParaRPr>
          </a:p>
        </p:txBody>
      </p:sp>
      <p:pic>
        <p:nvPicPr>
          <p:cNvPr id="4" name="Picture 3" descr="fogup.PNG"/>
          <p:cNvPicPr>
            <a:picLocks noChangeAspect="1"/>
          </p:cNvPicPr>
          <p:nvPr/>
        </p:nvPicPr>
        <p:blipFill>
          <a:blip r:embed="rId2"/>
          <a:stretch>
            <a:fillRect/>
          </a:stretch>
        </p:blipFill>
        <p:spPr>
          <a:xfrm>
            <a:off x="1066800" y="3886200"/>
            <a:ext cx="7239000" cy="2743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 key Function</a:t>
            </a:r>
            <a:endParaRPr lang="en-US" dirty="0"/>
          </a:p>
        </p:txBody>
      </p:sp>
      <p:sp>
        <p:nvSpPr>
          <p:cNvPr id="3" name="Content Placeholder 2"/>
          <p:cNvSpPr>
            <a:spLocks noGrp="1"/>
          </p:cNvSpPr>
          <p:nvPr>
            <p:ph idx="1"/>
          </p:nvPr>
        </p:nvSpPr>
        <p:spPr>
          <a:xfrm>
            <a:off x="457200" y="1600200"/>
            <a:ext cx="8229600" cy="5029200"/>
          </a:xfrm>
        </p:spPr>
        <p:txBody>
          <a:bodyPr/>
          <a:lstStyle/>
          <a:p>
            <a:r>
              <a:rPr lang="en-US" sz="2400" dirty="0" smtClean="0">
                <a:latin typeface="Times New Roman" pitchFamily="18" charset="0"/>
                <a:cs typeface="Times New Roman" pitchFamily="18" charset="0"/>
              </a:rPr>
              <a:t>As the down key is pressed it, the cube vertices and color begins to disappear because, the object is at 1.0 in y-axis, the vertices and color disappear when the object moves down until it get to the 0.0 which make it completely vanish from the hazy with an decrement of minus one. When down key is released at any position it stop. It usually start from the starting point to the ending point.</a:t>
            </a:r>
          </a:p>
          <a:p>
            <a:endParaRPr lang="en-US" dirty="0"/>
          </a:p>
        </p:txBody>
      </p:sp>
      <p:pic>
        <p:nvPicPr>
          <p:cNvPr id="4" name="Picture 3" descr="down.PNG"/>
          <p:cNvPicPr>
            <a:picLocks noChangeAspect="1"/>
          </p:cNvPicPr>
          <p:nvPr/>
        </p:nvPicPr>
        <p:blipFill>
          <a:blip r:embed="rId2"/>
          <a:stretch>
            <a:fillRect/>
          </a:stretch>
        </p:blipFill>
        <p:spPr>
          <a:xfrm>
            <a:off x="1371600" y="4191000"/>
            <a:ext cx="7086600" cy="2438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99032"/>
          </a:xfrm>
        </p:spPr>
        <p:txBody>
          <a:bodyPr>
            <a:normAutofit/>
          </a:bodyPr>
          <a:lstStyle/>
          <a:p>
            <a:r>
              <a:rPr lang="en-US" sz="3200" dirty="0" smtClean="0">
                <a:latin typeface="Times New Roman" pitchFamily="18" charset="0"/>
                <a:cs typeface="Times New Roman" pitchFamily="18" charset="0"/>
              </a:rPr>
              <a:t>Variable to store , color, distance and eye point of the fog</a:t>
            </a:r>
            <a:endParaRPr lang="en-US" sz="3200" dirty="0"/>
          </a:p>
        </p:txBody>
      </p:sp>
      <p:sp>
        <p:nvSpPr>
          <p:cNvPr id="5" name="Content Placeholder 4"/>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The fog Color variable stores the color of the cube as specific face.</a:t>
            </a:r>
          </a:p>
          <a:p>
            <a:pPr>
              <a:buNone/>
            </a:pPr>
            <a:r>
              <a:rPr lang="en-US" sz="2400" dirty="0" smtClean="0">
                <a:latin typeface="Times New Roman" pitchFamily="18" charset="0"/>
                <a:cs typeface="Times New Roman" pitchFamily="18" charset="0"/>
              </a:rPr>
              <a:t>	 The fog Dist variable stores the distance between the vertices of the cube .</a:t>
            </a:r>
          </a:p>
          <a:p>
            <a:pPr>
              <a:buNone/>
            </a:pPr>
            <a:r>
              <a:rPr lang="en-US" sz="2400" dirty="0" smtClean="0">
                <a:latin typeface="Times New Roman" pitchFamily="18" charset="0"/>
                <a:cs typeface="Times New Roman" pitchFamily="18" charset="0"/>
              </a:rPr>
              <a:t>	 The eye variable stores the eye point of the cube as specific face when viewed at each position of the cube.</a:t>
            </a:r>
          </a:p>
          <a:p>
            <a:pPr>
              <a:buNone/>
            </a:pPr>
            <a:r>
              <a:rPr lang="en-US" sz="2400" dirty="0" smtClean="0">
                <a:latin typeface="Times New Roman" pitchFamily="18" charset="0"/>
                <a:cs typeface="Times New Roman" pitchFamily="18" charset="0"/>
              </a:rPr>
              <a:t>	These are all key ideas of fog algorithm.</a:t>
            </a:r>
            <a:endParaRPr lang="en-US" sz="2400" dirty="0">
              <a:latin typeface="Times New Roman" pitchFamily="18" charset="0"/>
              <a:cs typeface="Times New Roman" pitchFamily="18" charset="0"/>
            </a:endParaRPr>
          </a:p>
        </p:txBody>
      </p:sp>
      <p:pic>
        <p:nvPicPr>
          <p:cNvPr id="6" name="Content Placeholder 3" descr="F8.PNG"/>
          <p:cNvPicPr>
            <a:picLocks noChangeAspect="1"/>
          </p:cNvPicPr>
          <p:nvPr/>
        </p:nvPicPr>
        <p:blipFill>
          <a:blip r:embed="rId2"/>
          <a:stretch>
            <a:fillRect/>
          </a:stretch>
        </p:blipFill>
        <p:spPr>
          <a:xfrm>
            <a:off x="1066800" y="4876800"/>
            <a:ext cx="6858000" cy="13717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3200" dirty="0" smtClean="0">
                <a:latin typeface="Times New Roman" pitchFamily="18" charset="0"/>
                <a:cs typeface="Times New Roman" pitchFamily="18" charset="0"/>
              </a:rPr>
              <a:t>Vertex coordination to create a cube</a:t>
            </a:r>
            <a:endParaRPr lang="en-US" sz="3200" dirty="0">
              <a:latin typeface="Times New Roman" pitchFamily="18" charset="0"/>
              <a:cs typeface="Times New Roman" pitchFamily="18" charset="0"/>
            </a:endParaRPr>
          </a:p>
        </p:txBody>
      </p:sp>
      <p:sp>
        <p:nvSpPr>
          <p:cNvPr id="5" name="Content Placeholder 4"/>
          <p:cNvSpPr>
            <a:spLocks noGrp="1"/>
          </p:cNvSpPr>
          <p:nvPr>
            <p:ph idx="1"/>
          </p:nvPr>
        </p:nvSpPr>
        <p:spPr>
          <a:xfrm>
            <a:off x="457200" y="1371600"/>
            <a:ext cx="8229600" cy="5334000"/>
          </a:xfrm>
        </p:spPr>
        <p:txBody>
          <a:bodyPr>
            <a:normAutofit/>
          </a:bodyPr>
          <a:lstStyle/>
          <a:p>
            <a:pPr>
              <a:buNone/>
            </a:pPr>
            <a:r>
              <a:rPr lang="en-US" sz="2400" dirty="0" smtClean="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formular</a:t>
            </a:r>
            <a:r>
              <a:rPr lang="en-US" sz="2400" dirty="0" smtClean="0">
                <a:latin typeface="Times New Roman" pitchFamily="18" charset="0"/>
                <a:cs typeface="Times New Roman" pitchFamily="18" charset="0"/>
              </a:rPr>
              <a:t> is: Faces + Vertices - Edges = 2 . </a:t>
            </a:r>
            <a:r>
              <a:rPr lang="en-US" sz="2400" b="1" dirty="0" smtClean="0">
                <a:latin typeface="Times New Roman" pitchFamily="18" charset="0"/>
                <a:cs typeface="Times New Roman" pitchFamily="18" charset="0"/>
              </a:rPr>
              <a:t>Now</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From the </a:t>
            </a:r>
            <a:r>
              <a:rPr lang="en-US" sz="2400" dirty="0" err="1" smtClean="0">
                <a:latin typeface="Times New Roman" pitchFamily="18" charset="0"/>
                <a:cs typeface="Times New Roman" pitchFamily="18" charset="0"/>
              </a:rPr>
              <a:t>formular</a:t>
            </a:r>
            <a:r>
              <a:rPr lang="en-US" sz="2400" dirty="0" smtClean="0">
                <a:latin typeface="Times New Roman" pitchFamily="18" charset="0"/>
                <a:cs typeface="Times New Roman" pitchFamily="18" charset="0"/>
              </a:rPr>
              <a:t> there are 24 vertices (4 per side): This is because each face of the cube requires four vertices to define it, and each vertex is linked by three faces. So by passing in little data inside by creating an array of all 24 vertices, then linking it to each vertex by its index into that array instead in a form of 32-bit floating numbers in byte.</a:t>
            </a:r>
          </a:p>
          <a:p>
            <a:endParaRPr lang="en-US" sz="2400" dirty="0"/>
          </a:p>
        </p:txBody>
      </p:sp>
      <p:pic>
        <p:nvPicPr>
          <p:cNvPr id="6" name="Content Placeholder 3" descr="F3.PNG"/>
          <p:cNvPicPr>
            <a:picLocks noChangeAspect="1"/>
          </p:cNvPicPr>
          <p:nvPr/>
        </p:nvPicPr>
        <p:blipFill>
          <a:blip r:embed="rId2"/>
          <a:stretch>
            <a:fillRect/>
          </a:stretch>
        </p:blipFill>
        <p:spPr>
          <a:xfrm>
            <a:off x="762000" y="4114800"/>
            <a:ext cx="7696199" cy="2514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Color of the cube</a:t>
            </a:r>
            <a:endParaRPr lang="en-US" sz="3200" dirty="0"/>
          </a:p>
        </p:txBody>
      </p:sp>
      <p:sp>
        <p:nvSpPr>
          <p:cNvPr id="5" name="Content Placeholder 4"/>
          <p:cNvSpPr>
            <a:spLocks noGrp="1"/>
          </p:cNvSpPr>
          <p:nvPr>
            <p:ph idx="1"/>
          </p:nvPr>
        </p:nvSpPr>
        <p:spPr>
          <a:xfrm>
            <a:off x="381000" y="1295400"/>
            <a:ext cx="8229600" cy="4693920"/>
          </a:xfrm>
        </p:spPr>
        <p:txBody>
          <a:bodyPr>
            <a:normAutofit/>
          </a:bodyPr>
          <a:lstStyle/>
          <a:p>
            <a:pPr>
              <a:buNone/>
            </a:pPr>
            <a:r>
              <a:rPr lang="en-US" sz="2400" dirty="0" smtClean="0">
                <a:latin typeface="Times New Roman" pitchFamily="18" charset="0"/>
                <a:cs typeface="Times New Roman" pitchFamily="18" charset="0"/>
              </a:rPr>
              <a:t>	After  the vertices has been form , each corner of the cube assign a single vertex needs to have a single specific color and three different  faces of colors; In order to create three copies of each vertex in three different colors and multiple vertices with the same vertex coordinates, one for each face. Also in a form of 32-bit floating numbers in byte.</a:t>
            </a:r>
          </a:p>
        </p:txBody>
      </p:sp>
      <p:pic>
        <p:nvPicPr>
          <p:cNvPr id="6" name="Content Placeholder 3" descr="F4.PNG"/>
          <p:cNvPicPr>
            <a:picLocks noChangeAspect="1"/>
          </p:cNvPicPr>
          <p:nvPr/>
        </p:nvPicPr>
        <p:blipFill>
          <a:blip r:embed="rId2"/>
          <a:stretch>
            <a:fillRect/>
          </a:stretch>
        </p:blipFill>
        <p:spPr>
          <a:xfrm>
            <a:off x="914400" y="3886200"/>
            <a:ext cx="7296647" cy="1981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What is fog (Atmospheric Effect) ?</a:t>
            </a:r>
            <a:endParaRPr lang="en-US" sz="3200" dirty="0"/>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	The term fog in 3D graphics is used to describe the effect that makes a distant object seem hazy. It defines the object in any medium, this  is because objects underwater can also have a fog effect applied to it.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Indices of the Vertices of the cube</a:t>
            </a:r>
            <a:endParaRPr lang="en-US" sz="3200" dirty="0"/>
          </a:p>
        </p:txBody>
      </p:sp>
      <p:sp>
        <p:nvSpPr>
          <p:cNvPr id="5" name="Content Placeholder 4"/>
          <p:cNvSpPr>
            <a:spLocks noGrp="1"/>
          </p:cNvSpPr>
          <p:nvPr>
            <p:ph idx="1"/>
          </p:nvPr>
        </p:nvSpPr>
        <p:spPr/>
        <p:txBody>
          <a:bodyPr/>
          <a:lstStyle/>
          <a:p>
            <a:pPr>
              <a:buNone/>
            </a:pPr>
            <a:r>
              <a:rPr lang="en-US" dirty="0" smtClean="0"/>
              <a:t>	</a:t>
            </a:r>
            <a:r>
              <a:rPr lang="en-US" sz="2400" dirty="0" smtClean="0">
                <a:latin typeface="Times New Roman" pitchFamily="18" charset="0"/>
                <a:cs typeface="Times New Roman" pitchFamily="18" charset="0"/>
              </a:rPr>
              <a:t>The  sequence of vertex indices values, points to a different set of vertices for each face and does not link a vertex with front surface and other face. Also it defines a face of a cube as two triangles using the indices into vertex array and specify each triangle positions. This is basically not the key idea of fog algorithm.</a:t>
            </a:r>
          </a:p>
          <a:p>
            <a:endParaRPr lang="en-US" dirty="0"/>
          </a:p>
        </p:txBody>
      </p:sp>
      <p:pic>
        <p:nvPicPr>
          <p:cNvPr id="6" name="Content Placeholder 3" descr="F5.PNG"/>
          <p:cNvPicPr>
            <a:picLocks noChangeAspect="1"/>
          </p:cNvPicPr>
          <p:nvPr/>
        </p:nvPicPr>
        <p:blipFill>
          <a:blip r:embed="rId2"/>
          <a:stretch>
            <a:fillRect/>
          </a:stretch>
        </p:blipFill>
        <p:spPr>
          <a:xfrm>
            <a:off x="990600" y="4191000"/>
            <a:ext cx="7384556" cy="2286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Frame buffer for the hidden surface of the cube</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The cube vertices, the hidden colors of the cube to match the color of the hazy. These vertices are the three vertices of the </a:t>
            </a:r>
            <a:r>
              <a:rPr lang="en-US" sz="2400" dirty="0" err="1" smtClean="0">
                <a:latin typeface="Times New Roman" pitchFamily="18" charset="0"/>
                <a:cs typeface="Times New Roman" pitchFamily="18" charset="0"/>
              </a:rPr>
              <a:t>a_position</a:t>
            </a:r>
            <a:r>
              <a:rPr lang="en-US" sz="2400" dirty="0" smtClean="0">
                <a:latin typeface="Times New Roman" pitchFamily="18" charset="0"/>
                <a:cs typeface="Times New Roman" pitchFamily="18" charset="0"/>
              </a:rPr>
              <a:t> vertices and the </a:t>
            </a:r>
            <a:r>
              <a:rPr lang="en-US" sz="2400" dirty="0" err="1" smtClean="0">
                <a:latin typeface="Times New Roman" pitchFamily="18" charset="0"/>
                <a:cs typeface="Times New Roman" pitchFamily="18" charset="0"/>
              </a:rPr>
              <a:t>a_color</a:t>
            </a:r>
            <a:r>
              <a:rPr lang="en-US" sz="2400" dirty="0" smtClean="0">
                <a:latin typeface="Times New Roman" pitchFamily="18" charset="0"/>
                <a:cs typeface="Times New Roman" pitchFamily="18" charset="0"/>
              </a:rPr>
              <a:t>  colors which are </a:t>
            </a:r>
            <a:r>
              <a:rPr lang="en-US" sz="2400" dirty="0" err="1" smtClean="0">
                <a:latin typeface="Times New Roman" pitchFamily="18" charset="0"/>
                <a:cs typeface="Times New Roman" pitchFamily="18" charset="0"/>
              </a:rPr>
              <a:t>initilized</a:t>
            </a:r>
            <a:r>
              <a:rPr lang="en-US" sz="2400" dirty="0" smtClean="0">
                <a:latin typeface="Times New Roman" pitchFamily="18" charset="0"/>
                <a:cs typeface="Times New Roman" pitchFamily="18" charset="0"/>
              </a:rPr>
              <a:t> by </a:t>
            </a:r>
            <a:r>
              <a:rPr lang="en-US" sz="2400" dirty="0" err="1" smtClean="0">
                <a:latin typeface="Times New Roman" pitchFamily="18" charset="0"/>
                <a:cs typeface="Times New Roman" pitchFamily="18" charset="0"/>
              </a:rPr>
              <a:t>initArrayBuffer</a:t>
            </a:r>
            <a:r>
              <a:rPr lang="en-US" sz="2400" dirty="0" smtClean="0">
                <a:latin typeface="Times New Roman" pitchFamily="18" charset="0"/>
                <a:cs typeface="Times New Roman" pitchFamily="18" charset="0"/>
              </a:rPr>
              <a:t>() method. The color and position is specified by the codes below.</a:t>
            </a:r>
            <a:endParaRPr lang="en-US" sz="2400" dirty="0">
              <a:latin typeface="Times New Roman" pitchFamily="18" charset="0"/>
              <a:cs typeface="Times New Roman" pitchFamily="18" charset="0"/>
            </a:endParaRPr>
          </a:p>
        </p:txBody>
      </p:sp>
      <p:pic>
        <p:nvPicPr>
          <p:cNvPr id="4" name="Picture 3" descr="hidden.PNG"/>
          <p:cNvPicPr>
            <a:picLocks noChangeAspect="1"/>
          </p:cNvPicPr>
          <p:nvPr/>
        </p:nvPicPr>
        <p:blipFill>
          <a:blip r:embed="rId2"/>
          <a:stretch>
            <a:fillRect/>
          </a:stretch>
        </p:blipFill>
        <p:spPr>
          <a:xfrm>
            <a:off x="609600" y="4343400"/>
            <a:ext cx="7937184" cy="1371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the cube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smtClean="0">
                <a:latin typeface="Times New Roman" pitchFamily="18" charset="0"/>
                <a:cs typeface="Times New Roman" pitchFamily="18" charset="0"/>
              </a:rPr>
              <a:t>The face of the cube is comprised of two triangles. I will take one square plane into three dimension  with the addition of five more   faces to create the cube. I switch the drawing using vertices by directing it to</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gl.drawArray</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method. This is done by using vertex array as a table and reference each individual vertex in the table by calling the</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gl.drawElement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method.</a:t>
            </a:r>
          </a:p>
          <a:p>
            <a:endParaRPr lang="en-US" dirty="0" smtClean="0"/>
          </a:p>
          <a:p>
            <a:endParaRPr lang="en-US" dirty="0" smtClean="0"/>
          </a:p>
          <a:p>
            <a:endParaRPr lang="en-US" dirty="0" smtClean="0"/>
          </a:p>
        </p:txBody>
      </p:sp>
      <p:pic>
        <p:nvPicPr>
          <p:cNvPr id="4" name="Picture 3" descr="draw.PNG"/>
          <p:cNvPicPr>
            <a:picLocks noChangeAspect="1"/>
          </p:cNvPicPr>
          <p:nvPr/>
        </p:nvPicPr>
        <p:blipFill>
          <a:blip r:embed="rId2"/>
          <a:stretch>
            <a:fillRect/>
          </a:stretch>
        </p:blipFill>
        <p:spPr>
          <a:xfrm>
            <a:off x="1143000" y="5410200"/>
            <a:ext cx="7391400" cy="990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514600"/>
            <a:ext cx="8229600" cy="1143000"/>
          </a:xfrm>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Objectives for choosing fog (Atmospheric Effect)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To describe and make object seem hazy.</a:t>
            </a:r>
          </a:p>
          <a:p>
            <a:r>
              <a:rPr lang="en-US" sz="2400" dirty="0" smtClean="0">
                <a:latin typeface="Times New Roman" pitchFamily="18" charset="0"/>
                <a:cs typeface="Times New Roman" pitchFamily="18" charset="0"/>
              </a:rPr>
              <a:t>To Understand how object in medium, can also have fog effect applied.</a:t>
            </a:r>
          </a:p>
          <a:p>
            <a:r>
              <a:rPr lang="en-US" sz="2400" dirty="0" smtClean="0">
                <a:latin typeface="Times New Roman" pitchFamily="18" charset="0"/>
                <a:cs typeface="Times New Roman" pitchFamily="18" charset="0"/>
              </a:rPr>
              <a:t>Linear computation is easy and used for the implementation.</a:t>
            </a:r>
          </a:p>
          <a:p>
            <a:r>
              <a:rPr lang="en-US" sz="2400" dirty="0" smtClean="0">
                <a:latin typeface="Times New Roman" pitchFamily="18" charset="0"/>
                <a:cs typeface="Times New Roman" pitchFamily="18" charset="0"/>
              </a:rPr>
              <a:t>To construct a sample program fog that realizes fog effect.</a:t>
            </a:r>
          </a:p>
          <a:p>
            <a:r>
              <a:rPr lang="en-US" sz="2400" dirty="0" smtClean="0">
                <a:latin typeface="Times New Roman" pitchFamily="18" charset="0"/>
                <a:cs typeface="Times New Roman" pitchFamily="18" charset="0"/>
              </a:rPr>
              <a:t>To describe how distance object seem hazy.</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Benefit of this project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To build knowledge on the implementation of fog in 3Dgraphics.</a:t>
            </a:r>
          </a:p>
          <a:p>
            <a:r>
              <a:rPr lang="en-US" sz="2400" dirty="0" smtClean="0">
                <a:latin typeface="Times New Roman" pitchFamily="18" charset="0"/>
                <a:cs typeface="Times New Roman" pitchFamily="18" charset="0"/>
              </a:rPr>
              <a:t>Linear fog are easy to calculate and understandable.</a:t>
            </a:r>
          </a:p>
          <a:p>
            <a:r>
              <a:rPr lang="en-US" sz="2400" dirty="0" smtClean="0">
                <a:latin typeface="Times New Roman" pitchFamily="18" charset="0"/>
                <a:cs typeface="Times New Roman" pitchFamily="18" charset="0"/>
              </a:rPr>
              <a:t>Adjusting the density of the fog with up/down arrow keys, help modify the object.</a:t>
            </a:r>
          </a:p>
          <a:p>
            <a:r>
              <a:rPr lang="en-US" sz="2400" dirty="0" smtClean="0">
                <a:latin typeface="Times New Roman" pitchFamily="18" charset="0"/>
                <a:cs typeface="Times New Roman" pitchFamily="18" charset="0"/>
              </a:rPr>
              <a:t>The density of the fog between  the point change linearly.</a:t>
            </a:r>
          </a:p>
          <a:p>
            <a:r>
              <a:rPr lang="en-US" sz="2400" dirty="0" smtClean="0">
                <a:latin typeface="Times New Roman" pitchFamily="18" charset="0"/>
                <a:cs typeface="Times New Roman" pitchFamily="18" charset="0"/>
              </a:rPr>
              <a:t>Distance object seems to appear and disappear in the hazy in fog effect.</a:t>
            </a: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Key ideas of the Fog </a:t>
            </a:r>
            <a:endParaRPr lang="en-US" sz="3200"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Calculation of the fog factor.</a:t>
            </a:r>
          </a:p>
          <a:p>
            <a:r>
              <a:rPr lang="en-US" sz="2400" dirty="0" smtClean="0">
                <a:latin typeface="Times New Roman" pitchFamily="18" charset="0"/>
                <a:cs typeface="Times New Roman" pitchFamily="18" charset="0"/>
              </a:rPr>
              <a:t>Position of the eye point.</a:t>
            </a:r>
          </a:p>
          <a:p>
            <a:r>
              <a:rPr lang="en-US" sz="2400" dirty="0" smtClean="0">
                <a:latin typeface="Times New Roman" pitchFamily="18" charset="0"/>
                <a:cs typeface="Times New Roman" pitchFamily="18" charset="0"/>
              </a:rPr>
              <a:t>Color of the fog.</a:t>
            </a:r>
          </a:p>
          <a:p>
            <a:r>
              <a:rPr lang="en-US" sz="2400" dirty="0" smtClean="0">
                <a:latin typeface="Times New Roman" pitchFamily="18" charset="0"/>
                <a:cs typeface="Times New Roman" pitchFamily="18" charset="0"/>
              </a:rPr>
              <a:t>Distance of the fog( Starting point and end point).</a:t>
            </a:r>
          </a:p>
          <a:p>
            <a:r>
              <a:rPr lang="en-US" sz="2400" dirty="0" smtClean="0">
                <a:latin typeface="Times New Roman" pitchFamily="18" charset="0"/>
                <a:cs typeface="Times New Roman" pitchFamily="18" charset="0"/>
              </a:rPr>
              <a:t>Passing the fog color, distances, and eye point to uniform variable</a:t>
            </a:r>
          </a:p>
          <a:p>
            <a:r>
              <a:rPr lang="en-US" sz="2400" dirty="0" smtClean="0">
                <a:latin typeface="Times New Roman" pitchFamily="18" charset="0"/>
                <a:cs typeface="Times New Roman" pitchFamily="18" charset="0"/>
              </a:rPr>
              <a:t>Setting clear color and enable hidden surface removal</a:t>
            </a:r>
          </a:p>
          <a:p>
            <a:r>
              <a:rPr lang="en-US" sz="2400" dirty="0" smtClean="0">
                <a:latin typeface="Times New Roman" pitchFamily="18" charset="0"/>
                <a:cs typeface="Times New Roman" pitchFamily="18" charset="0"/>
              </a:rPr>
              <a:t>Increasing and decreasing maximum distance of the fog with up and down arrows respectively.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How to implement fog</a:t>
            </a:r>
            <a:endParaRPr lang="en-US" sz="3200"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There are several ways to calculate fog, But I choose to use linear computation, this because it makes the calculation of linear fog very easy. This method will determine the density of the fog by setting the starting, thus the distance where the cube or object start to become hazy, and the end point at which the cube or object becomes a complete obscured. The fog density between the point will be changed linearly.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Equation  of fog factor</a:t>
            </a:r>
            <a:endParaRPr lang="en-US" sz="3200"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Fog factor= </a:t>
            </a:r>
            <a:r>
              <a:rPr lang="en-US" sz="2400" b="1" dirty="0" smtClean="0">
                <a:latin typeface="Times New Roman" pitchFamily="18" charset="0"/>
                <a:cs typeface="Times New Roman" pitchFamily="18" charset="0"/>
              </a:rPr>
              <a:t>(end point)-(distance from eye point)/( (end point)-(starting point))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Where</a:t>
            </a:r>
          </a:p>
          <a:p>
            <a:r>
              <a:rPr lang="en-US" sz="2400" b="1" dirty="0" smtClean="0">
                <a:latin typeface="Times New Roman" pitchFamily="18" charset="0"/>
                <a:cs typeface="Times New Roman" pitchFamily="18" charset="0"/>
              </a:rPr>
              <a:t>(starting point</a:t>
            </a:r>
            <a:r>
              <a:rPr lang="en-US" sz="2400" dirty="0" smtClean="0">
                <a:latin typeface="Times New Roman" pitchFamily="18" charset="0"/>
                <a:cs typeface="Times New Roman" pitchFamily="18" charset="0"/>
              </a:rPr>
              <a:t>) less than or equal to </a:t>
            </a:r>
            <a:r>
              <a:rPr lang="en-US" sz="2400" b="1" dirty="0" smtClean="0">
                <a:latin typeface="Times New Roman" pitchFamily="18" charset="0"/>
                <a:cs typeface="Times New Roman" pitchFamily="18" charset="0"/>
              </a:rPr>
              <a:t>(distance from the eye point) </a:t>
            </a:r>
            <a:r>
              <a:rPr lang="en-US" sz="2400" dirty="0" smtClean="0">
                <a:latin typeface="Times New Roman" pitchFamily="18" charset="0"/>
                <a:cs typeface="Times New Roman" pitchFamily="18" charset="0"/>
              </a:rPr>
              <a:t>and less than or equal to </a:t>
            </a:r>
            <a:r>
              <a:rPr lang="en-US" sz="2400" b="1" dirty="0" smtClean="0">
                <a:latin typeface="Times New Roman" pitchFamily="18" charset="0"/>
                <a:cs typeface="Times New Roman" pitchFamily="18" charset="0"/>
              </a:rPr>
              <a:t>(eye point).</a:t>
            </a:r>
          </a:p>
          <a:p>
            <a:endParaRPr lang="en-US" dirty="0"/>
          </a:p>
        </p:txBody>
      </p:sp>
      <p:pic>
        <p:nvPicPr>
          <p:cNvPr id="4" name="Picture 3" descr="F1.PNG"/>
          <p:cNvPicPr>
            <a:picLocks noChangeAspect="1"/>
          </p:cNvPicPr>
          <p:nvPr/>
        </p:nvPicPr>
        <p:blipFill>
          <a:blip r:embed="rId2"/>
          <a:stretch>
            <a:fillRect/>
          </a:stretch>
        </p:blipFill>
        <p:spPr>
          <a:xfrm>
            <a:off x="914400" y="4724400"/>
            <a:ext cx="7467600" cy="9906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itchFamily="18" charset="0"/>
                <a:cs typeface="Times New Roman" pitchFamily="18" charset="0"/>
              </a:rPr>
              <a:t>Equation of the color of the fog</a:t>
            </a:r>
            <a:endParaRPr lang="en-US" dirty="0"/>
          </a:p>
        </p:txBody>
      </p:sp>
      <p:sp>
        <p:nvSpPr>
          <p:cNvPr id="5" name="Content Placeholder 4"/>
          <p:cNvSpPr>
            <a:spLocks noGrp="1"/>
          </p:cNvSpPr>
          <p:nvPr>
            <p:ph idx="1"/>
          </p:nvPr>
        </p:nvSpPr>
        <p:spPr/>
        <p:txBody>
          <a:bodyPr>
            <a:normAutofit/>
          </a:bodyPr>
          <a:lstStyle/>
          <a:p>
            <a:pPr>
              <a:buNone/>
            </a:pPr>
            <a:r>
              <a:rPr lang="en-US" sz="2400" dirty="0" smtClean="0"/>
              <a:t>	The object vanishes as the fog factor decrease, then the surrounding color will be mix with the color of the fog. Also, as the fog factor increases the object color get mixed within the hazy.</a:t>
            </a:r>
          </a:p>
          <a:p>
            <a:pPr>
              <a:buNone/>
            </a:pPr>
            <a:r>
              <a:rPr lang="en-US" sz="2400" dirty="0" smtClean="0"/>
              <a:t>	</a:t>
            </a:r>
            <a:r>
              <a:rPr lang="en-US" sz="2400" dirty="0" err="1" smtClean="0"/>
              <a:t>Formular</a:t>
            </a:r>
            <a:r>
              <a:rPr lang="en-US" sz="2400" dirty="0" smtClean="0"/>
              <a:t> is:</a:t>
            </a:r>
          </a:p>
          <a:p>
            <a:pPr>
              <a:buNone/>
            </a:pPr>
            <a:r>
              <a:rPr lang="en-US" sz="2400" dirty="0" smtClean="0"/>
              <a:t>     color=mix(</a:t>
            </a:r>
            <a:r>
              <a:rPr lang="en-US" sz="2400" dirty="0" err="1" smtClean="0"/>
              <a:t>originalcolor</a:t>
            </a:r>
            <a:r>
              <a:rPr lang="en-US" sz="2400" dirty="0" smtClean="0"/>
              <a:t>, </a:t>
            </a:r>
            <a:r>
              <a:rPr lang="en-US" sz="2400" dirty="0" err="1" smtClean="0"/>
              <a:t>fogColor</a:t>
            </a:r>
            <a:r>
              <a:rPr lang="en-US" sz="2400" dirty="0" smtClean="0"/>
              <a:t>, </a:t>
            </a:r>
            <a:r>
              <a:rPr lang="en-US" sz="2400" dirty="0" err="1" smtClean="0"/>
              <a:t>fogfactor</a:t>
            </a:r>
            <a:r>
              <a:rPr lang="en-US" sz="2400" dirty="0" smtClean="0"/>
              <a:t>)</a:t>
            </a:r>
            <a:endParaRPr lang="en-US" sz="2400" dirty="0"/>
          </a:p>
        </p:txBody>
      </p:sp>
      <p:pic>
        <p:nvPicPr>
          <p:cNvPr id="6" name="Content Placeholder 3" descr="F7.PNG"/>
          <p:cNvPicPr>
            <a:picLocks noChangeAspect="1"/>
          </p:cNvPicPr>
          <p:nvPr/>
        </p:nvPicPr>
        <p:blipFill>
          <a:blip r:embed="rId2"/>
          <a:stretch>
            <a:fillRect/>
          </a:stretch>
        </p:blipFill>
        <p:spPr>
          <a:xfrm>
            <a:off x="990600" y="4419600"/>
            <a:ext cx="6897063" cy="1219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How the vertex and fragment </a:t>
            </a:r>
            <a:r>
              <a:rPr lang="en-US" dirty="0" err="1" smtClean="0"/>
              <a:t>shaders</a:t>
            </a:r>
            <a:r>
              <a:rPr lang="en-US" dirty="0" smtClean="0"/>
              <a:t> are linked together to form the cube</a:t>
            </a:r>
            <a:endParaRPr lang="en-US" dirty="0"/>
          </a:p>
        </p:txBody>
      </p:sp>
      <p:sp>
        <p:nvSpPr>
          <p:cNvPr id="3" name="Content Placeholder 2"/>
          <p:cNvSpPr>
            <a:spLocks noGrp="1"/>
          </p:cNvSpPr>
          <p:nvPr>
            <p:ph idx="1"/>
          </p:nvPr>
        </p:nvSpPr>
        <p:spPr>
          <a:xfrm>
            <a:off x="381000" y="1828800"/>
            <a:ext cx="8229600" cy="4709160"/>
          </a:xfrm>
        </p:spPr>
        <p:txBody>
          <a:bodyPr>
            <a:normAutofit lnSpcReduction="10000"/>
          </a:bodyPr>
          <a:lstStyle/>
          <a:p>
            <a:r>
              <a:rPr lang="en-US" sz="2600" dirty="0" smtClean="0">
                <a:latin typeface="Times New Roman" pitchFamily="18" charset="0"/>
                <a:cs typeface="Times New Roman" pitchFamily="18" charset="0"/>
              </a:rPr>
              <a:t>The vertex </a:t>
            </a:r>
            <a:r>
              <a:rPr lang="en-US" sz="2600" dirty="0" err="1" smtClean="0">
                <a:latin typeface="Times New Roman" pitchFamily="18" charset="0"/>
                <a:cs typeface="Times New Roman" pitchFamily="18" charset="0"/>
              </a:rPr>
              <a:t>shader</a:t>
            </a:r>
            <a:r>
              <a:rPr lang="en-US" sz="2600" dirty="0" smtClean="0">
                <a:latin typeface="Times New Roman" pitchFamily="18" charset="0"/>
                <a:cs typeface="Times New Roman" pitchFamily="18" charset="0"/>
              </a:rPr>
              <a:t> of the cube transforms the vertices, modify it position and normal vector, then assigning the final position to the </a:t>
            </a:r>
            <a:r>
              <a:rPr lang="en-US" sz="2600" dirty="0" err="1" smtClean="0">
                <a:latin typeface="Times New Roman" pitchFamily="18" charset="0"/>
                <a:cs typeface="Times New Roman" pitchFamily="18" charset="0"/>
              </a:rPr>
              <a:t>gl_position</a:t>
            </a:r>
            <a:r>
              <a:rPr lang="en-US" sz="2600" dirty="0" smtClean="0">
                <a:latin typeface="Times New Roman" pitchFamily="18" charset="0"/>
                <a:cs typeface="Times New Roman" pitchFamily="18" charset="0"/>
              </a:rPr>
              <a:t> in addition with varying to be used in fragment </a:t>
            </a:r>
            <a:r>
              <a:rPr lang="en-US" sz="2600" dirty="0" err="1" smtClean="0">
                <a:latin typeface="Times New Roman" pitchFamily="18" charset="0"/>
                <a:cs typeface="Times New Roman" pitchFamily="18" charset="0"/>
              </a:rPr>
              <a:t>shader</a:t>
            </a:r>
            <a:r>
              <a:rPr lang="en-US" sz="2600" dirty="0" smtClean="0">
                <a:latin typeface="Times New Roman" pitchFamily="18" charset="0"/>
                <a:cs typeface="Times New Roman" pitchFamily="18" charset="0"/>
              </a:rPr>
              <a:t>.</a:t>
            </a:r>
          </a:p>
          <a:p>
            <a:r>
              <a:rPr lang="en-US" sz="2600" dirty="0" smtClean="0">
                <a:latin typeface="Times New Roman" pitchFamily="18" charset="0"/>
                <a:cs typeface="Times New Roman" pitchFamily="18" charset="0"/>
              </a:rPr>
              <a:t>After </a:t>
            </a:r>
            <a:r>
              <a:rPr lang="en-US" sz="2600" dirty="0" err="1" smtClean="0">
                <a:latin typeface="Times New Roman" pitchFamily="18" charset="0"/>
                <a:cs typeface="Times New Roman" pitchFamily="18" charset="0"/>
              </a:rPr>
              <a:t>rasterization</a:t>
            </a:r>
            <a:r>
              <a:rPr lang="en-US" sz="2600" dirty="0" smtClean="0">
                <a:latin typeface="Times New Roman" pitchFamily="18" charset="0"/>
                <a:cs typeface="Times New Roman" pitchFamily="18" charset="0"/>
              </a:rPr>
              <a:t>, the fragment </a:t>
            </a:r>
            <a:r>
              <a:rPr lang="en-US" sz="2600" dirty="0" err="1" smtClean="0">
                <a:latin typeface="Times New Roman" pitchFamily="18" charset="0"/>
                <a:cs typeface="Times New Roman" pitchFamily="18" charset="0"/>
              </a:rPr>
              <a:t>shader</a:t>
            </a:r>
            <a:r>
              <a:rPr lang="en-US" sz="2600" dirty="0" smtClean="0">
                <a:latin typeface="Times New Roman" pitchFamily="18" charset="0"/>
                <a:cs typeface="Times New Roman" pitchFamily="18" charset="0"/>
              </a:rPr>
              <a:t>, it takes the attribute of the fragment which is computed by the vertex </a:t>
            </a:r>
            <a:r>
              <a:rPr lang="en-US" sz="2600" dirty="0" err="1" smtClean="0">
                <a:latin typeface="Times New Roman" pitchFamily="18" charset="0"/>
                <a:cs typeface="Times New Roman" pitchFamily="18" charset="0"/>
              </a:rPr>
              <a:t>shader</a:t>
            </a:r>
            <a:r>
              <a:rPr lang="en-US" sz="2600" dirty="0" smtClean="0">
                <a:latin typeface="Times New Roman" pitchFamily="18" charset="0"/>
                <a:cs typeface="Times New Roman" pitchFamily="18" charset="0"/>
              </a:rPr>
              <a:t> to compute and give color to the displayed color of the object.</a:t>
            </a:r>
          </a:p>
          <a:p>
            <a:r>
              <a:rPr lang="en-US" sz="2600" dirty="0" smtClean="0">
                <a:latin typeface="Times New Roman" pitchFamily="18" charset="0"/>
                <a:cs typeface="Times New Roman" pitchFamily="18" charset="0"/>
              </a:rPr>
              <a:t>In this cube only three faces are shown, so the fragment </a:t>
            </a:r>
            <a:r>
              <a:rPr lang="en-US" sz="2600" dirty="0" err="1" smtClean="0">
                <a:latin typeface="Times New Roman" pitchFamily="18" charset="0"/>
                <a:cs typeface="Times New Roman" pitchFamily="18" charset="0"/>
              </a:rPr>
              <a:t>shaders</a:t>
            </a:r>
            <a:r>
              <a:rPr lang="en-US" sz="2600" dirty="0" smtClean="0">
                <a:latin typeface="Times New Roman" pitchFamily="18" charset="0"/>
                <a:cs typeface="Times New Roman" pitchFamily="18" charset="0"/>
              </a:rPr>
              <a:t> of the three different colors for all the three cube faces are modified in the vertex data shown below figure 1.1</a:t>
            </a:r>
          </a:p>
          <a:p>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2402</TotalTime>
  <Words>935</Words>
  <Application>Microsoft Office PowerPoint</Application>
  <PresentationFormat>On-screen Show (4:3)</PresentationFormat>
  <Paragraphs>79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Verve</vt:lpstr>
      <vt:lpstr>fog (Atmospheric Effect)</vt:lpstr>
      <vt:lpstr>What is fog (Atmospheric Effect) ?</vt:lpstr>
      <vt:lpstr>Objectives for choosing fog (Atmospheric Effect)</vt:lpstr>
      <vt:lpstr>Benefit of this project</vt:lpstr>
      <vt:lpstr>Key ideas of the Fog </vt:lpstr>
      <vt:lpstr>How to implement fog</vt:lpstr>
      <vt:lpstr>Equation  of fog factor</vt:lpstr>
      <vt:lpstr>Equation of the color of the fog</vt:lpstr>
      <vt:lpstr>How the vertex and fragment shaders are linked together to form the cube</vt:lpstr>
      <vt:lpstr>Postion and distance of the cube figure 1.1</vt:lpstr>
      <vt:lpstr>POSITION OF THE EYE POINT</vt:lpstr>
      <vt:lpstr>Position of the cube</vt:lpstr>
      <vt:lpstr>How the cube is viewed lineraly</vt:lpstr>
      <vt:lpstr>Keyboard controls of the fog</vt:lpstr>
      <vt:lpstr>Up key Function</vt:lpstr>
      <vt:lpstr>Down key Function</vt:lpstr>
      <vt:lpstr>Variable to store , color, distance and eye point of the fog</vt:lpstr>
      <vt:lpstr>Vertex coordination to create a cube</vt:lpstr>
      <vt:lpstr>Color of the cube</vt:lpstr>
      <vt:lpstr>Indices of the Vertices of the cube</vt:lpstr>
      <vt:lpstr>Frame buffer for the hidden surface of the cube</vt:lpstr>
      <vt:lpstr>Drawing the cube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 (Atmospheric Effect)</dc:title>
  <dc:creator>USER</dc:creator>
  <cp:lastModifiedBy>USER</cp:lastModifiedBy>
  <cp:revision>135</cp:revision>
  <dcterms:created xsi:type="dcterms:W3CDTF">2020-12-03T22:26:04Z</dcterms:created>
  <dcterms:modified xsi:type="dcterms:W3CDTF">2020-12-05T20:57:00Z</dcterms:modified>
</cp:coreProperties>
</file>