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59" r:id="rId4"/>
    <p:sldId id="265" r:id="rId5"/>
    <p:sldId id="263" r:id="rId6"/>
    <p:sldId id="256" r:id="rId7"/>
    <p:sldId id="258" r:id="rId8"/>
    <p:sldId id="257" r:id="rId9"/>
    <p:sldId id="261" r:id="rId10"/>
    <p:sldId id="260" r:id="rId11"/>
    <p:sldId id="262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9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0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935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5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36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00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4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9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0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8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1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6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CDFD26-F5C5-4CD6-81E2-94B07E099840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72B9C1-29E4-4C44-8F67-A2EE13FA0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8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IoT</a:t>
            </a:r>
            <a:r>
              <a:rPr lang="en-US" altLang="ko-KR" b="1" dirty="0" smtClean="0"/>
              <a:t>-Solar-Panel-Network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8011" y="3196281"/>
            <a:ext cx="5766957" cy="129929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 smtClean="0"/>
              <a:t>VLSI Design Lab., </a:t>
            </a:r>
            <a:r>
              <a:rPr lang="en-US" altLang="ko-KR" dirty="0" err="1" smtClean="0"/>
              <a:t>Konkuk</a:t>
            </a:r>
            <a:r>
              <a:rPr lang="en-US" altLang="ko-KR" dirty="0" smtClean="0"/>
              <a:t> Univ.</a:t>
            </a:r>
          </a:p>
          <a:p>
            <a:pPr marL="0" indent="0" algn="r">
              <a:buNone/>
            </a:pPr>
            <a:r>
              <a:rPr lang="en-US" altLang="ko-KR" dirty="0" smtClean="0"/>
              <a:t>Draftsman, </a:t>
            </a:r>
            <a:r>
              <a:rPr lang="en-US" altLang="ko-KR" dirty="0" err="1" smtClean="0"/>
              <a:t>Robinus</a:t>
            </a:r>
            <a:r>
              <a:rPr lang="en-US" altLang="ko-KR" dirty="0" smtClean="0"/>
              <a:t> Fuser.</a:t>
            </a:r>
          </a:p>
          <a:p>
            <a:pPr marL="0" indent="0" algn="r">
              <a:buNone/>
            </a:pPr>
            <a:r>
              <a:rPr lang="en-US" altLang="ko-KR" dirty="0" smtClean="0"/>
              <a:t>Aug. 2015.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9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246364"/>
            <a:ext cx="588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b="1" smtClean="0">
                <a:latin typeface="Consolas" panose="020B0609020204030204" pitchFamily="49" charset="0"/>
                <a:cs typeface="Consolas" panose="020B0609020204030204" pitchFamily="49" charset="0"/>
              </a:rPr>
              <a:t>@uServer dip[1mmm]</a:t>
            </a:r>
            <a:endParaRPr lang="ko-KR" altLang="en-US" sz="3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009" y="1012832"/>
            <a:ext cx="103523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Define Maximum uTerminal Numer with dip[2 downto 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Count Index++ (Idx == uTerminal Address, ex. 1, 2, 3,.. 1, 2, 3)</a:t>
            </a:r>
          </a:p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- then Send “addr” to RS485 Comm. Line</a:t>
            </a:r>
          </a:p>
          <a:p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  - Tx Access Authority turned to “addr”</a:t>
            </a:r>
          </a:p>
          <a:p>
            <a:endParaRPr lang="en-US" altLang="ko-KR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Recovers Authority to RS485 when Receiving [Byte 255]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3608689"/>
            <a:ext cx="588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b="1" smtClean="0">
                <a:latin typeface="Consolas" panose="020B0609020204030204" pitchFamily="49" charset="0"/>
                <a:cs typeface="Consolas" panose="020B0609020204030204" pitchFamily="49" charset="0"/>
              </a:rPr>
              <a:t>@uTerminal dip[0mmm]</a:t>
            </a:r>
            <a:endParaRPr lang="ko-KR" altLang="en-US" sz="3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009" y="4318007"/>
            <a:ext cx="10352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Wait till “addr” is given over RS485 Comm.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Send “:” via Zigbee		- Start Zigbee Comm.</a:t>
            </a:r>
          </a:p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- Data Receiving “;” from Zigbee	- End of Zigbee Comm.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Send [Data received from Zigbee] over RS485 Comm. Line</a:t>
            </a:r>
          </a:p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- RS485 Tx Access Authority Ends with [Byte 255]</a:t>
            </a:r>
          </a:p>
          <a:p>
            <a:endParaRPr lang="en-US" altLang="ko-KR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Dormant till the next “addr” via RS485 Comm. 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5549" y="3608689"/>
            <a:ext cx="588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3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uPanel</a:t>
            </a:r>
            <a:r>
              <a:rPr lang="en-US" altLang="ko-KR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dip[0000]</a:t>
            </a:r>
            <a:endParaRPr lang="ko-KR" altLang="en-US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3559" y="4318007"/>
            <a:ext cx="5418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Generate Data to Send (ex. ADC)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Received “:” via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Send Data, ends with “;”</a:t>
            </a:r>
          </a:p>
          <a:p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Dormant till next “:”, gathering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549" y="259549"/>
            <a:ext cx="5886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3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3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Mode</a:t>
            </a:r>
          </a:p>
          <a:p>
            <a:pPr lvl="1"/>
            <a:r>
              <a:rPr lang="en-US" altLang="ko-KR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dip[1111]</a:t>
            </a:r>
            <a:endParaRPr lang="ko-KR" altLang="en-US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49859" y="1470117"/>
            <a:ext cx="54184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and Monitor with Hyper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AT+COMMAND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UART0 –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UART3 –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endParaRPr lang="en-US" altLang="ko-KR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30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000" b="1" smtClean="0">
                <a:latin typeface="Consolas" panose="020B0609020204030204" pitchFamily="49" charset="0"/>
                <a:cs typeface="Consolas" panose="020B0609020204030204" pitchFamily="49" charset="0"/>
              </a:rPr>
              <a:t>ADC</a:t>
            </a:r>
            <a:endParaRPr lang="ko-KR" alt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159" y="1489082"/>
            <a:ext cx="103523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Power-on ADC module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by setting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PCONP[12]</a:t>
            </a: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the mode of the pin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P0.23 as AD0.0 by setting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PINSEL1[15:14]</a:t>
            </a: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 ADC module and start A/D Conversion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by setting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AD0CR[21] &amp;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AD0CR[26:24]</a:t>
            </a: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conversion DONE flag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by reading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ADDR0[31]</a:t>
            </a: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DONE is set(1), ADC conversion for this channel[0] is finished.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the RESULT from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ADDR0[15:4]</a:t>
            </a:r>
          </a:p>
          <a:p>
            <a:endParaRPr lang="en-US" altLang="ko-KR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 : The voltage bias (offset) and the swing-range is not optimized.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 successfully readable DC level is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[ 1.2v ~ 3.0v ]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ADC from MCU is working fine. This is a mere problem from H/W side.</a:t>
            </a:r>
          </a:p>
        </p:txBody>
      </p:sp>
    </p:spTree>
    <p:extLst>
      <p:ext uri="{BB962C8B-B14F-4D97-AF65-F5344CB8AC3E}">
        <p14:creationId xmlns:p14="http://schemas.microsoft.com/office/powerpoint/2010/main" val="18703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30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000" b="1" smtClean="0">
                <a:latin typeface="Consolas" panose="020B0609020204030204" pitchFamily="49" charset="0"/>
                <a:cs typeface="Consolas" panose="020B0609020204030204" pitchFamily="49" charset="0"/>
              </a:rPr>
              <a:t>Improvements</a:t>
            </a:r>
            <a:endParaRPr lang="ko-KR" alt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159" y="1489082"/>
            <a:ext cx="10352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When additional 2 boards come, test the functionality with 5 boards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( 2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uTerminal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ko-KR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uPanel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pairs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Additional example Code will be offered with the Current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IoT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uVision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Project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 Then you might add the functionality to the current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debugging purpose, each device, and each communication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waits the response forever.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 for realistic implementation, each device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 recover to the next step incase of comm. failure.</a:t>
            </a:r>
          </a:p>
        </p:txBody>
      </p:sp>
    </p:spTree>
    <p:extLst>
      <p:ext uri="{BB962C8B-B14F-4D97-AF65-F5344CB8AC3E}">
        <p14:creationId xmlns:p14="http://schemas.microsoft.com/office/powerpoint/2010/main" val="28954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0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000" b="1" smtClean="0">
                <a:latin typeface="Consolas" panose="020B0609020204030204" pitchFamily="49" charset="0"/>
                <a:cs typeface="Consolas" panose="020B0609020204030204" pitchFamily="49" charset="0"/>
              </a:rPr>
              <a:t>Demo Program Result</a:t>
            </a:r>
            <a:endParaRPr lang="ko-KR" alt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686686"/>
            <a:ext cx="6253733" cy="504748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934200" y="1686685"/>
            <a:ext cx="5257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Prototyped 3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boards already does have the proper program inside their flash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for the demonstration.</a:t>
            </a:r>
          </a:p>
          <a:p>
            <a:endParaRPr lang="en-US" altLang="ko-KR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So it is recommended to just play it and monitor it before you re-program when you are trying to study and improve the codes, or preparing another documentation of this project.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27050" y="1143000"/>
            <a:ext cx="2088133" cy="5306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uServer</a:t>
            </a:r>
            <a:endParaRPr lang="ko-KR" altLang="en-US" sz="14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09850" y="1143000"/>
            <a:ext cx="2088133" cy="53066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uTerminal</a:t>
            </a:r>
            <a:endParaRPr lang="ko-KR" altLang="en-US" sz="140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92650" y="1143000"/>
            <a:ext cx="2088133" cy="53066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uPanel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08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362075" y="4709638"/>
            <a:ext cx="309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uart[1]</a:t>
            </a:r>
          </a:p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 – RS485 [A, B] Pair</a:t>
            </a:r>
            <a:endParaRPr lang="ko-KR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0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000" b="1" smtClean="0">
                <a:latin typeface="Consolas" panose="020B0609020204030204" pitchFamily="49" charset="0"/>
                <a:cs typeface="Consolas" panose="020B0609020204030204" pitchFamily="49" charset="0"/>
              </a:rPr>
              <a:t>IoT Solar Panel Network</a:t>
            </a:r>
            <a:endParaRPr lang="ko-KR" alt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2000" y="2819400"/>
            <a:ext cx="1200150" cy="12001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uServer</a:t>
            </a:r>
            <a:endParaRPr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38550" y="2819400"/>
            <a:ext cx="1200150" cy="1200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uTerminal</a:t>
            </a:r>
            <a:endParaRPr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38550" y="4181475"/>
            <a:ext cx="1200150" cy="1200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uTerminal</a:t>
            </a:r>
            <a:endParaRPr lang="ko-KR" altLang="en-US" sz="140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34175" y="4200525"/>
            <a:ext cx="1200150" cy="12001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uPanel</a:t>
            </a:r>
            <a:endParaRPr lang="ko-KR" altLang="en-US" sz="1400"/>
          </a:p>
        </p:txBody>
      </p:sp>
      <p:cxnSp>
        <p:nvCxnSpPr>
          <p:cNvPr id="12" name="직선 연결선 11"/>
          <p:cNvCxnSpPr>
            <a:stCxn id="6" idx="3"/>
            <a:endCxn id="7" idx="1"/>
          </p:cNvCxnSpPr>
          <p:nvPr/>
        </p:nvCxnSpPr>
        <p:spPr>
          <a:xfrm>
            <a:off x="1962150" y="3419475"/>
            <a:ext cx="16764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8" idx="1"/>
          </p:cNvCxnSpPr>
          <p:nvPr/>
        </p:nvCxnSpPr>
        <p:spPr>
          <a:xfrm>
            <a:off x="2800350" y="4781550"/>
            <a:ext cx="8382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800350" y="3419477"/>
            <a:ext cx="0" cy="136207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3"/>
            <a:endCxn id="28" idx="2"/>
          </p:cNvCxnSpPr>
          <p:nvPr/>
        </p:nvCxnSpPr>
        <p:spPr>
          <a:xfrm flipV="1">
            <a:off x="4838700" y="3199599"/>
            <a:ext cx="231892" cy="219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962641" y="4008802"/>
            <a:ext cx="1716839" cy="571580"/>
            <a:chOff x="4997971" y="3805196"/>
            <a:chExt cx="1716839" cy="57158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700000">
              <a:off x="4926524" y="3876643"/>
              <a:ext cx="571580" cy="42868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6143230" y="3876643"/>
              <a:ext cx="571580" cy="42868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007812" y="2762246"/>
            <a:ext cx="1716839" cy="571580"/>
            <a:chOff x="4997971" y="3805196"/>
            <a:chExt cx="1716839" cy="57158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700000">
              <a:off x="4926524" y="3876643"/>
              <a:ext cx="571580" cy="42868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6143230" y="3876643"/>
              <a:ext cx="571580" cy="428685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945263" y="1502301"/>
            <a:ext cx="3097429" cy="1317099"/>
            <a:chOff x="945263" y="1502301"/>
            <a:chExt cx="3097429" cy="1317099"/>
          </a:xfrm>
        </p:grpSpPr>
        <p:cxnSp>
          <p:nvCxnSpPr>
            <p:cNvPr id="31" name="직선 연결선 30"/>
            <p:cNvCxnSpPr>
              <a:stCxn id="6" idx="0"/>
            </p:cNvCxnSpPr>
            <p:nvPr/>
          </p:nvCxnSpPr>
          <p:spPr>
            <a:xfrm flipV="1">
              <a:off x="1362075" y="1876425"/>
              <a:ext cx="0" cy="94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45263" y="1502301"/>
              <a:ext cx="30974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Consolas" panose="020B0609020204030204" pitchFamily="49" charset="0"/>
                  <a:cs typeface="Consolas" panose="020B0609020204030204" pitchFamily="49" charset="0"/>
                </a:rPr>
                <a:t>uart[0] – for Debug</a:t>
              </a:r>
            </a:p>
            <a:p>
              <a:r>
                <a:rPr lang="en-US" altLang="ko-KR" sz="140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40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may connect to pc</a:t>
              </a:r>
              <a:endParaRPr lang="ko-KR" alt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6734175" y="2819400"/>
            <a:ext cx="1200150" cy="12001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uPanel</a:t>
            </a:r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4042692" y="2215218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uart[3] –</a:t>
            </a:r>
          </a:p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 mcu to Zigbee Module</a:t>
            </a:r>
            <a:endParaRPr lang="ko-KR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88778" y="1389907"/>
            <a:ext cx="3152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 the Baud Rate for UART</a:t>
            </a:r>
          </a:p>
          <a:p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currently </a:t>
            </a:r>
            <a:r>
              <a:rPr lang="en-US" altLang="ko-KR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9,600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1151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0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000" b="1">
                <a:latin typeface="Consolas" panose="020B0609020204030204" pitchFamily="49" charset="0"/>
                <a:cs typeface="Consolas" panose="020B0609020204030204" pitchFamily="49" charset="0"/>
              </a:rPr>
              <a:t>Network Flow Chart </a:t>
            </a:r>
            <a:r>
              <a:rPr lang="en-US" altLang="ko-KR" sz="4000" b="1" smtClean="0">
                <a:latin typeface="Consolas" panose="020B0609020204030204" pitchFamily="49" charset="0"/>
                <a:cs typeface="Consolas" panose="020B0609020204030204" pitchFamily="49" charset="0"/>
              </a:rPr>
              <a:t>– in brief</a:t>
            </a:r>
            <a:endParaRPr lang="ko-KR" alt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93058" y="1945972"/>
            <a:ext cx="600075" cy="6000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uServer</a:t>
            </a:r>
            <a:endParaRPr lang="ko-KR" altLang="en-US" sz="8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3207" y="1945972"/>
            <a:ext cx="600075" cy="600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uTerminal</a:t>
            </a:r>
            <a:endParaRPr lang="ko-KR" altLang="en-US" sz="6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693207" y="3553176"/>
            <a:ext cx="600075" cy="60007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uPanel</a:t>
            </a:r>
            <a:endParaRPr lang="ko-KR" altLang="en-US" sz="800"/>
          </a:p>
        </p:txBody>
      </p:sp>
      <p:cxnSp>
        <p:nvCxnSpPr>
          <p:cNvPr id="17" name="직선 화살표 연결선 16"/>
          <p:cNvCxnSpPr>
            <a:stCxn id="52" idx="3"/>
            <a:endCxn id="53" idx="1"/>
          </p:cNvCxnSpPr>
          <p:nvPr/>
        </p:nvCxnSpPr>
        <p:spPr>
          <a:xfrm>
            <a:off x="1093133" y="2246010"/>
            <a:ext cx="60007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493057" y="1224454"/>
            <a:ext cx="600075" cy="6000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uServer</a:t>
            </a:r>
            <a:endParaRPr lang="ko-KR" altLang="en-US" sz="800"/>
          </a:p>
        </p:txBody>
      </p:sp>
      <p:sp>
        <p:nvSpPr>
          <p:cNvPr id="56" name="TextBox 55"/>
          <p:cNvSpPr txBox="1"/>
          <p:nvPr/>
        </p:nvSpPr>
        <p:spPr>
          <a:xfrm>
            <a:off x="2609453" y="1370602"/>
            <a:ext cx="958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uServer counts “addr”</a:t>
            </a:r>
            <a:endParaRPr lang="ko-KR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09453" y="2092120"/>
            <a:ext cx="958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ko-KR" sz="1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sent to RS485 Line.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uServer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waits : while(1)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3057" y="2749576"/>
            <a:ext cx="600075" cy="600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uTerminal</a:t>
            </a:r>
            <a:endParaRPr lang="ko-KR" altLang="en-US" sz="6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93132" y="2749575"/>
            <a:ext cx="600075" cy="600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uTerminal</a:t>
            </a:r>
            <a:endParaRPr lang="ko-KR" altLang="en-US" sz="6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693207" y="2749575"/>
            <a:ext cx="600075" cy="600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uTerminal</a:t>
            </a:r>
            <a:endParaRPr lang="ko-KR" altLang="en-US" sz="600"/>
          </a:p>
        </p:txBody>
      </p:sp>
      <p:sp>
        <p:nvSpPr>
          <p:cNvPr id="61" name="TextBox 60"/>
          <p:cNvSpPr txBox="1"/>
          <p:nvPr/>
        </p:nvSpPr>
        <p:spPr>
          <a:xfrm>
            <a:off x="2609452" y="2899049"/>
            <a:ext cx="958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Every uTerminals received “addr”</a:t>
            </a:r>
            <a:endParaRPr lang="ko-KR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93056" y="3553176"/>
            <a:ext cx="600075" cy="600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uTerminal</a:t>
            </a:r>
            <a:endParaRPr lang="ko-KR" altLang="en-US" sz="6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093133" y="3853213"/>
            <a:ext cx="600074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09451" y="3699324"/>
            <a:ext cx="958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single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uTerminal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(which the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ko-KR" sz="1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matched) sends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‘:’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 its Target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Pair,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uPanel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09453" y="4328286"/>
            <a:ext cx="958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Every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uPanels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have been collecting its data already,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 immediately returns its data when received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‘:’</a:t>
            </a:r>
          </a:p>
          <a:p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uPanel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indicates the end of transmission with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‘;’</a:t>
            </a:r>
            <a:endParaRPr lang="ko-KR" alt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93207" y="4356776"/>
            <a:ext cx="600075" cy="60007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uPanel</a:t>
            </a:r>
            <a:endParaRPr lang="ko-KR" altLang="en-US" sz="8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3056" y="4356776"/>
            <a:ext cx="600075" cy="600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uTerminal</a:t>
            </a:r>
            <a:endParaRPr lang="ko-KR" altLang="en-US" sz="60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1093133" y="4656813"/>
            <a:ext cx="600074" cy="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493058" y="5160375"/>
            <a:ext cx="600075" cy="6000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uServer</a:t>
            </a:r>
            <a:endParaRPr lang="ko-KR" altLang="en-US" sz="80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693207" y="5160375"/>
            <a:ext cx="600075" cy="600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uTerminal</a:t>
            </a:r>
            <a:endParaRPr lang="ko-KR" altLang="en-US" sz="6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1093133" y="5481566"/>
            <a:ext cx="600074" cy="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89278" y="5095806"/>
            <a:ext cx="958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uTerminal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transmits the received data from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uPanel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 RS485 line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But all the other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uTerminals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DOES NOT RESPONSE as this is not “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occupancy of the line ends up with the last byte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</a:t>
            </a:r>
            <a:endParaRPr lang="ko-KR" alt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93055" y="5963973"/>
            <a:ext cx="600075" cy="6000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uServer</a:t>
            </a:r>
            <a:endParaRPr lang="ko-KR" altLang="en-US" sz="800"/>
          </a:p>
        </p:txBody>
      </p:sp>
      <p:sp>
        <p:nvSpPr>
          <p:cNvPr id="76" name="TextBox 75"/>
          <p:cNvSpPr txBox="1"/>
          <p:nvPr/>
        </p:nvSpPr>
        <p:spPr>
          <a:xfrm>
            <a:off x="2609453" y="6110121"/>
            <a:ext cx="958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uServer prints out what received on UART0 (desktop-PC)</a:t>
            </a:r>
            <a:endParaRPr lang="ko-KR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61365" y="6264009"/>
            <a:ext cx="222995" cy="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61365" y="1524490"/>
            <a:ext cx="0" cy="4739519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161365" y="1524490"/>
            <a:ext cx="222995" cy="0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30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000" b="1" smtClean="0">
                <a:latin typeface="Consolas" panose="020B0609020204030204" pitchFamily="49" charset="0"/>
                <a:cs typeface="Consolas" panose="020B0609020204030204" pitchFamily="49" charset="0"/>
              </a:rPr>
              <a:t>Network Flow Chart – in Detail</a:t>
            </a:r>
            <a:endParaRPr lang="ko-KR" alt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159" y="1377100"/>
            <a:ext cx="103523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RS485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not(RE) &amp; DE is hard-wired (same electrical node)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 of Transmission via RS485 : not(RE) = ‘1’ &amp; DE = ‘1’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 of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Transmission via RS485 : not(RE) =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‘0’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DE =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‘0’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Transmission sequence is implemented by 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UART1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_SendByte(unsigned char Data)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Automatically occupies and release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 controlling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not(RE) &amp;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at the same time</a:t>
            </a:r>
          </a:p>
          <a:p>
            <a:endParaRPr lang="en-US" altLang="ko-KR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4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[</a:t>
            </a:r>
            <a:r>
              <a:rPr lang="en-US" altLang="ko-KR" sz="1400" dirty="0" err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uServer</a:t>
            </a:r>
            <a:r>
              <a:rPr lang="en-US" altLang="ko-KR" sz="14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sends “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RS485 Line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wait till the result from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uTerminal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(which ends with 0xFF)</a:t>
            </a:r>
            <a:endParaRPr lang="en-US" altLang="ko-KR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equals internal (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txHolder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which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counts from [1 to </a:t>
            </a:r>
            <a:r>
              <a:rPr lang="en-US" altLang="ko-KR" sz="1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maxTerminal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[</a:t>
            </a:r>
            <a:r>
              <a:rPr lang="en-US" altLang="ko-KR" sz="1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uTerminal</a:t>
            </a:r>
            <a:r>
              <a:rPr lang="en-US" altLang="ko-KR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Every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uTerminals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received “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via RS485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But only when “</a:t>
            </a:r>
            <a:r>
              <a:rPr lang="en-US" altLang="ko-K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matches its own address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configured by dip switch starts communication.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Sends “:” to Target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Module // start of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Communication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[</a:t>
            </a:r>
            <a:r>
              <a:rPr lang="en-US" altLang="ko-KR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uPanel</a:t>
            </a:r>
            <a:r>
              <a:rPr lang="en-US" altLang="ko-KR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Module received ‘:’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sends out its collected data to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Module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Finnaly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sends out ‘;’ to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 to indicate the end of the transmission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[</a:t>
            </a:r>
            <a:r>
              <a:rPr lang="en-US" altLang="ko-KR" sz="14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uTerminal</a:t>
            </a:r>
            <a:r>
              <a:rPr lang="en-US" altLang="ko-KR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Received data from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which ends with ‘;’</a:t>
            </a:r>
            <a:endParaRPr lang="en-US" altLang="ko-KR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 hands over this received data 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RS485 Line, this string ends with 0xFF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[</a:t>
            </a:r>
            <a:r>
              <a:rPr lang="en-US" altLang="ko-KR" sz="1400" dirty="0" err="1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uServer</a:t>
            </a:r>
            <a:r>
              <a:rPr lang="en-US" altLang="ko-KR" sz="14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Received the data from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uTerminal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via RS485 Line including 0xFF at the end of stream.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Prints out received data to UART0 (desktop-PC)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Counts up “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and sends this “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again to RS485. Iteration.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30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000" b="1" smtClean="0">
                <a:latin typeface="Consolas" panose="020B0609020204030204" pitchFamily="49" charset="0"/>
                <a:cs typeface="Consolas" panose="020B0609020204030204" pitchFamily="49" charset="0"/>
              </a:rPr>
              <a:t>Working Mode Selection</a:t>
            </a:r>
            <a:endParaRPr lang="ko-KR" alt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06159" y="2203457"/>
            <a:ext cx="3097429" cy="3031690"/>
            <a:chOff x="906159" y="2203457"/>
            <a:chExt cx="3097429" cy="30316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302" y="2610090"/>
              <a:ext cx="2619633" cy="26250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06159" y="2203457"/>
              <a:ext cx="3097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Consolas" panose="020B0609020204030204" pitchFamily="49" charset="0"/>
                  <a:cs typeface="Consolas" panose="020B0609020204030204" pitchFamily="49" charset="0"/>
                </a:rPr>
                <a:t>dip[3] dip[2] dip[1] dip[0]</a:t>
              </a:r>
              <a:endParaRPr lang="ko-KR" alt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49231" y="2574160"/>
            <a:ext cx="5791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	[1111]</a:t>
            </a:r>
          </a:p>
          <a:p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uServer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[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mmm] </a:t>
            </a: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0b000 ≤ 0bmmm ≤ 0b111    }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mmm == Maximum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uTerminal</a:t>
            </a:r>
            <a:endParaRPr lang="en-US" altLang="ko-KR" sz="1400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uTerminal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[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nnn] </a:t>
            </a: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0b000 ≤ 0bnnn ≤ 0b111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nnn</a:t>
            </a: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uTerminal</a:t>
            </a:r>
            <a:r>
              <a:rPr lang="en-US" altLang="ko-KR" sz="1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</a:t>
            </a:r>
          </a:p>
          <a:p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uPanel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[0000]</a:t>
            </a:r>
          </a:p>
        </p:txBody>
      </p:sp>
    </p:spTree>
    <p:extLst>
      <p:ext uri="{BB962C8B-B14F-4D97-AF65-F5344CB8AC3E}">
        <p14:creationId xmlns:p14="http://schemas.microsoft.com/office/powerpoint/2010/main" val="32256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287159" y="1927232"/>
            <a:ext cx="9617858" cy="4257675"/>
            <a:chOff x="248934" y="1927232"/>
            <a:chExt cx="9617858" cy="42576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1370" y="1927232"/>
              <a:ext cx="4715422" cy="42576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96734" y="1927232"/>
              <a:ext cx="37991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Operation Modes</a:t>
              </a:r>
            </a:p>
            <a:p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: Router, Coordinator</a:t>
              </a:r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 Point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934" y="3032132"/>
              <a:ext cx="37991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smtClean="0">
                  <a:latin typeface="Consolas" panose="020B0609020204030204" pitchFamily="49" charset="0"/>
                  <a:cs typeface="Consolas" panose="020B0609020204030204" pitchFamily="49" charset="0"/>
                </a:rPr>
                <a:t>Bandwidth : 2.4GHz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 : UART, USB, I2C, I2S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3130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000" b="1" smtClean="0">
                <a:latin typeface="Consolas" panose="020B0609020204030204" pitchFamily="49" charset="0"/>
                <a:cs typeface="Consolas" panose="020B0609020204030204" pitchFamily="49" charset="0"/>
              </a:rPr>
              <a:t>Zigbee Network</a:t>
            </a:r>
            <a:endParaRPr lang="ko-KR" alt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30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000" b="1" smtClean="0">
                <a:latin typeface="Consolas" panose="020B0609020204030204" pitchFamily="49" charset="0"/>
                <a:cs typeface="Consolas" panose="020B0609020204030204" pitchFamily="49" charset="0"/>
              </a:rPr>
              <a:t>Zigbee Configuration dip[1111]</a:t>
            </a:r>
            <a:endParaRPr lang="ko-KR" alt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159" y="1574807"/>
            <a:ext cx="103523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Interface of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Tranceiver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Module : UART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(Current Baud Rate 9600, the rate can be re-configured)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 Transmit and Receive Commands, Response, Character Data via UART between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IoT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Board and </a:t>
            </a:r>
            <a:r>
              <a:rPr lang="en-US" altLang="ko-K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Zigbee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Module</a:t>
            </a:r>
          </a:p>
          <a:p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The Command Set is called “AT+COMMAND”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Factory Default Mode	: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Router,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 Mode (Byte Communication)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We might only use	: 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to Point Router Mode</a:t>
            </a:r>
          </a:p>
          <a:p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Operation Mode @reboot… “TARGET NON” or “TARGET OK”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Command Mode		: Enter “+++”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 Set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Operatin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Mode	: Enter “AT+SET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			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cf. “AT+SET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[3] Set </a:t>
            </a:r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Terget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Device	: Enter “AT+SET</a:t>
            </a:r>
            <a:r>
              <a:rPr lang="en-US" altLang="ko-KR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TARGETFFFFFFFFFFFFFFFF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	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IEEE Address 16bits 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 Restart and Operate	: Enter “ATZ”				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Soft Reset )</a:t>
            </a:r>
          </a:p>
          <a:p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[cf. Operation Mode &gt;&gt; Command Mode : +++ ]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[Command Mode &gt;&gt; Operation Mode : ATO ]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06208"/>
              </p:ext>
            </p:extLst>
          </p:nvPr>
        </p:nvGraphicFramePr>
        <p:xfrm>
          <a:off x="906159" y="4962525"/>
          <a:ext cx="37084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74"/>
                <a:gridCol w="190174"/>
                <a:gridCol w="1664026"/>
                <a:gridCol w="1664026"/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IoT Project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001 551 000 00C 1CC3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uTerminal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smtClean="0">
                          <a:effectLst/>
                        </a:rPr>
                        <a:t>uPanel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001 551 000 00C 1CC0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001 551 000 00C 1CC2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5138737"/>
            <a:ext cx="22669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130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000" b="1" smtClean="0">
                <a:latin typeface="Consolas" panose="020B0609020204030204" pitchFamily="49" charset="0"/>
                <a:cs typeface="Consolas" panose="020B0609020204030204" pitchFamily="49" charset="0"/>
              </a:rPr>
              <a:t>RS485 Communication</a:t>
            </a:r>
            <a:endParaRPr lang="ko-KR" altLang="en-US" sz="4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159" y="1489082"/>
            <a:ext cx="10352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Differential Signaling for Noise-Robustness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Need Resource(Comm. Line) Distribution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Non-Crosswiring ( A to A, B to B )</a:t>
            </a:r>
          </a:p>
          <a:p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(cf. in RS232, Tx to Rx, Rx to Tx)</a:t>
            </a:r>
          </a:p>
          <a:p>
            <a:endParaRPr lang="en-US" altLang="ko-KR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nRE(0) : Read Enable (Rx)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Consolas" panose="020B0609020204030204" pitchFamily="49" charset="0"/>
                <a:cs typeface="Consolas" panose="020B0609020204030204" pitchFamily="49" charset="0"/>
              </a:rPr>
              <a:t>DE (1) : Data Enable (Tx)</a:t>
            </a:r>
          </a:p>
        </p:txBody>
      </p:sp>
      <p:pic>
        <p:nvPicPr>
          <p:cNvPr id="2054" name="Picture 6" descr="Figure 2. The signals on the two wires of a balanced system are ideally opposi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86" y="781177"/>
            <a:ext cx="3843989" cy="258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47651" y="3749675"/>
            <a:ext cx="11506199" cy="2879725"/>
            <a:chOff x="247651" y="3749675"/>
            <a:chExt cx="11944348" cy="3108326"/>
          </a:xfrm>
        </p:grpSpPr>
        <p:pic>
          <p:nvPicPr>
            <p:cNvPr id="2050" name="Picture 2" descr="http://www.bb-elec.com/Images/whitepaper-images/DataByte.asp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1" y="3749675"/>
              <a:ext cx="3354308" cy="310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6487890" y="1153892"/>
              <a:ext cx="3108326" cy="8299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1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</TotalTime>
  <Words>1001</Words>
  <Application>Microsoft Office PowerPoint</Application>
  <PresentationFormat>와이드스크린</PresentationFormat>
  <Paragraphs>190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HY중고딕</vt:lpstr>
      <vt:lpstr>맑은 고딕</vt:lpstr>
      <vt:lpstr>Arial</vt:lpstr>
      <vt:lpstr>Century Gothic</vt:lpstr>
      <vt:lpstr>Consolas</vt:lpstr>
      <vt:lpstr>Wingdings 3</vt:lpstr>
      <vt:lpstr>슬라이스</vt:lpstr>
      <vt:lpstr>IoT-Solar-Panel-Network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VLSI-CUDA</dc:creator>
  <cp:lastModifiedBy>Kang Hyoseung</cp:lastModifiedBy>
  <cp:revision>29</cp:revision>
  <dcterms:created xsi:type="dcterms:W3CDTF">2015-08-11T05:16:23Z</dcterms:created>
  <dcterms:modified xsi:type="dcterms:W3CDTF">2015-11-16T18:28:17Z</dcterms:modified>
</cp:coreProperties>
</file>