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1272163" cy="4169727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1pPr>
    <a:lvl2pPr marL="403963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2pPr>
    <a:lvl3pPr marL="809332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3pPr>
    <a:lvl4pPr marL="1214701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4pPr>
    <a:lvl5pPr marL="1620071" indent="1408" algn="l" rtl="0" fontAlgn="base">
      <a:spcBef>
        <a:spcPct val="0"/>
      </a:spcBef>
      <a:spcAft>
        <a:spcPct val="0"/>
      </a:spcAft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5pPr>
    <a:lvl6pPr marL="2026848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6pPr>
    <a:lvl7pPr marL="2432218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7pPr>
    <a:lvl8pPr marL="2837586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8pPr>
    <a:lvl9pPr marL="3242956" algn="l" defTabSz="405370" rtl="0" eaLnBrk="1" latinLnBrk="0" hangingPunct="1">
      <a:defRPr sz="2280" kern="1200">
        <a:solidFill>
          <a:srgbClr val="000000"/>
        </a:solidFill>
        <a:latin typeface="Times" pitchFamily="-108" charset="0"/>
        <a:ea typeface="ヒラギノ明朝 ProN W3" pitchFamily="-108" charset="-128"/>
        <a:cs typeface="ヒラギノ明朝 ProN W3" pitchFamily="-108" charset="-128"/>
        <a:sym typeface="Times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133" userDrawn="1">
          <p15:clr>
            <a:srgbClr val="A4A3A4"/>
          </p15:clr>
        </p15:guide>
        <p15:guide id="2" pos="9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FDFF18"/>
    <a:srgbClr val="FC97C7"/>
    <a:srgbClr val="1FFF0E"/>
    <a:srgbClr val="FC98C8"/>
    <a:srgbClr val="84DDFD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3779"/>
  </p:normalViewPr>
  <p:slideViewPr>
    <p:cSldViewPr>
      <p:cViewPr>
        <p:scale>
          <a:sx n="38" d="100"/>
          <a:sy n="38" d="100"/>
        </p:scale>
        <p:origin x="464" y="144"/>
      </p:cViewPr>
      <p:guideLst>
        <p:guide orient="horz" pos="13133"/>
        <p:guide pos="9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59C928A8-94A8-2A48-A95B-59FC5A7B4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9" charset="0"/>
                <a:ea typeface="ヒラギノ明朝 ProN W3" pitchFamily="-109" charset="-128"/>
                <a:cs typeface="ヒラギノ明朝 ProN W3" pitchFamily="-109" charset="-128"/>
                <a:sym typeface="Times" pitchFamily="-109" charset="0"/>
              </a:defRPr>
            </a:lvl1pPr>
          </a:lstStyle>
          <a:p>
            <a:pPr>
              <a:defRPr/>
            </a:pPr>
            <a:fld id="{D3678BC9-219F-414B-BB8F-04065DA079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6" charset="-128"/>
        <a:cs typeface="ＭＳ Ｐゴシック" pitchFamily="-106" charset="-128"/>
      </a:defRPr>
    </a:lvl1pPr>
    <a:lvl2pPr marL="403963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2pPr>
    <a:lvl3pPr marL="809332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3pPr>
    <a:lvl4pPr marL="1214701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4pPr>
    <a:lvl5pPr marL="1620071" algn="l" rtl="0" eaLnBrk="0" fontAlgn="base" hangingPunct="0">
      <a:spcBef>
        <a:spcPct val="0"/>
      </a:spcBef>
      <a:spcAft>
        <a:spcPct val="0"/>
      </a:spcAft>
      <a:defRPr sz="855" kern="1200">
        <a:solidFill>
          <a:schemeClr val="tx1"/>
        </a:solidFill>
        <a:latin typeface="Times" pitchFamily="-109" charset="0"/>
        <a:ea typeface="ＭＳ Ｐゴシック" pitchFamily="-109" charset="-128"/>
        <a:cs typeface="+mn-cs"/>
      </a:defRPr>
    </a:lvl5pPr>
    <a:lvl6pPr marL="2026360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2431633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2836907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3242177" algn="l" defTabSz="405274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CA9B51-183E-EC40-A453-55496E4F77E4}" type="slidenum">
              <a:rPr lang="en-US"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rPr>
              <a:pPr/>
              <a:t>1</a:t>
            </a:fld>
            <a:endParaRPr lang="en-US">
              <a:latin typeface="Times" pitchFamily="-108" charset="0"/>
              <a:ea typeface="ヒラギノ明朝 ProN W3" pitchFamily="-108" charset="-128"/>
              <a:cs typeface="ヒラギノ明朝 ProN W3" pitchFamily="-108" charset="-128"/>
              <a:sym typeface="Times" pitchFamily="-10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654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5871" y="12952842"/>
            <a:ext cx="26580432" cy="89385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0605" y="23628807"/>
            <a:ext cx="21890964" cy="10655283"/>
          </a:xfrm>
        </p:spPr>
        <p:txBody>
          <a:bodyPr/>
          <a:lstStyle>
            <a:lvl1pPr marL="0" indent="0" algn="ctr">
              <a:buNone/>
              <a:defRPr/>
            </a:lvl1pPr>
            <a:lvl2pPr marL="210828" indent="0" algn="ctr">
              <a:buNone/>
              <a:defRPr/>
            </a:lvl2pPr>
            <a:lvl3pPr marL="421650" indent="0" algn="ctr">
              <a:buNone/>
              <a:defRPr/>
            </a:lvl3pPr>
            <a:lvl4pPr marL="632472" indent="0" algn="ctr">
              <a:buNone/>
              <a:defRPr/>
            </a:lvl4pPr>
            <a:lvl5pPr marL="843300" indent="0" algn="ctr">
              <a:buNone/>
              <a:defRPr/>
            </a:lvl5pPr>
            <a:lvl6pPr marL="1054122" indent="0" algn="ctr">
              <a:buNone/>
              <a:defRPr/>
            </a:lvl6pPr>
            <a:lvl7pPr marL="1264944" indent="0" algn="ctr">
              <a:buNone/>
              <a:defRPr/>
            </a:lvl7pPr>
            <a:lvl8pPr marL="1475772" indent="0" algn="ctr">
              <a:buNone/>
              <a:defRPr/>
            </a:lvl8pPr>
            <a:lvl9pPr marL="16865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D7F8-CF16-524C-B19E-A1C462196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F9771-F4CB-2E4A-9304-F683B3CEA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82328" y="2318246"/>
            <a:ext cx="6645107" cy="39379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4734" y="2318246"/>
            <a:ext cx="19829005" cy="39379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A9F4-E053-F742-B9BE-49F859069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A9D65-B9FD-DC44-8EDC-1126D9256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286" y="26795061"/>
            <a:ext cx="26581567" cy="8280162"/>
          </a:xfrm>
        </p:spPr>
        <p:txBody>
          <a:bodyPr anchor="t"/>
          <a:lstStyle>
            <a:lvl1pPr algn="l">
              <a:defRPr sz="18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0286" y="17673772"/>
            <a:ext cx="26581567" cy="9121282"/>
          </a:xfrm>
        </p:spPr>
        <p:txBody>
          <a:bodyPr anchor="b"/>
          <a:lstStyle>
            <a:lvl1pPr marL="0" indent="0">
              <a:buNone/>
              <a:defRPr sz="986"/>
            </a:lvl1pPr>
            <a:lvl2pPr marL="210828" indent="0">
              <a:buNone/>
              <a:defRPr sz="690"/>
            </a:lvl2pPr>
            <a:lvl3pPr marL="421650" indent="0">
              <a:buNone/>
              <a:defRPr sz="690"/>
            </a:lvl3pPr>
            <a:lvl4pPr marL="632472" indent="0">
              <a:buNone/>
              <a:defRPr sz="690"/>
            </a:lvl4pPr>
            <a:lvl5pPr marL="843300" indent="0">
              <a:buNone/>
              <a:defRPr sz="690"/>
            </a:lvl5pPr>
            <a:lvl6pPr marL="1054122" indent="0">
              <a:buNone/>
              <a:defRPr sz="690"/>
            </a:lvl6pPr>
            <a:lvl7pPr marL="1264944" indent="0">
              <a:buNone/>
              <a:defRPr sz="690"/>
            </a:lvl7pPr>
            <a:lvl8pPr marL="1475772" indent="0">
              <a:buNone/>
              <a:defRPr sz="690"/>
            </a:lvl8pPr>
            <a:lvl9pPr marL="1686594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42C09-D331-5447-99D9-FC52884E5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4734" y="12046232"/>
            <a:ext cx="13237056" cy="29651050"/>
          </a:xfrm>
        </p:spPr>
        <p:txBody>
          <a:bodyPr/>
          <a:lstStyle>
            <a:lvl1pPr>
              <a:defRPr sz="1186"/>
            </a:lvl1pPr>
            <a:lvl2pPr>
              <a:defRPr sz="1186"/>
            </a:lvl2pPr>
            <a:lvl3pPr>
              <a:defRPr sz="986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90379" y="12046232"/>
            <a:ext cx="13237056" cy="29651050"/>
          </a:xfrm>
        </p:spPr>
        <p:txBody>
          <a:bodyPr/>
          <a:lstStyle>
            <a:lvl1pPr>
              <a:defRPr sz="1186"/>
            </a:lvl1pPr>
            <a:lvl2pPr>
              <a:defRPr sz="1186"/>
            </a:lvl2pPr>
            <a:lvl3pPr>
              <a:defRPr sz="986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5B4E9-5A3D-2C42-89D7-43595D785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161" y="1670164"/>
            <a:ext cx="28145853" cy="69495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155" y="9333289"/>
            <a:ext cx="13817304" cy="3890157"/>
          </a:xfrm>
        </p:spPr>
        <p:txBody>
          <a:bodyPr anchor="b"/>
          <a:lstStyle>
            <a:lvl1pPr marL="0" indent="0">
              <a:buNone/>
              <a:defRPr sz="1186" b="1"/>
            </a:lvl1pPr>
            <a:lvl2pPr marL="210828" indent="0">
              <a:buNone/>
              <a:defRPr sz="986" b="1"/>
            </a:lvl2pPr>
            <a:lvl3pPr marL="421650" indent="0">
              <a:buNone/>
              <a:defRPr sz="690" b="1"/>
            </a:lvl3pPr>
            <a:lvl4pPr marL="632472" indent="0">
              <a:buNone/>
              <a:defRPr sz="690" b="1"/>
            </a:lvl4pPr>
            <a:lvl5pPr marL="843300" indent="0">
              <a:buNone/>
              <a:defRPr sz="690" b="1"/>
            </a:lvl5pPr>
            <a:lvl6pPr marL="1054122" indent="0">
              <a:buNone/>
              <a:defRPr sz="690" b="1"/>
            </a:lvl6pPr>
            <a:lvl7pPr marL="1264944" indent="0">
              <a:buNone/>
              <a:defRPr sz="690" b="1"/>
            </a:lvl7pPr>
            <a:lvl8pPr marL="1475772" indent="0">
              <a:buNone/>
              <a:defRPr sz="690" b="1"/>
            </a:lvl8pPr>
            <a:lvl9pPr marL="1686594" indent="0">
              <a:buNone/>
              <a:defRPr sz="6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3155" y="13223444"/>
            <a:ext cx="13817304" cy="24023502"/>
          </a:xfrm>
        </p:spPr>
        <p:txBody>
          <a:bodyPr/>
          <a:lstStyle>
            <a:lvl1pPr>
              <a:defRPr sz="1186"/>
            </a:lvl1pPr>
            <a:lvl2pPr>
              <a:defRPr sz="986"/>
            </a:lvl2pPr>
            <a:lvl3pPr>
              <a:defRPr sz="690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886056" y="9333289"/>
            <a:ext cx="13822958" cy="3890157"/>
          </a:xfrm>
        </p:spPr>
        <p:txBody>
          <a:bodyPr anchor="b"/>
          <a:lstStyle>
            <a:lvl1pPr marL="0" indent="0">
              <a:buNone/>
              <a:defRPr sz="1186" b="1"/>
            </a:lvl1pPr>
            <a:lvl2pPr marL="210828" indent="0">
              <a:buNone/>
              <a:defRPr sz="986" b="1"/>
            </a:lvl2pPr>
            <a:lvl3pPr marL="421650" indent="0">
              <a:buNone/>
              <a:defRPr sz="690" b="1"/>
            </a:lvl3pPr>
            <a:lvl4pPr marL="632472" indent="0">
              <a:buNone/>
              <a:defRPr sz="690" b="1"/>
            </a:lvl4pPr>
            <a:lvl5pPr marL="843300" indent="0">
              <a:buNone/>
              <a:defRPr sz="690" b="1"/>
            </a:lvl5pPr>
            <a:lvl6pPr marL="1054122" indent="0">
              <a:buNone/>
              <a:defRPr sz="690" b="1"/>
            </a:lvl6pPr>
            <a:lvl7pPr marL="1264944" indent="0">
              <a:buNone/>
              <a:defRPr sz="690" b="1"/>
            </a:lvl7pPr>
            <a:lvl8pPr marL="1475772" indent="0">
              <a:buNone/>
              <a:defRPr sz="690" b="1"/>
            </a:lvl8pPr>
            <a:lvl9pPr marL="1686594" indent="0">
              <a:buNone/>
              <a:defRPr sz="6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886056" y="13223444"/>
            <a:ext cx="13822958" cy="24023502"/>
          </a:xfrm>
        </p:spPr>
        <p:txBody>
          <a:bodyPr/>
          <a:lstStyle>
            <a:lvl1pPr>
              <a:defRPr sz="1186"/>
            </a:lvl1pPr>
            <a:lvl2pPr>
              <a:defRPr sz="986"/>
            </a:lvl2pPr>
            <a:lvl3pPr>
              <a:defRPr sz="690"/>
            </a:lvl3pPr>
            <a:lvl4pPr>
              <a:defRPr sz="690"/>
            </a:lvl4pPr>
            <a:lvl5pPr>
              <a:defRPr sz="690"/>
            </a:lvl5pPr>
            <a:lvl6pPr>
              <a:defRPr sz="690"/>
            </a:lvl6pPr>
            <a:lvl7pPr>
              <a:defRPr sz="690"/>
            </a:lvl7pPr>
            <a:lvl8pPr>
              <a:defRPr sz="690"/>
            </a:lvl8pPr>
            <a:lvl9pPr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3432A-DB59-9948-8BD7-E47EB9063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06890-576C-8A41-94E5-916EB52C5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BA44-EC06-8048-8614-F1DB729CD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152" y="1659833"/>
            <a:ext cx="10288327" cy="7065026"/>
          </a:xfrm>
        </p:spPr>
        <p:txBody>
          <a:bodyPr anchor="b"/>
          <a:lstStyle>
            <a:lvl1pPr algn="l">
              <a:defRPr sz="9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6997" y="1659824"/>
            <a:ext cx="17482008" cy="35587123"/>
          </a:xfrm>
        </p:spPr>
        <p:txBody>
          <a:bodyPr/>
          <a:lstStyle>
            <a:lvl1pPr>
              <a:defRPr sz="1431"/>
            </a:lvl1pPr>
            <a:lvl2pPr>
              <a:defRPr sz="1186"/>
            </a:lvl2pPr>
            <a:lvl3pPr>
              <a:defRPr sz="1186"/>
            </a:lvl3pPr>
            <a:lvl4pPr>
              <a:defRPr sz="986"/>
            </a:lvl4pPr>
            <a:lvl5pPr>
              <a:defRPr sz="986"/>
            </a:lvl5pPr>
            <a:lvl6pPr>
              <a:defRPr sz="986"/>
            </a:lvl6pPr>
            <a:lvl7pPr>
              <a:defRPr sz="986"/>
            </a:lvl7pPr>
            <a:lvl8pPr>
              <a:defRPr sz="986"/>
            </a:lvl8pPr>
            <a:lvl9pPr>
              <a:defRPr sz="9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3152" y="8724851"/>
            <a:ext cx="10288327" cy="28522097"/>
          </a:xfrm>
        </p:spPr>
        <p:txBody>
          <a:bodyPr/>
          <a:lstStyle>
            <a:lvl1pPr marL="0" indent="0">
              <a:buNone/>
              <a:defRPr sz="690"/>
            </a:lvl1pPr>
            <a:lvl2pPr marL="210828" indent="0">
              <a:buNone/>
              <a:defRPr sz="570"/>
            </a:lvl2pPr>
            <a:lvl3pPr marL="421650" indent="0">
              <a:buNone/>
              <a:defRPr sz="570"/>
            </a:lvl3pPr>
            <a:lvl4pPr marL="632472" indent="0">
              <a:buNone/>
              <a:defRPr sz="570"/>
            </a:lvl4pPr>
            <a:lvl5pPr marL="843300" indent="0">
              <a:buNone/>
              <a:defRPr sz="570"/>
            </a:lvl5pPr>
            <a:lvl6pPr marL="1054122" indent="0">
              <a:buNone/>
              <a:defRPr sz="570"/>
            </a:lvl6pPr>
            <a:lvl7pPr marL="1264944" indent="0">
              <a:buNone/>
              <a:defRPr sz="570"/>
            </a:lvl7pPr>
            <a:lvl8pPr marL="1475772" indent="0">
              <a:buNone/>
              <a:defRPr sz="570"/>
            </a:lvl8pPr>
            <a:lvl9pPr marL="1686594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0DD3-71D6-CC44-A4A3-8BB925512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342" y="29187408"/>
            <a:ext cx="18763526" cy="3447192"/>
          </a:xfrm>
        </p:spPr>
        <p:txBody>
          <a:bodyPr anchor="b"/>
          <a:lstStyle>
            <a:lvl1pPr algn="l">
              <a:defRPr sz="98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129342" y="3726427"/>
            <a:ext cx="18763526" cy="25018019"/>
          </a:xfrm>
        </p:spPr>
        <p:txBody>
          <a:bodyPr/>
          <a:lstStyle>
            <a:lvl1pPr marL="0" indent="0">
              <a:buNone/>
              <a:defRPr sz="1431"/>
            </a:lvl1pPr>
            <a:lvl2pPr marL="210828" indent="0">
              <a:buNone/>
              <a:defRPr sz="1186"/>
            </a:lvl2pPr>
            <a:lvl3pPr marL="421650" indent="0">
              <a:buNone/>
              <a:defRPr sz="1186"/>
            </a:lvl3pPr>
            <a:lvl4pPr marL="632472" indent="0">
              <a:buNone/>
              <a:defRPr sz="986"/>
            </a:lvl4pPr>
            <a:lvl5pPr marL="843300" indent="0">
              <a:buNone/>
              <a:defRPr sz="986"/>
            </a:lvl5pPr>
            <a:lvl6pPr marL="1054122" indent="0">
              <a:buNone/>
              <a:defRPr sz="986"/>
            </a:lvl6pPr>
            <a:lvl7pPr marL="1264944" indent="0">
              <a:buNone/>
              <a:defRPr sz="986"/>
            </a:lvl7pPr>
            <a:lvl8pPr marL="1475772" indent="0">
              <a:buNone/>
              <a:defRPr sz="986"/>
            </a:lvl8pPr>
            <a:lvl9pPr marL="1686594" indent="0">
              <a:buNone/>
              <a:defRPr sz="986"/>
            </a:lvl9pPr>
          </a:lstStyle>
          <a:p>
            <a:pPr lvl="0"/>
            <a:endParaRPr lang="en-US" noProof="0">
              <a:sym typeface="Times" pitchFamily="-10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9342" y="32634598"/>
            <a:ext cx="18763526" cy="4893296"/>
          </a:xfrm>
        </p:spPr>
        <p:txBody>
          <a:bodyPr/>
          <a:lstStyle>
            <a:lvl1pPr marL="0" indent="0">
              <a:buNone/>
              <a:defRPr sz="690"/>
            </a:lvl1pPr>
            <a:lvl2pPr marL="210828" indent="0">
              <a:buNone/>
              <a:defRPr sz="570"/>
            </a:lvl2pPr>
            <a:lvl3pPr marL="421650" indent="0">
              <a:buNone/>
              <a:defRPr sz="570"/>
            </a:lvl3pPr>
            <a:lvl4pPr marL="632472" indent="0">
              <a:buNone/>
              <a:defRPr sz="570"/>
            </a:lvl4pPr>
            <a:lvl5pPr marL="843300" indent="0">
              <a:buNone/>
              <a:defRPr sz="570"/>
            </a:lvl5pPr>
            <a:lvl6pPr marL="1054122" indent="0">
              <a:buNone/>
              <a:defRPr sz="570"/>
            </a:lvl6pPr>
            <a:lvl7pPr marL="1264944" indent="0">
              <a:buNone/>
              <a:defRPr sz="570"/>
            </a:lvl7pPr>
            <a:lvl8pPr marL="1475772" indent="0">
              <a:buNone/>
              <a:defRPr sz="570"/>
            </a:lvl8pPr>
            <a:lvl9pPr marL="1686594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4838-23A2-5F4F-B718-A2293B7A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44212" y="2318125"/>
            <a:ext cx="26583750" cy="97277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4212" y="12045879"/>
            <a:ext cx="26583750" cy="296513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248850" tIns="248850" rIns="507043" bIns="2488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Times" pitchFamily="-108" charset="0"/>
              </a:rPr>
              <a:t>Click to edit Master text styles</a:t>
            </a:r>
          </a:p>
          <a:p>
            <a:pPr lvl="1"/>
            <a:r>
              <a:rPr lang="en-US">
                <a:sym typeface="Times" pitchFamily="-108" charset="0"/>
              </a:rPr>
              <a:t>Second level</a:t>
            </a:r>
          </a:p>
          <a:p>
            <a:pPr lvl="2"/>
            <a:r>
              <a:rPr lang="en-US">
                <a:sym typeface="Times" pitchFamily="-108" charset="0"/>
              </a:rPr>
              <a:t>Third level</a:t>
            </a:r>
          </a:p>
          <a:p>
            <a:pPr lvl="3"/>
            <a:r>
              <a:rPr lang="en-US">
                <a:sym typeface="Times" pitchFamily="-108" charset="0"/>
              </a:rPr>
              <a:t>Fourth level</a:t>
            </a:r>
          </a:p>
          <a:p>
            <a:pPr lvl="4"/>
            <a:r>
              <a:rPr lang="en-US">
                <a:sym typeface="Times" pitchFamily="-108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5099772" y="37989246"/>
            <a:ext cx="1140131" cy="19593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5320" tIns="42660" rIns="85320" bIns="42660" numCol="1" anchor="t" anchorCtr="0" compatLnSpc="1">
            <a:prstTxWarp prst="textNoShape">
              <a:avLst/>
            </a:prstTxWarp>
          </a:bodyPr>
          <a:lstStyle>
            <a:lvl1pPr algn="ctr">
              <a:defRPr sz="3808">
                <a:solidFill>
                  <a:schemeClr val="tx1"/>
                </a:solidFill>
                <a:latin typeface="Times" pitchFamily="-109" charset="0"/>
                <a:ea typeface="Times" pitchFamily="-109" charset="0"/>
                <a:cs typeface="Times" pitchFamily="-109" charset="0"/>
                <a:sym typeface="Times" pitchFamily="-109" charset="0"/>
              </a:defRPr>
            </a:lvl1pPr>
          </a:lstStyle>
          <a:p>
            <a:pPr>
              <a:defRPr/>
            </a:pPr>
            <a:fld id="{01514F20-5D1B-A242-ABF0-0FE6ED7FD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+mj-lt"/>
          <a:ea typeface="+mj-ea"/>
          <a:cs typeface="+mj-cs"/>
          <a:sym typeface="Times" pitchFamily="-108" charset="0"/>
        </a:defRPr>
      </a:lvl1pPr>
      <a:lvl2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2pPr>
      <a:lvl3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3pPr>
      <a:lvl4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4pPr>
      <a:lvl5pPr marL="3659" indent="-3659" algn="ctr" rtl="0" eaLnBrk="0" fontAlgn="base" hangingPunct="0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8" charset="0"/>
        </a:defRPr>
      </a:lvl5pPr>
      <a:lvl6pPr marL="215217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6pPr>
      <a:lvl7pPr marL="426040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7pPr>
      <a:lvl8pPr marL="636868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8pPr>
      <a:lvl9pPr marL="847689" algn="ctr" rtl="0" fontAlgn="base">
        <a:spcBef>
          <a:spcPct val="0"/>
        </a:spcBef>
        <a:spcAft>
          <a:spcPct val="0"/>
        </a:spcAft>
        <a:defRPr sz="12108">
          <a:solidFill>
            <a:schemeClr val="tx1"/>
          </a:solidFill>
          <a:latin typeface="Times" pitchFamily="-109" charset="0"/>
          <a:ea typeface="ヒラギノ明朝 ProN W3" pitchFamily="-109" charset="-128"/>
          <a:cs typeface="ヒラギノ明朝 ProN W3" pitchFamily="-109" charset="-128"/>
          <a:sym typeface="Times" pitchFamily="-109" charset="0"/>
        </a:defRPr>
      </a:lvl9pPr>
    </p:titleStyle>
    <p:bodyStyle>
      <a:lvl1pPr marL="943815" indent="-939419" algn="l" rtl="0" eaLnBrk="0" fontAlgn="base" hangingPunct="0">
        <a:spcBef>
          <a:spcPts val="2120"/>
        </a:spcBef>
        <a:spcAft>
          <a:spcPct val="0"/>
        </a:spcAft>
        <a:buSzPct val="100000"/>
        <a:buFont typeface="Times" pitchFamily="-108" charset="0"/>
        <a:buChar char="•"/>
        <a:defRPr sz="8744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1pPr>
      <a:lvl2pPr marL="2039925" indent="-781993" algn="l" rtl="0" eaLnBrk="0" fontAlgn="base" hangingPunct="0">
        <a:spcBef>
          <a:spcPts val="1847"/>
        </a:spcBef>
        <a:spcAft>
          <a:spcPct val="0"/>
        </a:spcAft>
        <a:buSzPct val="100000"/>
        <a:buFont typeface="Times" pitchFamily="-108" charset="0"/>
        <a:buChar char="–"/>
        <a:defRPr sz="7610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2pPr>
      <a:lvl3pPr marL="3136036" indent="-626036" algn="l" rtl="0" eaLnBrk="0" fontAlgn="base" hangingPunct="0">
        <a:spcBef>
          <a:spcPts val="1568"/>
        </a:spcBef>
        <a:spcAft>
          <a:spcPct val="0"/>
        </a:spcAft>
        <a:buSzPct val="100000"/>
        <a:buFont typeface="Times" pitchFamily="-108" charset="0"/>
        <a:buChar char="•"/>
        <a:defRPr sz="6623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3pPr>
      <a:lvl4pPr marL="4388838" indent="-625300" algn="l" rtl="0" eaLnBrk="0" fontAlgn="base" hangingPunct="0">
        <a:spcBef>
          <a:spcPts val="1340"/>
        </a:spcBef>
        <a:spcAft>
          <a:spcPct val="0"/>
        </a:spcAft>
        <a:buSzPct val="100000"/>
        <a:buFont typeface="Times" pitchFamily="-108" charset="0"/>
        <a:buChar char="–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4pPr>
      <a:lvl5pPr marL="5642370" indent="-626036" algn="l" rtl="0" eaLnBrk="0" fontAlgn="base" hangingPunct="0">
        <a:spcBef>
          <a:spcPts val="1340"/>
        </a:spcBef>
        <a:spcAft>
          <a:spcPct val="0"/>
        </a:spcAft>
        <a:buSzPct val="100000"/>
        <a:buFont typeface="Times" pitchFamily="-108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8" charset="0"/>
        </a:defRPr>
      </a:lvl5pPr>
      <a:lvl6pPr marL="5853312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6pPr>
      <a:lvl7pPr marL="6064134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7pPr>
      <a:lvl8pPr marL="6274956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8pPr>
      <a:lvl9pPr marL="6485784" indent="-626617" algn="l" rtl="0" fontAlgn="base">
        <a:spcBef>
          <a:spcPts val="1340"/>
        </a:spcBef>
        <a:spcAft>
          <a:spcPct val="0"/>
        </a:spcAft>
        <a:buSzPct val="100000"/>
        <a:buFont typeface="Times" pitchFamily="-109" charset="0"/>
        <a:buChar char="»"/>
        <a:defRPr sz="5438">
          <a:solidFill>
            <a:schemeClr val="tx1"/>
          </a:solidFill>
          <a:latin typeface="+mn-lt"/>
          <a:ea typeface="+mn-ea"/>
          <a:cs typeface="+mn-cs"/>
          <a:sym typeface="Times" pitchFamily="-109" charset="0"/>
        </a:defRPr>
      </a:lvl9pPr>
    </p:bodyStyle>
    <p:otherStyle>
      <a:defPPr>
        <a:defRPr lang="en-US"/>
      </a:defPPr>
      <a:lvl1pPr marL="0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1pPr>
      <a:lvl2pPr marL="210828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2pPr>
      <a:lvl3pPr marL="421650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3pPr>
      <a:lvl4pPr marL="632472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4pPr>
      <a:lvl5pPr marL="843300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5pPr>
      <a:lvl6pPr marL="1054122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6pPr>
      <a:lvl7pPr marL="1264944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7pPr>
      <a:lvl8pPr marL="1475772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8pPr>
      <a:lvl9pPr marL="1686594" algn="l" defTabSz="210828" rtl="0" eaLnBrk="1" latinLnBrk="0" hangingPunct="1">
        <a:defRPr sz="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chronicdisease/resources/publications/factsheets/nutrition.htm" TargetMode="Externa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hyperlink" Target="https://www.ers.usda.gov/data-products/food-access-research-atlas/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rs.usda.gov/data-products/food-environment-atlas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www.ers.usda.gov/Publications/AP/AP036/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hyperlink" Target="https://www.ers.usda.gov/webdocs/publications/45014/30940_err140.pdf" TargetMode="Externa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13750" y="3961535"/>
            <a:ext cx="9656301" cy="9202893"/>
            <a:chOff x="576544" y="12808367"/>
            <a:chExt cx="12297563" cy="15069217"/>
          </a:xfrm>
        </p:grpSpPr>
        <p:sp>
          <p:nvSpPr>
            <p:cNvPr id="2" name="Rectangle 1"/>
            <p:cNvSpPr/>
            <p:nvPr/>
          </p:nvSpPr>
          <p:spPr>
            <a:xfrm>
              <a:off x="581844" y="14018500"/>
              <a:ext cx="12292263" cy="1385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23.5 million Americans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live in food deserts[1]. Many Americans also live with diet related health conditions. This poster will examine a potential relationship between access to grocery stores and access to healthy foods at grocery stores, the differences between urban and non-urban food deserts, the relationship between population demographics and food deserts, and the relationship between food deserts and the prevalence or mortality rates of diet-related health conditions. I hypothesis that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food deserts are less likely to have a variety of healthy foods in their limited food sources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compared to areas that are not food deserts. I also hypothesize that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food desert communities are more likely to be at risk for diet related health issues 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than than areas that are not food deserts.</a:t>
              </a:r>
            </a:p>
          </p:txBody>
        </p:sp>
        <p:sp>
          <p:nvSpPr>
            <p:cNvPr id="16" name="Rectangle 15"/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Abstract</a:t>
              </a:r>
            </a:p>
          </p:txBody>
        </p:sp>
      </p:grpSp>
      <p:sp>
        <p:nvSpPr>
          <p:cNvPr id="15362" name="Rectangle 2"/>
          <p:cNvSpPr>
            <a:spLocks/>
          </p:cNvSpPr>
          <p:nvPr/>
        </p:nvSpPr>
        <p:spPr bwMode="auto">
          <a:xfrm>
            <a:off x="3604051" y="702516"/>
            <a:ext cx="23041850" cy="29602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18747" bIns="0">
            <a:prstTxWarp prst="textNoShape">
              <a:avLst/>
            </a:prstTxWarp>
          </a:bodyPr>
          <a:lstStyle/>
          <a:p>
            <a:pPr marL="17574" algn="ctr">
              <a:spcBef>
                <a:spcPts val="667"/>
              </a:spcBef>
            </a:pPr>
            <a:r>
              <a:rPr lang="en-US" sz="4800" b="1" dirty="0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rPr>
              <a:t>Analyzing US County Level Food Deserts' Demographics, Food Access, and Diet Related Disease Prevalence</a:t>
            </a:r>
            <a:endParaRPr lang="en-US" sz="1800" dirty="0">
              <a:solidFill>
                <a:srgbClr val="333399"/>
              </a:solidFill>
              <a:latin typeface="Arial Black" pitchFamily="-108" charset="0"/>
              <a:ea typeface="Arial Black" pitchFamily="-108" charset="0"/>
              <a:cs typeface="Arial Black" pitchFamily="-108" charset="0"/>
              <a:sym typeface="Arial Black" pitchFamily="-108" charset="0"/>
            </a:endParaRPr>
          </a:p>
          <a:p>
            <a:pPr marL="17574" algn="ctr">
              <a:spcBef>
                <a:spcPts val="667"/>
              </a:spcBef>
            </a:pPr>
            <a:r>
              <a:rPr lang="en-US" sz="1800" dirty="0">
                <a:solidFill>
                  <a:srgbClr val="333399"/>
                </a:solidFill>
                <a:latin typeface="Arial Black" pitchFamily="-108" charset="0"/>
                <a:ea typeface="Arial Black" pitchFamily="-108" charset="0"/>
                <a:cs typeface="Arial Black" pitchFamily="-108" charset="0"/>
                <a:sym typeface="Arial Black" pitchFamily="-108" charset="0"/>
              </a:rPr>
              <a:t>Morgan L. Ford fordm2@rpi.edu</a:t>
            </a:r>
          </a:p>
          <a:p>
            <a:pPr marL="17574">
              <a:spcBef>
                <a:spcPts val="667"/>
              </a:spcBef>
            </a:pPr>
            <a:r>
              <a:rPr lang="en-US" sz="1200" b="1" baseline="30000" dirty="0">
                <a:solidFill>
                  <a:srgbClr val="333399"/>
                </a:solidFill>
                <a:latin typeface="Arial Black" charset="0"/>
                <a:ea typeface="Arial Black" charset="0"/>
                <a:cs typeface="Arial Black" charset="0"/>
                <a:sym typeface="Arial Black" pitchFamily="-108" charset="0"/>
              </a:rPr>
              <a:t> </a:t>
            </a:r>
          </a:p>
          <a:p>
            <a:pPr marL="17574" algn="ctr">
              <a:spcBef>
                <a:spcPts val="667"/>
              </a:spcBef>
            </a:pPr>
            <a:r>
              <a:rPr lang="en-US" sz="2000" b="1" baseline="30000" dirty="0">
                <a:solidFill>
                  <a:srgbClr val="333399"/>
                </a:solidFill>
                <a:latin typeface="Arial Black" charset="0"/>
                <a:ea typeface="Arial Black" charset="0"/>
                <a:cs typeface="Arial Black" charset="0"/>
                <a:sym typeface="Arial Black" pitchFamily="-108" charset="0"/>
              </a:rPr>
              <a:t>1</a:t>
            </a:r>
            <a:r>
              <a:rPr lang="en-US" sz="2000" b="1" dirty="0">
                <a:solidFill>
                  <a:srgbClr val="333399"/>
                </a:solidFill>
                <a:latin typeface="Arial Black" charset="0"/>
                <a:ea typeface="Arial Black" charset="0"/>
                <a:cs typeface="Arial Black" charset="0"/>
                <a:sym typeface="Arial Black" pitchFamily="-108" charset="0"/>
              </a:rPr>
              <a:t>Rensselaer Polytechnic Institute, Troy, NY, United States, </a:t>
            </a:r>
          </a:p>
        </p:txBody>
      </p:sp>
      <p:sp>
        <p:nvSpPr>
          <p:cNvPr id="15381" name="Rectangle 98"/>
          <p:cNvSpPr>
            <a:spLocks/>
          </p:cNvSpPr>
          <p:nvPr/>
        </p:nvSpPr>
        <p:spPr bwMode="auto">
          <a:xfrm>
            <a:off x="480349" y="38603237"/>
            <a:ext cx="14782800" cy="2743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4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Note: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When creating urban and non-urban linear models, a county was counted as urban if the percent of urban census tracts in the county was higher than 50%.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endParaRPr lang="en-US" sz="23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3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When classifying entire counties as food deserts, a county would be classified as a food desert if 33% or more of the census tracts in the county were food deserts.</a:t>
            </a:r>
          </a:p>
        </p:txBody>
      </p:sp>
      <p:pic>
        <p:nvPicPr>
          <p:cNvPr id="18" name="Picture 17" descr="RPI_red_hea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95" y="3019263"/>
            <a:ext cx="3755139" cy="70408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65B740-E81B-0141-AAD2-61BB49CC0F06}"/>
              </a:ext>
            </a:extLst>
          </p:cNvPr>
          <p:cNvGrpSpPr/>
          <p:nvPr/>
        </p:nvGrpSpPr>
        <p:grpSpPr>
          <a:xfrm>
            <a:off x="-317" y="0"/>
            <a:ext cx="31272480" cy="41697275"/>
            <a:chOff x="-317" y="0"/>
            <a:chExt cx="31272480" cy="41697275"/>
          </a:xfrm>
        </p:grpSpPr>
        <p:sp>
          <p:nvSpPr>
            <p:cNvPr id="15364" name="Rectangle 4"/>
            <p:cNvSpPr>
              <a:spLocks/>
            </p:cNvSpPr>
            <p:nvPr/>
          </p:nvSpPr>
          <p:spPr bwMode="auto">
            <a:xfrm>
              <a:off x="0" y="0"/>
              <a:ext cx="274320" cy="4169664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  <p:sp>
          <p:nvSpPr>
            <p:cNvPr id="15366" name="Rectangle 6"/>
            <p:cNvSpPr>
              <a:spLocks/>
            </p:cNvSpPr>
            <p:nvPr/>
          </p:nvSpPr>
          <p:spPr bwMode="auto">
            <a:xfrm>
              <a:off x="-317" y="0"/>
              <a:ext cx="31272480" cy="27432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  <p:sp>
          <p:nvSpPr>
            <p:cNvPr id="15367" name="Rectangle 7"/>
            <p:cNvSpPr>
              <a:spLocks/>
            </p:cNvSpPr>
            <p:nvPr/>
          </p:nvSpPr>
          <p:spPr bwMode="auto">
            <a:xfrm>
              <a:off x="-317" y="41422955"/>
              <a:ext cx="31272480" cy="27432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520104D6-82EC-634C-9B6A-E1702C7C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7843" y="635"/>
              <a:ext cx="274320" cy="41696640"/>
            </a:xfrm>
            <a:prstGeom prst="rect">
              <a:avLst/>
            </a:prstGeom>
            <a:solidFill>
              <a:srgbClr val="333399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 sz="1186"/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E05F92F1-E12D-D143-B0F3-C8CCB3316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6673175"/>
            <a:ext cx="31272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5E41B09-28E4-404C-B50E-3D155B826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6673175"/>
            <a:ext cx="3127216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21F09B-467C-F848-AC1F-7595AF81100E}"/>
              </a:ext>
            </a:extLst>
          </p:cNvPr>
          <p:cNvSpPr/>
          <p:nvPr/>
        </p:nvSpPr>
        <p:spPr>
          <a:xfrm>
            <a:off x="21096828" y="26063086"/>
            <a:ext cx="9597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C38D256-59DD-CF4F-8873-574D1EC34616}"/>
              </a:ext>
            </a:extLst>
          </p:cNvPr>
          <p:cNvGrpSpPr/>
          <p:nvPr/>
        </p:nvGrpSpPr>
        <p:grpSpPr>
          <a:xfrm>
            <a:off x="624682" y="13240945"/>
            <a:ext cx="9605363" cy="9695335"/>
            <a:chOff x="576544" y="12808369"/>
            <a:chExt cx="12227388" cy="1587555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84BE991-8DD8-B149-83DD-30AFB7A8EFC2}"/>
                </a:ext>
              </a:extLst>
            </p:cNvPr>
            <p:cNvSpPr/>
            <p:nvPr/>
          </p:nvSpPr>
          <p:spPr>
            <a:xfrm>
              <a:off x="581843" y="14018500"/>
              <a:ext cx="12222089" cy="14665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According to the USDA, a food desert is defined as an area that has either: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poverty rate &gt;= 20%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median family income &lt;= 80% of the median family income (urban areas)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median family income &lt;= 80% of statewide median family income (nonurban areas)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and at least 500 people or 33% live further than: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Urban: 1 miles from nearest large grocery store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Rural: 10 miles from nearest large grocery store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Diet related health conditions include: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Type 2 Diabetes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Heart Disease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Obesity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Breast, Colon, and Uterine Cancers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b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D26DB74-3E13-E741-93A6-52086ABF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9"/>
              <a:ext cx="12222089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Introduction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20C19EE0-ACCE-FC4D-99F1-3686286E6A0D}"/>
              </a:ext>
            </a:extLst>
          </p:cNvPr>
          <p:cNvSpPr>
            <a:spLocks/>
          </p:cNvSpPr>
          <p:nvPr/>
        </p:nvSpPr>
        <p:spPr bwMode="auto">
          <a:xfrm>
            <a:off x="10683904" y="3961026"/>
            <a:ext cx="19743164" cy="77724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40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Models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F7E0187-D979-E64B-A14E-192DC7776C9A}"/>
              </a:ext>
            </a:extLst>
          </p:cNvPr>
          <p:cNvGrpSpPr/>
          <p:nvPr/>
        </p:nvGrpSpPr>
        <p:grpSpPr>
          <a:xfrm>
            <a:off x="668852" y="21666598"/>
            <a:ext cx="9601200" cy="4401098"/>
            <a:chOff x="576544" y="12808368"/>
            <a:chExt cx="12222089" cy="720655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4833AFE-0327-364A-ABFE-8728F7DEEE4F}"/>
                </a:ext>
              </a:extLst>
            </p:cNvPr>
            <p:cNvSpPr/>
            <p:nvPr/>
          </p:nvSpPr>
          <p:spPr>
            <a:xfrm>
              <a:off x="576544" y="14219301"/>
              <a:ext cx="12222089" cy="57956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 Environment Atlas</a:t>
              </a:r>
            </a:p>
            <a:p>
              <a:pPr lvl="1" indent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County level data about types of accessible food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Food Access Research Atlas</a:t>
              </a:r>
            </a:p>
            <a:p>
              <a:pPr lvl="1" indent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Census tract level data about access to food</a:t>
              </a:r>
            </a:p>
            <a:p>
              <a:pPr marL="457200" indent="-457200" algn="just"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 Health Map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- Variety of data about health conditions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E21DAFF-E9BE-0249-A666-5FCD7EC1D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8"/>
              <a:ext cx="12222089" cy="127268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The Data</a:t>
              </a:r>
            </a:p>
          </p:txBody>
        </p:sp>
      </p:grpSp>
      <p:sp>
        <p:nvSpPr>
          <p:cNvPr id="52" name="Rectangle 98">
            <a:extLst>
              <a:ext uri="{FF2B5EF4-FFF2-40B4-BE49-F238E27FC236}">
                <a16:creationId xmlns:a16="http://schemas.microsoft.com/office/drawing/2014/main" id="{EA0D8CCA-DFE3-8D4D-B1FF-C5320F6E4324}"/>
              </a:ext>
            </a:extLst>
          </p:cNvPr>
          <p:cNvSpPr>
            <a:spLocks/>
          </p:cNvSpPr>
          <p:nvPr/>
        </p:nvSpPr>
        <p:spPr bwMode="auto">
          <a:xfrm>
            <a:off x="15431314" y="38603237"/>
            <a:ext cx="15444767" cy="274320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4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Sources:</a:t>
            </a: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0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4"/>
              </a:rPr>
              <a:t>https://www.ers.usda.gov/webdocs/publications/45014/30940_err140.pdf</a:t>
            </a:r>
            <a:endParaRPr lang="en-US" sz="20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0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5"/>
              </a:rPr>
              <a:t>http://www.ers.usda.gov/Publications/AP/AP036/</a:t>
            </a:r>
            <a:endParaRPr lang="en-US" sz="20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0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6"/>
              </a:rPr>
              <a:t>https://www.ers.usda.gov/data-products/food-environment-atlas/</a:t>
            </a:r>
            <a:endParaRPr lang="en-US" sz="20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0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7"/>
              </a:rPr>
              <a:t>https://www.ers.usda.gov/data-products/food-access-research-atlas/</a:t>
            </a:r>
            <a:endParaRPr lang="en-US" sz="20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r>
              <a:rPr lang="en-US" sz="2000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  <a:hlinkClick r:id="rId8"/>
              </a:rPr>
              <a:t>https://www.cdc.gov/chronicdisease/resources/publications/factsheets/nutrition.htm</a:t>
            </a:r>
            <a:endParaRPr lang="en-US" sz="20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  <a:p>
            <a:pPr>
              <a:lnSpc>
                <a:spcPct val="110000"/>
              </a:lnSpc>
              <a:tabLst>
                <a:tab pos="163281" algn="l"/>
                <a:tab pos="327298" algn="l"/>
                <a:tab pos="491309" algn="l"/>
                <a:tab pos="655325" algn="l"/>
                <a:tab pos="819336" algn="l"/>
                <a:tab pos="983353" algn="l"/>
                <a:tab pos="1147363" algn="l"/>
                <a:tab pos="1311379" algn="l"/>
                <a:tab pos="1475396" algn="l"/>
                <a:tab pos="1639406" algn="l"/>
                <a:tab pos="1803423" algn="l"/>
                <a:tab pos="1967434" algn="l"/>
              </a:tabLst>
            </a:pPr>
            <a:endParaRPr lang="en-US" sz="2000" dirty="0">
              <a:solidFill>
                <a:schemeClr val="tx1"/>
              </a:solidFill>
              <a:latin typeface="Verdana" pitchFamily="-108" charset="0"/>
              <a:ea typeface="Verdana" pitchFamily="-108" charset="0"/>
              <a:cs typeface="Verdana" pitchFamily="-108" charset="0"/>
              <a:sym typeface="Verdana" pitchFamily="-108" charset="0"/>
            </a:endParaRPr>
          </a:p>
        </p:txBody>
      </p:sp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7715C4CA-5F86-7346-B3B9-FCA3E10017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43497" y="1789234"/>
            <a:ext cx="4249229" cy="2134316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08E844D-D2B0-6E5D-4370-9C43EF53E323}"/>
              </a:ext>
            </a:extLst>
          </p:cNvPr>
          <p:cNvSpPr/>
          <p:nvPr/>
        </p:nvSpPr>
        <p:spPr>
          <a:xfrm>
            <a:off x="670918" y="28515267"/>
            <a:ext cx="960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Chart, histogram&#10;&#10;Description automatically generated">
            <a:extLst>
              <a:ext uri="{FF2B5EF4-FFF2-40B4-BE49-F238E27FC236}">
                <a16:creationId xmlns:a16="http://schemas.microsoft.com/office/drawing/2014/main" id="{1D764E89-BE00-EAC9-E472-BD76B61CA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275" y="27493424"/>
            <a:ext cx="8890000" cy="5486400"/>
          </a:xfrm>
          <a:prstGeom prst="rect">
            <a:avLst/>
          </a:prstGeom>
        </p:spPr>
      </p:pic>
      <p:pic>
        <p:nvPicPr>
          <p:cNvPr id="31" name="Picture 30" descr="Chart, scatter chart&#10;&#10;Description automatically generated">
            <a:extLst>
              <a:ext uri="{FF2B5EF4-FFF2-40B4-BE49-F238E27FC236}">
                <a16:creationId xmlns:a16="http://schemas.microsoft.com/office/drawing/2014/main" id="{D6BF542B-F7CD-FD49-4055-1601D29ECA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859" y="33473031"/>
            <a:ext cx="7267126" cy="4484855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6EE2A9AE-A07D-769F-C848-AA6C05426CD9}"/>
              </a:ext>
            </a:extLst>
          </p:cNvPr>
          <p:cNvSpPr>
            <a:spLocks/>
          </p:cNvSpPr>
          <p:nvPr/>
        </p:nvSpPr>
        <p:spPr bwMode="auto">
          <a:xfrm>
            <a:off x="613750" y="26333417"/>
            <a:ext cx="9601200" cy="777240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1pPr>
            <a:lvl2pPr marL="425224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2pPr>
            <a:lvl3pPr marL="85192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3pPr>
            <a:lvl4pPr marL="1278633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4pPr>
            <a:lvl5pPr marL="1705338" indent="1482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5pPr>
            <a:lvl6pPr marL="2133524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6pPr>
            <a:lvl7pPr marL="2560229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7pPr>
            <a:lvl8pPr marL="2986933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8pPr>
            <a:lvl9pPr marL="3413638" algn="l" defTabSz="426705" rtl="0" eaLnBrk="1" latinLnBrk="0" hangingPunct="1">
              <a:defRPr sz="2400" kern="1200">
                <a:solidFill>
                  <a:srgbClr val="000000"/>
                </a:solidFill>
                <a:latin typeface="Times" pitchFamily="-108" charset="0"/>
                <a:ea typeface="ヒラギノ明朝 ProN W3" pitchFamily="-108" charset="-128"/>
                <a:cs typeface="ヒラギノ明朝 ProN W3" pitchFamily="-108" charset="-128"/>
                <a:sym typeface="Times" pitchFamily="-108" charset="0"/>
              </a:defRPr>
            </a:lvl9pPr>
          </a:lstStyle>
          <a:p>
            <a:pPr algn="ctr">
              <a:lnSpc>
                <a:spcPct val="110000"/>
              </a:lnSpc>
              <a:tabLst>
                <a:tab pos="201793" algn="l"/>
                <a:tab pos="404492" algn="l"/>
                <a:tab pos="607190" algn="l"/>
                <a:tab pos="809888" algn="l"/>
                <a:tab pos="1012587" algn="l"/>
                <a:tab pos="1215286" algn="l"/>
                <a:tab pos="1417983" algn="l"/>
                <a:tab pos="1620682" algn="l"/>
                <a:tab pos="1823380" algn="l"/>
                <a:tab pos="2026078" algn="l"/>
                <a:tab pos="2228776" algn="l"/>
                <a:tab pos="2431475" algn="l"/>
              </a:tabLst>
            </a:pPr>
            <a:r>
              <a:rPr lang="en-US" sz="4000" b="1" dirty="0">
                <a:solidFill>
                  <a:schemeClr val="tx1"/>
                </a:solidFill>
                <a:latin typeface="Verdana" pitchFamily="-108" charset="0"/>
                <a:ea typeface="Verdana" pitchFamily="-108" charset="0"/>
                <a:cs typeface="Verdana" pitchFamily="-108" charset="0"/>
                <a:sym typeface="Verdana" pitchFamily="-108" charset="0"/>
              </a:rPr>
              <a:t>EDA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46D671-C442-8D4D-B2C3-DCD87EE41645}"/>
              </a:ext>
            </a:extLst>
          </p:cNvPr>
          <p:cNvGrpSpPr/>
          <p:nvPr/>
        </p:nvGrpSpPr>
        <p:grpSpPr>
          <a:xfrm>
            <a:off x="10681822" y="4922837"/>
            <a:ext cx="9656301" cy="6740681"/>
            <a:chOff x="576544" y="12808367"/>
            <a:chExt cx="12297563" cy="1103748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EBBB524-B646-87A7-8DE6-9B143262F18B}"/>
                </a:ext>
              </a:extLst>
            </p:cNvPr>
            <p:cNvSpPr/>
            <p:nvPr/>
          </p:nvSpPr>
          <p:spPr>
            <a:xfrm>
              <a:off x="581844" y="14018500"/>
              <a:ext cx="12292263" cy="98273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support vector machine model was model to classify if a county that was a food desert or not, using the variable that flagged if a tract that flagged at low access for 1 mile for urban areas and 10 miles for non-urban areas, and the following  demographic variables about population income and ethnicity.</a:t>
              </a: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It performed with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74.55%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accuracy and the confusion matrix is below.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0871F0A-06B7-ACC2-6CC9-99144404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Demographics SVM</a:t>
              </a:r>
            </a:p>
          </p:txBody>
        </p:sp>
      </p:grpSp>
      <p:pic>
        <p:nvPicPr>
          <p:cNvPr id="38" name="Picture 37" descr="Chart, treemap chart&#10;&#10;Description automatically generated">
            <a:extLst>
              <a:ext uri="{FF2B5EF4-FFF2-40B4-BE49-F238E27FC236}">
                <a16:creationId xmlns:a16="http://schemas.microsoft.com/office/drawing/2014/main" id="{00A21E5C-1E00-5E84-1AAA-2EE22336FE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18590" y="12143738"/>
            <a:ext cx="8890000" cy="5486400"/>
          </a:xfrm>
          <a:prstGeom prst="rect">
            <a:avLst/>
          </a:prstGeom>
        </p:spPr>
      </p:pic>
      <p:pic>
        <p:nvPicPr>
          <p:cNvPr id="56" name="Picture 5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341E398-04C6-3E4C-C187-83595D2B4F8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193" t="15578" r="24395" b="1210"/>
          <a:stretch/>
        </p:blipFill>
        <p:spPr>
          <a:xfrm>
            <a:off x="12601220" y="8971228"/>
            <a:ext cx="5867400" cy="147957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51BF1DB-A8B2-14F0-302E-BB52FCA99536}"/>
              </a:ext>
            </a:extLst>
          </p:cNvPr>
          <p:cNvGrpSpPr/>
          <p:nvPr/>
        </p:nvGrpSpPr>
        <p:grpSpPr>
          <a:xfrm>
            <a:off x="20764029" y="32244126"/>
            <a:ext cx="9656301" cy="3293583"/>
            <a:chOff x="576544" y="12808367"/>
            <a:chExt cx="12297563" cy="539305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7614D0A-7CCB-6748-FD2A-F3911823226D}"/>
                </a:ext>
              </a:extLst>
            </p:cNvPr>
            <p:cNvSpPr/>
            <p:nvPr/>
          </p:nvSpPr>
          <p:spPr>
            <a:xfrm>
              <a:off x="581844" y="14018500"/>
              <a:ext cx="12292263" cy="4182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By t-test alone, my hypothesis is disproven. However, from the models that I have generated, I find there to be a significant link between food deserts, food access, quality of life, and diet-related health conditions.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C57BB59-7F79-9D6F-1BD6-A4FD9B0A3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Conclusion</a:t>
              </a:r>
            </a:p>
          </p:txBody>
        </p:sp>
      </p:grpSp>
      <p:pic>
        <p:nvPicPr>
          <p:cNvPr id="58" name="Picture 57" descr="Table&#10;&#10;Description automatically generated">
            <a:extLst>
              <a:ext uri="{FF2B5EF4-FFF2-40B4-BE49-F238E27FC236}">
                <a16:creationId xmlns:a16="http://schemas.microsoft.com/office/drawing/2014/main" id="{92978550-C0AC-F710-1D1B-DB54585B4D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79461" y="23082997"/>
            <a:ext cx="9170486" cy="3007483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09D3F8D-D346-A118-C665-24BBD3716647}"/>
              </a:ext>
            </a:extLst>
          </p:cNvPr>
          <p:cNvGrpSpPr/>
          <p:nvPr/>
        </p:nvGrpSpPr>
        <p:grpSpPr>
          <a:xfrm>
            <a:off x="10807772" y="26363455"/>
            <a:ext cx="9656301" cy="3845189"/>
            <a:chOff x="576544" y="12808367"/>
            <a:chExt cx="12297563" cy="360532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C5A3112-F065-1A1E-A3A3-E2D2C7AE1E0A}"/>
                </a:ext>
              </a:extLst>
            </p:cNvPr>
            <p:cNvSpPr/>
            <p:nvPr/>
          </p:nvSpPr>
          <p:spPr>
            <a:xfrm>
              <a:off x="581844" y="14018500"/>
              <a:ext cx="12292263" cy="2395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random forest classifier was made with 50 trees and 3 variables tried at each split to see if it was possible to correctly classify a county as having 33% or more food desert tracts based on the food environment. It performed with </a:t>
              </a:r>
              <a:r>
                <a:rPr lang="en-US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97.3%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accuracy.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98CF81F-4F53-DDFF-4A61-04D2146C8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Access Random Forest</a:t>
              </a:r>
            </a:p>
          </p:txBody>
        </p:sp>
      </p:grpSp>
      <p:pic>
        <p:nvPicPr>
          <p:cNvPr id="60" name="Picture 59" descr="Chart&#10;&#10;Description automatically generated">
            <a:extLst>
              <a:ext uri="{FF2B5EF4-FFF2-40B4-BE49-F238E27FC236}">
                <a16:creationId xmlns:a16="http://schemas.microsoft.com/office/drawing/2014/main" id="{F721348E-A1DF-C1B4-90F8-827B5C0DEA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81322" y="30131640"/>
            <a:ext cx="10464800" cy="6883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643C8A-87E3-AEC2-2FD4-3A882914D3B7}"/>
              </a:ext>
            </a:extLst>
          </p:cNvPr>
          <p:cNvSpPr txBox="1"/>
          <p:nvPr/>
        </p:nvSpPr>
        <p:spPr>
          <a:xfrm>
            <a:off x="10681822" y="37015040"/>
            <a:ext cx="9722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most important factors for accuracy: the number of grocery stores, food service restaurants, and convenience stores.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BED025D-BE21-B516-9A69-4D42D659F846}"/>
              </a:ext>
            </a:extLst>
          </p:cNvPr>
          <p:cNvGrpSpPr/>
          <p:nvPr/>
        </p:nvGrpSpPr>
        <p:grpSpPr>
          <a:xfrm>
            <a:off x="20459885" y="4922836"/>
            <a:ext cx="9656301" cy="3293583"/>
            <a:chOff x="576544" y="12808367"/>
            <a:chExt cx="12297563" cy="539305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442CB55-BD43-BD4C-90D3-4CE891A3CAE0}"/>
                </a:ext>
              </a:extLst>
            </p:cNvPr>
            <p:cNvSpPr/>
            <p:nvPr/>
          </p:nvSpPr>
          <p:spPr>
            <a:xfrm>
              <a:off x="581844" y="14018500"/>
              <a:ext cx="12292263" cy="4182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model was created with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72.3%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accuracy to classify food deserts based on length of life. Another </a:t>
              </a:r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model was created with </a:t>
              </a:r>
              <a:r>
                <a:rPr lang="en-US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94.15%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accuracy to classify food deserts based on quality of life. The respective confusion matrices are below.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E5ACB90-5AD3-7EF9-1C42-4B2BA6422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Quality of Life KNN</a:t>
              </a:r>
            </a:p>
          </p:txBody>
        </p:sp>
      </p:grpSp>
      <p:pic>
        <p:nvPicPr>
          <p:cNvPr id="63" name="Picture 62" descr="Chart&#10;&#10;Description automatically generated">
            <a:extLst>
              <a:ext uri="{FF2B5EF4-FFF2-40B4-BE49-F238E27FC236}">
                <a16:creationId xmlns:a16="http://schemas.microsoft.com/office/drawing/2014/main" id="{E2474FA6-E5D6-AE24-918A-2C3D9C46E3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908898" y="8620219"/>
            <a:ext cx="8890000" cy="5486400"/>
          </a:xfrm>
          <a:prstGeom prst="rect">
            <a:avLst/>
          </a:prstGeom>
        </p:spPr>
      </p:pic>
      <p:pic>
        <p:nvPicPr>
          <p:cNvPr id="65" name="Picture 64" descr="Chart, scatter chart&#10;&#10;Description automatically generated">
            <a:extLst>
              <a:ext uri="{FF2B5EF4-FFF2-40B4-BE49-F238E27FC236}">
                <a16:creationId xmlns:a16="http://schemas.microsoft.com/office/drawing/2014/main" id="{81657651-516D-CC0D-0BF8-24ABD53464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905408" y="14183137"/>
            <a:ext cx="8890000" cy="54864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8D090D1-72AA-5ADA-9339-1E268D106EBB}"/>
              </a:ext>
            </a:extLst>
          </p:cNvPr>
          <p:cNvGrpSpPr/>
          <p:nvPr/>
        </p:nvGrpSpPr>
        <p:grpSpPr>
          <a:xfrm>
            <a:off x="20698486" y="19653663"/>
            <a:ext cx="9656301" cy="3172554"/>
            <a:chOff x="576544" y="12808367"/>
            <a:chExt cx="12297563" cy="452877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B775B96-1E9F-3ED3-0453-C9E8C5B3874E}"/>
                </a:ext>
              </a:extLst>
            </p:cNvPr>
            <p:cNvSpPr/>
            <p:nvPr/>
          </p:nvSpPr>
          <p:spPr>
            <a:xfrm>
              <a:off x="581844" y="14018500"/>
              <a:ext cx="12292263" cy="33186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random forest classifier was made with 50 trees and 3 variables tried at each split to see if it was possible to correctly classify a county as having 33% or more food desert tracts based on the prevalence of obesity and diabetes as well as the mortality rates of cardiovascular disease, breast, colon, and uterine cancers. It performed with </a:t>
              </a:r>
              <a:r>
                <a:rPr lang="en-US" sz="3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94.1%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accuracy. 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2770EE2-8576-BEB0-E7B2-DE89CFCB5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Health Random Forest</a:t>
              </a:r>
            </a:p>
          </p:txBody>
        </p:sp>
      </p:grpSp>
      <p:pic>
        <p:nvPicPr>
          <p:cNvPr id="67" name="Picture 66" descr="Chart&#10;&#10;Description automatically generated">
            <a:extLst>
              <a:ext uri="{FF2B5EF4-FFF2-40B4-BE49-F238E27FC236}">
                <a16:creationId xmlns:a16="http://schemas.microsoft.com/office/drawing/2014/main" id="{63DF9158-B0FA-F8E1-06DF-0710E70F35B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54065" y="23922957"/>
            <a:ext cx="10083800" cy="6375400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FC237672-4FFD-7EFC-B8CE-7274B4468CC4}"/>
              </a:ext>
            </a:extLst>
          </p:cNvPr>
          <p:cNvSpPr txBox="1"/>
          <p:nvPr/>
        </p:nvSpPr>
        <p:spPr>
          <a:xfrm>
            <a:off x="20747921" y="30529271"/>
            <a:ext cx="9722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most important factors for accuracy: colon cancer mortality rate and cardiovascular disease mortality rate.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0BD070F-3F57-4BC3-5A19-6204F0167B8F}"/>
              </a:ext>
            </a:extLst>
          </p:cNvPr>
          <p:cNvGrpSpPr/>
          <p:nvPr/>
        </p:nvGrpSpPr>
        <p:grpSpPr>
          <a:xfrm>
            <a:off x="10834222" y="18122299"/>
            <a:ext cx="9656301" cy="4770911"/>
            <a:chOff x="576544" y="12808367"/>
            <a:chExt cx="12297563" cy="781209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E46C115-2E5C-621E-68A5-5806B2775180}"/>
                </a:ext>
              </a:extLst>
            </p:cNvPr>
            <p:cNvSpPr/>
            <p:nvPr/>
          </p:nvSpPr>
          <p:spPr>
            <a:xfrm>
              <a:off x="581844" y="14018500"/>
              <a:ext cx="12292263" cy="6601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 linear regression model was created to examine feature importance and to examine the difference between urban and non-urban areas. The urban linear model is likely overfit due to the lack of data. The non-urban linear model performs with residual</a:t>
              </a:r>
              <a:b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standard error of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0.3614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and multiple R-squared of </a:t>
              </a:r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0.04345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. This model may also be overfit, but does perform with relatively low error.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3F6082-3C65-2621-0A9D-402498756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544" y="12808367"/>
              <a:ext cx="12222090" cy="1272686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 anchor="ctr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1pPr>
              <a:lvl2pPr marL="425224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2pPr>
              <a:lvl3pPr marL="85192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3pPr>
              <a:lvl4pPr marL="1278633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4pPr>
              <a:lvl5pPr marL="1705338" indent="1482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5pPr>
              <a:lvl6pPr marL="2133524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6pPr>
              <a:lvl7pPr marL="2560229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7pPr>
              <a:lvl8pPr marL="2986933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8pPr>
              <a:lvl9pPr marL="3413638" algn="l" defTabSz="426705" rtl="0" eaLnBrk="1" latinLnBrk="0" hangingPunct="1">
                <a:defRPr sz="2400" kern="1200">
                  <a:solidFill>
                    <a:srgbClr val="000000"/>
                  </a:solidFill>
                  <a:latin typeface="Times" pitchFamily="-108" charset="0"/>
                  <a:ea typeface="ヒラギノ明朝 ProN W3" pitchFamily="-108" charset="-128"/>
                  <a:cs typeface="ヒラギノ明朝 ProN W3" pitchFamily="-108" charset="-128"/>
                  <a:sym typeface="Times" pitchFamily="-108" charset="0"/>
                </a:defRPr>
              </a:lvl9pPr>
            </a:lstStyle>
            <a:p>
              <a:pPr algn="ctr">
                <a:lnSpc>
                  <a:spcPct val="110000"/>
                </a:lnSpc>
                <a:tabLst>
                  <a:tab pos="201793" algn="l"/>
                  <a:tab pos="404492" algn="l"/>
                  <a:tab pos="607190" algn="l"/>
                  <a:tab pos="809888" algn="l"/>
                  <a:tab pos="1012587" algn="l"/>
                  <a:tab pos="1215286" algn="l"/>
                  <a:tab pos="1417983" algn="l"/>
                  <a:tab pos="1620682" algn="l"/>
                  <a:tab pos="1823380" algn="l"/>
                  <a:tab pos="2026078" algn="l"/>
                  <a:tab pos="2228776" algn="l"/>
                  <a:tab pos="2431475" algn="l"/>
                </a:tabLst>
              </a:pPr>
              <a:r>
                <a:rPr lang="en-US" sz="4000" b="1" dirty="0">
                  <a:solidFill>
                    <a:schemeClr val="tx1"/>
                  </a:solidFill>
                  <a:latin typeface="Verdana" pitchFamily="-108" charset="0"/>
                  <a:ea typeface="Verdana" pitchFamily="-108" charset="0"/>
                  <a:cs typeface="Verdana" pitchFamily="-108" charset="0"/>
                  <a:sym typeface="Verdana" pitchFamily="-108" charset="0"/>
                </a:rPr>
                <a:t>Access Linear Regression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Times"/>
        <a:ea typeface="ヒラギノ明朝 ProN W3"/>
        <a:cs typeface="ヒラギノ明朝 ProN W3"/>
      </a:majorFont>
      <a:minorFont>
        <a:latin typeface="Times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pitchFamily="-109" charset="0"/>
            <a:ea typeface="ヒラギノ明朝 ProN W3" pitchFamily="-109" charset="-128"/>
            <a:cs typeface="ヒラギノ明朝 ProN W3" pitchFamily="-109" charset="-128"/>
            <a:sym typeface="Times" pitchFamily="-109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23559</TotalTime>
  <Pages>0</Pages>
  <Words>867</Words>
  <Characters>0</Characters>
  <Application>Microsoft Macintosh PowerPoint</Application>
  <PresentationFormat>Custom</PresentationFormat>
  <Lines>0</Lines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</vt:lpstr>
      <vt:lpstr>Verdana</vt:lpstr>
      <vt:lpstr>Title &amp; Bullets</vt:lpstr>
      <vt:lpstr>PowerPoint Presentation</vt:lpstr>
    </vt:vector>
  </TitlesOfParts>
  <Manager>Peter Fox</Manager>
  <Company>Rensselaer Polytechnic Institute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Social and Personal Factors in Semantic Infusion Projects</dc:subject>
  <dc:creator>Patrick West</dc:creator>
  <cp:keywords/>
  <dc:description/>
  <cp:lastModifiedBy>Ford, Morgan</cp:lastModifiedBy>
  <cp:revision>899</cp:revision>
  <cp:lastPrinted>2017-12-12T11:03:11Z</cp:lastPrinted>
  <dcterms:created xsi:type="dcterms:W3CDTF">2010-03-16T21:47:29Z</dcterms:created>
  <dcterms:modified xsi:type="dcterms:W3CDTF">2022-04-26T07:57:08Z</dcterms:modified>
  <cp:category/>
</cp:coreProperties>
</file>