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8" r:id="rId14"/>
    <p:sldId id="282" r:id="rId15"/>
    <p:sldId id="285" r:id="rId16"/>
    <p:sldId id="286" r:id="rId17"/>
    <p:sldId id="287" r:id="rId18"/>
    <p:sldId id="258" r:id="rId19"/>
    <p:sldId id="264" r:id="rId20"/>
    <p:sldId id="259" r:id="rId21"/>
    <p:sldId id="260" r:id="rId22"/>
    <p:sldId id="284" r:id="rId23"/>
    <p:sldId id="289" r:id="rId24"/>
    <p:sldId id="290" r:id="rId25"/>
    <p:sldId id="283" r:id="rId26"/>
    <p:sldId id="265" r:id="rId27"/>
    <p:sldId id="268"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83" autoAdjust="0"/>
  </p:normalViewPr>
  <p:slideViewPr>
    <p:cSldViewPr>
      <p:cViewPr>
        <p:scale>
          <a:sx n="75" d="100"/>
          <a:sy n="75" d="100"/>
        </p:scale>
        <p:origin x="-256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TEST SUITe</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smtClean="0">
                <a:latin typeface="Times New Roman" pitchFamily="18" charset="0"/>
                <a:cs typeface="Times New Roman" pitchFamily="18" charset="0"/>
              </a:rPr>
              <a:t>Là tập hợp các testcase cho mục đích nhất định</a:t>
            </a:r>
          </a:p>
          <a:p>
            <a:pPr>
              <a:buFontTx/>
              <a:buChar char="-"/>
            </a:pP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75113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625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139227024"/>
              </p:ext>
            </p:extLst>
          </p:nvPr>
        </p:nvGraphicFramePr>
        <p:xfrm>
          <a:off x="152400" y="990600"/>
          <a:ext cx="5486400" cy="4114800"/>
        </p:xfrm>
        <a:graphic>
          <a:graphicData uri="http://schemas.openxmlformats.org/presentationml/2006/ole">
            <mc:AlternateContent xmlns:mc="http://schemas.openxmlformats.org/markup-compatibility/2006">
              <mc:Choice xmlns:v="urn:schemas-microsoft-com:vml" Requires="v">
                <p:oleObj spid="_x0000_s35852" name="Image" r:id="rId3" imgW="7315200" imgH="5486400" progId="">
                  <p:embed/>
                </p:oleObj>
              </mc:Choice>
              <mc:Fallback>
                <p:oleObj name="Image" r:id="rId3" imgW="7315200" imgH="548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54864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38342961"/>
              </p:ext>
            </p:extLst>
          </p:nvPr>
        </p:nvGraphicFramePr>
        <p:xfrm>
          <a:off x="5715000" y="0"/>
          <a:ext cx="2743200" cy="2743200"/>
        </p:xfrm>
        <a:graphic>
          <a:graphicData uri="http://schemas.openxmlformats.org/presentationml/2006/ole">
            <mc:AlternateContent xmlns:mc="http://schemas.openxmlformats.org/markup-compatibility/2006">
              <mc:Choice xmlns:v="urn:schemas-microsoft-com:vml" Requires="v">
                <p:oleObj spid="_x0000_s35853" name="Image" r:id="rId5" imgW="3657600" imgH="3657600" progId="">
                  <p:embed/>
                </p:oleObj>
              </mc:Choice>
              <mc:Fallback>
                <p:oleObj name="Image" r:id="rId5" imgW="3657600" imgH="3657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0"/>
                        <a:ext cx="2743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108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41052910"/>
              </p:ext>
            </p:extLst>
          </p:nvPr>
        </p:nvGraphicFramePr>
        <p:xfrm>
          <a:off x="1295400" y="1066800"/>
          <a:ext cx="6172200" cy="4114800"/>
        </p:xfrm>
        <a:graphic>
          <a:graphicData uri="http://schemas.openxmlformats.org/presentationml/2006/ole">
            <mc:AlternateContent xmlns:mc="http://schemas.openxmlformats.org/markup-compatibility/2006">
              <mc:Choice xmlns:v="urn:schemas-microsoft-com:vml" Requires="v">
                <p:oleObj spid="_x0000_s36871" name="Image" r:id="rId3" imgW="8229600" imgH="5486400" progId="">
                  <p:embed/>
                </p:oleObj>
              </mc:Choice>
              <mc:Fallback>
                <p:oleObj name="Image" r:id="rId3" imgW="8229600" imgH="548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172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2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543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7139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lstStyle/>
          <a:p>
            <a:endParaRPr lang="en-US"/>
          </a:p>
        </p:txBody>
      </p:sp>
      <p:sp>
        <p:nvSpPr>
          <p:cNvPr id="3" name="Content Placeholder 2"/>
          <p:cNvSpPr>
            <a:spLocks noGrp="1"/>
          </p:cNvSpPr>
          <p:nvPr>
            <p:ph sz="half" idx="2"/>
          </p:nvPr>
        </p:nvSpPr>
        <p:spPr>
          <a:xfrm>
            <a:off x="2743200" y="5715000"/>
            <a:ext cx="3200400" cy="3712464"/>
          </a:xfrm>
        </p:spPr>
        <p:txBody>
          <a:bodyPr/>
          <a:lstStyle/>
          <a:p>
            <a:endParaRPr lang="en-US"/>
          </a:p>
        </p:txBody>
      </p:sp>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709969"/>
              </p:ext>
            </p:extLst>
          </p:nvPr>
        </p:nvGraphicFramePr>
        <p:xfrm>
          <a:off x="838200" y="838200"/>
          <a:ext cx="7467600" cy="1066800"/>
        </p:xfrm>
        <a:graphic>
          <a:graphicData uri="http://schemas.openxmlformats.org/presentationml/2006/ole">
            <mc:AlternateContent xmlns:mc="http://schemas.openxmlformats.org/markup-compatibility/2006">
              <mc:Choice xmlns:v="urn:schemas-microsoft-com:vml" Requires="v">
                <p:oleObj spid="_x0000_s1064" r:id="rId3" imgW="7315200" imgH="914400" progId="">
                  <p:embed/>
                </p:oleObj>
              </mc:Choice>
              <mc:Fallback>
                <p:oleObj r:id="rId3" imgW="7315200" imgH="914400" progId="">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8200"/>
                        <a:ext cx="7467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50" y="2302681"/>
            <a:ext cx="4526259"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136977526"/>
              </p:ext>
            </p:extLst>
          </p:nvPr>
        </p:nvGraphicFramePr>
        <p:xfrm>
          <a:off x="3352800" y="2819400"/>
          <a:ext cx="5486400" cy="3429000"/>
        </p:xfrm>
        <a:graphic>
          <a:graphicData uri="http://schemas.openxmlformats.org/presentationml/2006/ole">
            <mc:AlternateContent xmlns:mc="http://schemas.openxmlformats.org/markup-compatibility/2006">
              <mc:Choice xmlns:v="urn:schemas-microsoft-com:vml" Requires="v">
                <p:oleObj spid="_x0000_s1065" name="Image" r:id="rId6" imgW="7315200" imgH="4572000" progId="">
                  <p:embed/>
                </p:oleObj>
              </mc:Choice>
              <mc:Fallback>
                <p:oleObj name="Image" r:id="rId6" imgW="7315200" imgH="4572000" progId="">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819400"/>
                        <a:ext cx="5486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044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33785521"/>
              </p:ext>
            </p:extLst>
          </p:nvPr>
        </p:nvGraphicFramePr>
        <p:xfrm>
          <a:off x="152400" y="838200"/>
          <a:ext cx="4114800" cy="4114800"/>
        </p:xfrm>
        <a:graphic>
          <a:graphicData uri="http://schemas.openxmlformats.org/presentationml/2006/ole">
            <mc:AlternateContent xmlns:mc="http://schemas.openxmlformats.org/markup-compatibility/2006">
              <mc:Choice xmlns:v="urn:schemas-microsoft-com:vml" Requires="v">
                <p:oleObj spid="_x0000_s2103" name="Image" r:id="rId3" imgW="5486400" imgH="5486400" progId="">
                  <p:embed/>
                </p:oleObj>
              </mc:Choice>
              <mc:Fallback>
                <p:oleObj name="Image" r:id="rId3" imgW="5486400" imgH="5486400"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41148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736740180"/>
              </p:ext>
            </p:extLst>
          </p:nvPr>
        </p:nvGraphicFramePr>
        <p:xfrm>
          <a:off x="4572000" y="0"/>
          <a:ext cx="4114800" cy="3429000"/>
        </p:xfrm>
        <a:graphic>
          <a:graphicData uri="http://schemas.openxmlformats.org/presentationml/2006/ole">
            <mc:AlternateContent xmlns:mc="http://schemas.openxmlformats.org/markup-compatibility/2006">
              <mc:Choice xmlns:v="urn:schemas-microsoft-com:vml" Requires="v">
                <p:oleObj spid="_x0000_s2104" name="Image" r:id="rId5" imgW="5486400" imgH="4572000" progId="">
                  <p:embed/>
                </p:oleObj>
              </mc:Choice>
              <mc:Fallback>
                <p:oleObj name="Image" r:id="rId5" imgW="5486400" imgH="4572000" progId="">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0"/>
                        <a:ext cx="41148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88053664"/>
              </p:ext>
            </p:extLst>
          </p:nvPr>
        </p:nvGraphicFramePr>
        <p:xfrm>
          <a:off x="4572000" y="3505200"/>
          <a:ext cx="4114800" cy="2743200"/>
        </p:xfrm>
        <a:graphic>
          <a:graphicData uri="http://schemas.openxmlformats.org/presentationml/2006/ole">
            <mc:AlternateContent xmlns:mc="http://schemas.openxmlformats.org/markup-compatibility/2006">
              <mc:Choice xmlns:v="urn:schemas-microsoft-com:vml" Requires="v">
                <p:oleObj spid="_x0000_s2105" name="Image" r:id="rId7" imgW="5486400" imgH="3657600" progId="">
                  <p:embed/>
                </p:oleObj>
              </mc:Choice>
              <mc:Fallback>
                <p:oleObj name="Image" r:id="rId7" imgW="5486400" imgH="365760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505200"/>
                        <a:ext cx="41148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16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1219200" y="1143000"/>
            <a:ext cx="6334717" cy="43672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13" y="533400"/>
            <a:ext cx="84557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867400" y="914400"/>
            <a:ext cx="2743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t>
            </a:r>
          </a:p>
          <a:p>
            <a:pPr algn="ctr"/>
            <a:r>
              <a:rPr lang="en-US" smtClean="0"/>
              <a:t>Và</a:t>
            </a:r>
          </a:p>
          <a:p>
            <a:pPr algn="ctr"/>
            <a:r>
              <a:rPr lang="en-US" smtClean="0"/>
              <a:t>VBNet</a:t>
            </a:r>
            <a:endParaRPr lang="en-US"/>
          </a:p>
        </p:txBody>
      </p:sp>
      <p:pic>
        <p:nvPicPr>
          <p:cNvPr id="37892" name="Picture 4" descr="Ranorex Test Suite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0950"/>
            <a:ext cx="25908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209800" y="5181600"/>
            <a:ext cx="4114800"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&lt;ProjectName&gt;.rxtst </a:t>
            </a:r>
          </a:p>
        </p:txBody>
      </p:sp>
    </p:spTree>
    <p:extLst>
      <p:ext uri="{BB962C8B-B14F-4D97-AF65-F5344CB8AC3E}">
        <p14:creationId xmlns:p14="http://schemas.microsoft.com/office/powerpoint/2010/main" val="258480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3609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owchart: Terminator 6"/>
          <p:cNvSpPr/>
          <p:nvPr/>
        </p:nvSpPr>
        <p:spPr>
          <a:xfrm>
            <a:off x="152400" y="193357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new để tạo testcase và record</a:t>
            </a:r>
            <a:endParaRPr lang="en-US"/>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25775"/>
            <a:ext cx="6172200" cy="388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lowchart: Terminator 11"/>
          <p:cNvSpPr/>
          <p:nvPr/>
        </p:nvSpPr>
        <p:spPr>
          <a:xfrm>
            <a:off x="3124200" y="5844265"/>
            <a:ext cx="3352800" cy="10668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Record để viết script.</a:t>
            </a:r>
            <a:br>
              <a:rPr lang="en-US" smtClean="0"/>
            </a:br>
            <a:r>
              <a:rPr lang="en-US" smtClean="0"/>
              <a:t>Add các sự kiện, các thao tác của testcase</a:t>
            </a:r>
            <a:endParaRPr lang="en-US"/>
          </a:p>
        </p:txBody>
      </p:sp>
      <p:sp>
        <p:nvSpPr>
          <p:cNvPr id="8" name="Content Placeholder 7"/>
          <p:cNvSpPr>
            <a:spLocks noGrp="1"/>
          </p:cNvSpPr>
          <p:nvPr>
            <p:ph sz="half" idx="1"/>
          </p:nvPr>
        </p:nvSpPr>
        <p:spPr/>
        <p:txBody>
          <a:bodyPr/>
          <a:lstStyle/>
          <a:p>
            <a:endParaRPr lang="en-US"/>
          </a:p>
        </p:txBody>
      </p:sp>
      <p:sp>
        <p:nvSpPr>
          <p:cNvPr id="14" name="Content Placeholder 1"/>
          <p:cNvSpPr>
            <a:spLocks noGrp="1"/>
          </p:cNvSpPr>
          <p:nvPr>
            <p:ph sz="half" idx="1"/>
          </p:nvPr>
        </p:nvSpPr>
        <p:spPr>
          <a:xfrm>
            <a:off x="2133600" y="5856965"/>
            <a:ext cx="7315200" cy="542544"/>
          </a:xfrm>
        </p:spPr>
        <p:txBody>
          <a:bodyPr>
            <a:normAutofit fontScale="62500" lnSpcReduction="20000"/>
          </a:bodyPr>
          <a:lstStyle/>
          <a:p>
            <a:r>
              <a:rPr lang="en-US">
                <a:latin typeface="Times New Roman" pitchFamily="18" charset="0"/>
                <a:cs typeface="Times New Roman" pitchFamily="18" charset="0"/>
              </a:rPr>
              <a:t>http</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www.ranorex.com/support/user-guide-20/lesson-4-ranorex-test-suite.htmlds</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2370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1387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val="123476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val="257954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427</TotalTime>
  <Words>1270</Words>
  <Application>Microsoft Office PowerPoint</Application>
  <PresentationFormat>On-screen Show (4:3)</PresentationFormat>
  <Paragraphs>175</Paragraphs>
  <Slides>28</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TEST SUITe</vt:lpstr>
      <vt:lpstr>5 BEST AUTOMATION TOOL for test ANDROID</vt:lpstr>
      <vt:lpstr>Robotium</vt:lpstr>
      <vt:lpstr>Robotium</vt:lpstr>
      <vt:lpstr>Robotium</vt:lpstr>
      <vt:lpstr>Ranorex</vt:lpstr>
      <vt:lpstr>PowerPoint Presentation</vt:lpstr>
      <vt:lpstr>Ranorex</vt:lpstr>
      <vt:lpstr>Ranorex</vt:lpstr>
      <vt:lpstr>Report</vt:lpstr>
      <vt:lpstr>TEST SUITE RANOREX</vt:lpstr>
      <vt:lpstr>TEST SUITE RANOREX</vt:lpstr>
      <vt:lpstr>APPiUm(Mobile WEB APP)</vt:lpstr>
      <vt:lpstr>UI Automator</vt:lpstr>
      <vt:lpstr>UI Automator</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acv-dev-android-02</cp:lastModifiedBy>
  <cp:revision>67</cp:revision>
  <dcterms:created xsi:type="dcterms:W3CDTF">2006-08-16T00:00:00Z</dcterms:created>
  <dcterms:modified xsi:type="dcterms:W3CDTF">2015-09-24T08:01:42Z</dcterms:modified>
</cp:coreProperties>
</file>