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7" r:id="rId7"/>
    <p:sldId id="278" r:id="rId8"/>
    <p:sldId id="279" r:id="rId9"/>
    <p:sldId id="280" r:id="rId10"/>
    <p:sldId id="275" r:id="rId11"/>
    <p:sldId id="276" r:id="rId12"/>
    <p:sldId id="281" r:id="rId13"/>
    <p:sldId id="288" r:id="rId14"/>
    <p:sldId id="282" r:id="rId15"/>
    <p:sldId id="285" r:id="rId16"/>
    <p:sldId id="286" r:id="rId17"/>
    <p:sldId id="287" r:id="rId18"/>
    <p:sldId id="258" r:id="rId19"/>
    <p:sldId id="264" r:id="rId20"/>
    <p:sldId id="259" r:id="rId21"/>
    <p:sldId id="260" r:id="rId22"/>
    <p:sldId id="284" r:id="rId23"/>
    <p:sldId id="289" r:id="rId24"/>
    <p:sldId id="290" r:id="rId25"/>
    <p:sldId id="283" r:id="rId26"/>
    <p:sldId id="265" r:id="rId27"/>
    <p:sldId id="268"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1" autoAdjust="0"/>
    <p:restoredTop sz="94683" autoAdjust="0"/>
  </p:normalViewPr>
  <p:slideViewPr>
    <p:cSldViewPr>
      <p:cViewPr>
        <p:scale>
          <a:sx n="75" d="100"/>
          <a:sy n="75" d="100"/>
        </p:scale>
        <p:origin x="-330"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9/24/2015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tools/help/monkeyrunner_concepts.html"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2.xml"/><Relationship Id="rId6" Type="http://schemas.openxmlformats.org/officeDocument/2006/relationships/hyperlink" Target="http://developer.android.com/tools/help/uiautomator/index.html" TargetMode="External"/><Relationship Id="rId5" Type="http://schemas.openxmlformats.org/officeDocument/2006/relationships/hyperlink" Target="http://appium.io/" TargetMode="External"/><Relationship Id="rId4" Type="http://schemas.openxmlformats.org/officeDocument/2006/relationships/hyperlink" Target="http://www.ranorex.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ode.google.com/p/robotium/wiki/Downloads?tm=2"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3" Type="http://schemas.openxmlformats.org/officeDocument/2006/relationships/hyperlink" Target="http://www.ranorex.com/support/user-guide-20/android-testing.html" TargetMode="External"/><Relationship Id="rId2" Type="http://schemas.openxmlformats.org/officeDocument/2006/relationships/hyperlink" Target="http://www.ranorex.co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appium.io/slate/en/master/"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developer.android.com/tools/testing-support-library/index.html"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11523" y="2250380"/>
            <a:ext cx="5648623" cy="611642"/>
          </a:xfrm>
        </p:spPr>
        <p:txBody>
          <a:bodyPr/>
          <a:lstStyle/>
          <a:p>
            <a:r>
              <a:rPr lang="en-US" dirty="0" smtClean="0">
                <a:latin typeface="Times New Roman" pitchFamily="18" charset="0"/>
                <a:cs typeface="Times New Roman" pitchFamily="18" charset="0"/>
              </a:rPr>
              <a:t>Android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tool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V</a:t>
            </a:r>
            <a:r>
              <a:rPr smtClean="0">
                <a:latin typeface="Times New Roman" pitchFamily="18" charset="0"/>
                <a:cs typeface="Times New Roman" pitchFamily="18" charset="0"/>
              </a:rPr>
              <a:t>ương văn trường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08730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dirty="0" smtClean="0">
                <a:latin typeface="Times New Roman" pitchFamily="18" charset="0"/>
                <a:cs typeface="Times New Roman" pitchFamily="18" charset="0"/>
              </a:rPr>
              <a:t>HP Quick Test Professional</a:t>
            </a:r>
          </a:p>
          <a:p>
            <a:pPr>
              <a:buFontTx/>
              <a:buChar char="-"/>
            </a:pPr>
            <a:r>
              <a:rPr lang="en-US" b="0" dirty="0" smtClean="0">
                <a:latin typeface="Times New Roman" pitchFamily="18" charset="0"/>
                <a:cs typeface="Times New Roman" pitchFamily="18" charset="0"/>
              </a:rPr>
              <a:t>Selenium</a:t>
            </a:r>
          </a:p>
          <a:p>
            <a:pPr>
              <a:buFontTx/>
              <a:buChar char="-"/>
            </a:pPr>
            <a:r>
              <a:rPr lang="en-US" b="0" dirty="0" smtClean="0">
                <a:latin typeface="Times New Roman" pitchFamily="18" charset="0"/>
                <a:cs typeface="Times New Roman" pitchFamily="18" charset="0"/>
              </a:rPr>
              <a:t>IBM Rational Functional Tester</a:t>
            </a:r>
          </a:p>
          <a:p>
            <a:pPr>
              <a:buFontTx/>
              <a:buChar char="-"/>
            </a:pPr>
            <a:r>
              <a:rPr lang="en-US" b="0" dirty="0" smtClean="0">
                <a:latin typeface="Times New Roman" pitchFamily="18" charset="0"/>
                <a:cs typeface="Times New Roman" pitchFamily="18" charset="0"/>
              </a:rPr>
              <a:t>Silk Test</a:t>
            </a:r>
          </a:p>
          <a:p>
            <a:pPr>
              <a:buFontTx/>
              <a:buChar char="-"/>
            </a:pPr>
            <a:r>
              <a:rPr lang="en-US" b="0" dirty="0" err="1" smtClean="0">
                <a:latin typeface="Times New Roman" pitchFamily="18" charset="0"/>
                <a:cs typeface="Times New Roman" pitchFamily="18" charset="0"/>
              </a:rPr>
              <a:t>TestComplete</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Testing anywhere</a:t>
            </a:r>
          </a:p>
          <a:p>
            <a:pPr>
              <a:buFontTx/>
              <a:buChar char="-"/>
            </a:pP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WinRunner</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Load Runner</a:t>
            </a:r>
          </a:p>
          <a:p>
            <a:pPr>
              <a:buFontTx/>
              <a:buChar char="-"/>
            </a:pPr>
            <a:r>
              <a:rPr lang="en-US" b="0" dirty="0" smtClean="0">
                <a:latin typeface="Times New Roman" pitchFamily="18" charset="0"/>
                <a:cs typeface="Times New Roman" pitchFamily="18" charset="0"/>
              </a:rPr>
              <a:t> Visual Studio Test Professional</a:t>
            </a:r>
          </a:p>
          <a:p>
            <a:pPr>
              <a:buFontTx/>
              <a:buChar char="-"/>
            </a:pPr>
            <a:r>
              <a:rPr lang="en-US" b="0" dirty="0" smtClean="0">
                <a:latin typeface="Times New Roman" pitchFamily="18" charset="0"/>
                <a:cs typeface="Times New Roman" pitchFamily="18" charset="0"/>
              </a:rPr>
              <a:t> WATIR</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(input)</a:t>
            </a:r>
          </a:p>
          <a:p>
            <a:pPr lvl="2">
              <a:buFontTx/>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(action)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(Event)</a:t>
            </a:r>
          </a:p>
          <a:p>
            <a:pPr lvl="2">
              <a:buFontTx/>
              <a:buChar char="-"/>
            </a:pP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(expected response)</a:t>
            </a:r>
          </a:p>
          <a:p>
            <a:pPr lvl="2">
              <a:buFontTx/>
              <a:buChar char="-"/>
            </a:pP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title,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data input,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bug.</a:t>
            </a:r>
          </a:p>
          <a:p>
            <a:pPr lvl="2">
              <a:buFontTx/>
              <a:buChar char="-"/>
            </a:pP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ban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Tuân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bug.</a:t>
            </a:r>
          </a:p>
          <a:p>
            <a:pPr lvl="2">
              <a:buFontTx/>
              <a:buChar char="-"/>
            </a:pP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dõi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a:t>
            </a: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Equivalence class partitioning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Control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Data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Transaction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Domain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Loop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Syntax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Finite state machine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Load and stress testing</a:t>
            </a:r>
            <a:endParaRPr lang="en-US" sz="2800" b="0" dirty="0" smtClean="0">
              <a:latin typeface="Times New Roman" pitchFamily="18" charset="0"/>
              <a:cs typeface="Times New Roman" pitchFamily="18" charset="0"/>
            </a:endParaRP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TEST SUITe</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smtClean="0">
                <a:latin typeface="Times New Roman" pitchFamily="18" charset="0"/>
                <a:cs typeface="Times New Roman" pitchFamily="18" charset="0"/>
              </a:rPr>
              <a:t>Là tập hợp các testcase cho mục đích nhất định</a:t>
            </a:r>
          </a:p>
          <a:p>
            <a:pPr>
              <a:buFontTx/>
              <a:buChar char="-"/>
            </a:pPr>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xmlns="" val="75113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5 BEST AUTOMATION TOOL for test ANDROID</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hlinkClick r:id="rId2" tooltip="Robotium Android UI Testing Tool"/>
              </a:rPr>
              <a:t>Robotium</a:t>
            </a:r>
            <a:r>
              <a:rPr lang="en-US" dirty="0" smtClean="0">
                <a:latin typeface="Times New Roman" pitchFamily="18" charset="0"/>
                <a:cs typeface="Times New Roman" pitchFamily="18" charset="0"/>
                <a:hlinkClick r:id="rId2" tooltip="Robotium Android UI Testing Tool"/>
              </a:rPr>
              <a:t> Android Testing Tool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hlinkClick r:id="rId3" tooltip="MonkeyRunner Android testing"/>
              </a:rPr>
              <a:t>MonkeyRunner</a:t>
            </a:r>
            <a:r>
              <a:rPr lang="en-US" dirty="0" smtClean="0">
                <a:latin typeface="Times New Roman" pitchFamily="18" charset="0"/>
                <a:cs typeface="Times New Roman" pitchFamily="18" charset="0"/>
              </a:rPr>
              <a:t> Android App Testing                    (GOOGLE)</a:t>
            </a: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hlinkClick r:id="rId4" tooltip="Ranorex mobile app testing"/>
              </a:rPr>
              <a:t>Ranorex</a:t>
            </a:r>
            <a:r>
              <a:rPr lang="en-US" dirty="0" smtClean="0">
                <a:latin typeface="Times New Roman" pitchFamily="18" charset="0"/>
                <a:cs typeface="Times New Roman" pitchFamily="18" charset="0"/>
                <a:hlinkClick r:id="rId4" tooltip="Ranorex mobile app testing"/>
              </a:rPr>
              <a:t> </a:t>
            </a:r>
            <a:r>
              <a:rPr lang="en-US" dirty="0" smtClean="0">
                <a:latin typeface="Times New Roman" pitchFamily="18" charset="0"/>
                <a:cs typeface="Times New Roman" pitchFamily="18" charset="0"/>
              </a:rPr>
              <a:t>Android Application Testing Tool</a:t>
            </a:r>
          </a:p>
          <a:p>
            <a:r>
              <a:rPr lang="en-US" dirty="0" smtClean="0">
                <a:latin typeface="Times New Roman" pitchFamily="18" charset="0"/>
                <a:cs typeface="Times New Roman" pitchFamily="18" charset="0"/>
              </a:rPr>
              <a:t>	http://www.ranorex.com/</a:t>
            </a: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hlinkClick r:id="rId5" tooltip="Appium app testing tool"/>
              </a:rPr>
              <a:t>Appium</a:t>
            </a:r>
            <a:r>
              <a:rPr lang="en-US" dirty="0" smtClean="0">
                <a:latin typeface="Times New Roman" pitchFamily="18" charset="0"/>
                <a:cs typeface="Times New Roman" pitchFamily="18" charset="0"/>
              </a:rPr>
              <a:t> Android Automation Framework</a:t>
            </a:r>
          </a:p>
          <a:p>
            <a:r>
              <a:rPr lang="en-US" dirty="0" smtClean="0">
                <a:latin typeface="Times New Roman" pitchFamily="18" charset="0"/>
                <a:cs typeface="Times New Roman" pitchFamily="18" charset="0"/>
              </a:rPr>
              <a:t>	http://appium.io/</a:t>
            </a:r>
          </a:p>
          <a:p>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hlinkClick r:id="rId6" tooltip="UIAutomator for Android Test Automation"/>
              </a:rPr>
              <a:t>UI </a:t>
            </a:r>
            <a:r>
              <a:rPr lang="en-US" dirty="0" err="1" smtClean="0">
                <a:latin typeface="Times New Roman" pitchFamily="18" charset="0"/>
                <a:cs typeface="Times New Roman" pitchFamily="18" charset="0"/>
                <a:hlinkClick r:id="rId6" tooltip="UIAutomator for Android Test Automation"/>
              </a:rPr>
              <a:t>Automator</a:t>
            </a:r>
            <a:r>
              <a:rPr lang="en-US" dirty="0" smtClean="0">
                <a:latin typeface="Times New Roman" pitchFamily="18" charset="0"/>
                <a:cs typeface="Times New Roman" pitchFamily="18" charset="0"/>
              </a:rPr>
              <a:t> for Android Test Automation         (GOOGLE)</a:t>
            </a:r>
          </a:p>
          <a:p>
            <a:endParaRPr lang="en-US" dirty="0">
              <a:latin typeface="Times New Roman" pitchFamily="18" charset="0"/>
              <a:cs typeface="Times New Roman" pitchFamily="18" charset="0"/>
            </a:endParaRPr>
          </a:p>
        </p:txBody>
      </p:sp>
      <p:sp>
        <p:nvSpPr>
          <p:cNvPr id="4" name="Content Placeholder 2"/>
          <p:cNvSpPr txBox="1">
            <a:spLocks/>
          </p:cNvSpPr>
          <p:nvPr/>
        </p:nvSpPr>
        <p:spPr>
          <a:xfrm>
            <a:off x="609600" y="5562600"/>
            <a:ext cx="7520940" cy="718077"/>
          </a:xfrm>
          <a:prstGeom prst="rect">
            <a:avLst/>
          </a:prstGeom>
        </p:spPr>
        <p:txBody>
          <a:bodyPr vert="horz" lIns="91440" tIns="45720" rIns="91440" bIns="45720" rtlCol="0">
            <a:normAutofit/>
          </a:bodyPr>
          <a:lstStyle/>
          <a:p>
            <a:pPr marL="342900" lvl="0" indent="-342900">
              <a:spcBef>
                <a:spcPts val="800"/>
              </a:spcBef>
            </a:pPr>
            <a:r>
              <a:rPr lang="en-US" sz="1600" b="1" dirty="0" smtClean="0"/>
              <a:t>http://www.softwaretestinghelp.com/5-best-automation-tools-for-testing-android-applications/</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normAutofit/>
          </a:bodyPr>
          <a:lstStyle/>
          <a:p>
            <a:pPr marL="457200" indent="-457200">
              <a:buFontTx/>
              <a:buChar char="-"/>
            </a:pPr>
            <a:r>
              <a:rPr lang="en-US" sz="1300" dirty="0" smtClean="0">
                <a:latin typeface="Times New Roman" pitchFamily="18" charset="0"/>
                <a:cs typeface="Times New Roman" pitchFamily="18" charset="0"/>
              </a:rPr>
              <a:t>Test UI Android.</a:t>
            </a:r>
          </a:p>
          <a:p>
            <a:pPr marL="457200" indent="-457200">
              <a:buFontTx/>
              <a:buChar char="-"/>
            </a:pPr>
            <a:r>
              <a:rPr lang="en-US" sz="1300" dirty="0" err="1" smtClean="0">
                <a:latin typeface="Times New Roman" pitchFamily="18" charset="0"/>
                <a:cs typeface="Times New Roman" pitchFamily="18" charset="0"/>
              </a:rPr>
              <a:t>Miễn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phí</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code, </a:t>
            </a:r>
            <a:r>
              <a:rPr lang="en-US" sz="1300" dirty="0" err="1" smtClean="0">
                <a:latin typeface="Times New Roman" pitchFamily="18" charset="0"/>
                <a:cs typeface="Times New Roman" pitchFamily="18" charset="0"/>
              </a:rPr>
              <a:t>kịch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a:t>
            </a:r>
            <a:r>
              <a:rPr lang="en-US" sz="1300" dirty="0" smtClean="0">
                <a:latin typeface="Times New Roman" pitchFamily="18" charset="0"/>
                <a:cs typeface="Times New Roman" pitchFamily="18" charset="0"/>
              </a:rPr>
              <a:t> test.</a:t>
            </a:r>
          </a:p>
          <a:p>
            <a:pPr marL="457200" indent="-457200">
              <a:buFontTx/>
              <a:buChar char="-"/>
            </a:pPr>
            <a:r>
              <a:rPr lang="en-US" sz="1300" dirty="0" err="1" smtClean="0">
                <a:latin typeface="Times New Roman" pitchFamily="18" charset="0"/>
                <a:cs typeface="Times New Roman" pitchFamily="18" charset="0"/>
              </a:rPr>
              <a:t>Là</a:t>
            </a:r>
            <a:r>
              <a:rPr lang="en-US" sz="1300" dirty="0" smtClean="0">
                <a:latin typeface="Times New Roman" pitchFamily="18" charset="0"/>
                <a:cs typeface="Times New Roman" pitchFamily="18" charset="0"/>
              </a:rPr>
              <a:t> unit test, </a:t>
            </a:r>
            <a:r>
              <a:rPr lang="en-US" sz="1300" dirty="0" err="1" smtClean="0">
                <a:latin typeface="Times New Roman" pitchFamily="18" charset="0"/>
                <a:cs typeface="Times New Roman" pitchFamily="18" charset="0"/>
              </a:rPr>
              <a:t>phụ</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autotest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dev.</a:t>
            </a:r>
          </a:p>
          <a:p>
            <a:pPr marL="457200" indent="-457200">
              <a:buFontTx/>
              <a:buChar char="-"/>
            </a:pP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testcase</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làm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test case.</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record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có</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chụp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Dễ</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ít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api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đơn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giản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trong</a:t>
            </a:r>
            <a:r>
              <a:rPr lang="en-US" sz="1300" dirty="0" smtClean="0">
                <a:latin typeface="Times New Roman" pitchFamily="18" charset="0"/>
                <a:cs typeface="Times New Roman" pitchFamily="18" charset="0"/>
              </a:rPr>
              <a:t> solo class.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test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Tích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ANT, MAVEN.</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914400" y="6172200"/>
            <a:ext cx="8001000" cy="838200"/>
          </a:xfrm>
        </p:spPr>
        <p:txBody>
          <a:bodyPr>
            <a:normAutofit/>
          </a:bodyPr>
          <a:lstStyle/>
          <a:p>
            <a:r>
              <a:rPr lang="en-US" sz="1200" u="sng">
                <a:hlinkClick r:id="rId2"/>
              </a:rPr>
              <a:t>http://www.softwaretestinghelp.com/robotium-tutorial-android-application-ui-testing-tool</a:t>
            </a:r>
            <a:r>
              <a:rPr lang="en-US" sz="1200" u="sng" smtClean="0">
                <a:hlinkClick r:id="rId2"/>
              </a:rPr>
              <a:t>/</a:t>
            </a:r>
            <a:endParaRPr lang="en-US" sz="1200" u="sng" smtClean="0"/>
          </a:p>
          <a:p>
            <a:r>
              <a:rPr lang="en-US" sz="1200" u="sng">
                <a:hlinkClick r:id="rId3"/>
              </a:rPr>
              <a:t>https://code.google.com/p/robotium/wiki/Downloads?tm=2</a:t>
            </a:r>
            <a:endParaRPr lang="en-US" sz="1200" u="sng" smtClean="0"/>
          </a:p>
          <a:p>
            <a:endParaRPr lang="en-US" sz="1200"/>
          </a:p>
          <a:p>
            <a:endParaRPr lang="en-US" sz="1200"/>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24625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4139227024"/>
              </p:ext>
            </p:extLst>
          </p:nvPr>
        </p:nvGraphicFramePr>
        <p:xfrm>
          <a:off x="152400" y="990600"/>
          <a:ext cx="5486400" cy="4114800"/>
        </p:xfrm>
        <a:graphic>
          <a:graphicData uri="http://schemas.openxmlformats.org/presentationml/2006/ole">
            <p:oleObj spid="_x0000_s35852" name="Image" r:id="rId3" imgW="7315200" imgH="54864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438342961"/>
              </p:ext>
            </p:extLst>
          </p:nvPr>
        </p:nvGraphicFramePr>
        <p:xfrm>
          <a:off x="5715000" y="0"/>
          <a:ext cx="2743200" cy="2743200"/>
        </p:xfrm>
        <a:graphic>
          <a:graphicData uri="http://schemas.openxmlformats.org/presentationml/2006/ole">
            <p:oleObj spid="_x0000_s35853" name="Image" r:id="rId4" imgW="3657600" imgH="3657600" progId="">
              <p:embed/>
            </p:oleObj>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4114800" y="5486400"/>
            <a:ext cx="3581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3"/>
          <p:cNvGrpSpPr/>
          <p:nvPr/>
        </p:nvGrpSpPr>
        <p:grpSpPr>
          <a:xfrm>
            <a:off x="2628900" y="2393368"/>
            <a:ext cx="6553200" cy="4464632"/>
            <a:chOff x="2628900" y="2393368"/>
            <a:chExt cx="6553200" cy="4464632"/>
          </a:xfrm>
        </p:grpSpPr>
        <p:pic>
          <p:nvPicPr>
            <p:cNvPr id="3082" name="Picture 10"/>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628900" y="2393368"/>
              <a:ext cx="6553200" cy="4464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ectangle 12"/>
            <p:cNvSpPr/>
            <p:nvPr/>
          </p:nvSpPr>
          <p:spPr>
            <a:xfrm>
              <a:off x="3200400" y="4724400"/>
              <a:ext cx="5562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39108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941052910"/>
              </p:ext>
            </p:extLst>
          </p:nvPr>
        </p:nvGraphicFramePr>
        <p:xfrm>
          <a:off x="1295400" y="1066800"/>
          <a:ext cx="6172200" cy="4114800"/>
        </p:xfrm>
        <a:graphic>
          <a:graphicData uri="http://schemas.openxmlformats.org/presentationml/2006/ole">
            <p:oleObj spid="_x0000_s36871" name="Image" r:id="rId3" imgW="8229600" imgH="5486400" progId="">
              <p:embed/>
            </p:oleObj>
          </a:graphicData>
        </a:graphic>
      </p:graphicFrame>
    </p:spTree>
    <p:extLst>
      <p:ext uri="{BB962C8B-B14F-4D97-AF65-F5344CB8AC3E}">
        <p14:creationId xmlns:p14="http://schemas.microsoft.com/office/powerpoint/2010/main" xmlns="" val="138220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559040" cy="3712464"/>
          </a:xfrm>
        </p:spPr>
        <p:txBody>
          <a:bodyPr>
            <a:normAutofit fontScale="70000" lnSpcReduction="20000"/>
          </a:bodyPr>
          <a:lstStyle/>
          <a:p>
            <a:pPr>
              <a:buFontTx/>
              <a:buChar char="-"/>
            </a:pPr>
            <a:r>
              <a:rPr lang="en-US" sz="1800" dirty="0" smtClean="0">
                <a:latin typeface="Times New Roman" pitchFamily="18" charset="0"/>
                <a:cs typeface="Times New Roman" pitchFamily="18" charset="0"/>
              </a:rPr>
              <a:t>Tool </a:t>
            </a: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test UI Android, IOS.</a:t>
            </a:r>
          </a:p>
          <a:p>
            <a:pPr>
              <a:buFontTx/>
              <a:buChar char="-"/>
            </a:pPr>
            <a:r>
              <a:rPr lang="en-US" sz="1800" dirty="0" err="1" smtClean="0">
                <a:latin typeface="Times New Roman" pitchFamily="18" charset="0"/>
                <a:cs typeface="Times New Roman" pitchFamily="18" charset="0"/>
              </a:rPr>
              <a:t>Phù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hợp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tester.</a:t>
            </a:r>
          </a:p>
          <a:p>
            <a:pPr>
              <a:buFontTx/>
              <a:buChar char="-"/>
            </a:pPr>
            <a:r>
              <a:rPr lang="en-US" sz="1800" dirty="0" smtClean="0">
                <a:latin typeface="Times New Roman" pitchFamily="18" charset="0"/>
                <a:cs typeface="Times New Roman" pitchFamily="18" charset="0"/>
              </a:rPr>
              <a:t>Support Android : 2.2</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report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ảnh</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qua </a:t>
            </a:r>
            <a:r>
              <a:rPr lang="en-US" sz="1800" dirty="0" err="1"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USB.</a:t>
            </a:r>
          </a:p>
          <a:p>
            <a:pPr>
              <a:buFontTx/>
              <a:buChar char="-"/>
            </a:pPr>
            <a:r>
              <a:rPr lang="en-US" sz="1800" dirty="0" err="1" smtClean="0">
                <a:latin typeface="Times New Roman" pitchFamily="18" charset="0"/>
                <a:cs typeface="Times New Roman" pitchFamily="18" charset="0"/>
              </a:rPr>
              <a:t>Xây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testcase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theo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hướng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en-US" sz="1800" dirty="0" smtClean="0">
                <a:latin typeface="Times New Roman" pitchFamily="18" charset="0"/>
                <a:cs typeface="Times New Roman" pitchFamily="18" charset="0"/>
              </a:rPr>
              <a:t>, xml qua android tool.</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kiêm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Ghi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thực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hiện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xem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trình</a:t>
            </a:r>
            <a:r>
              <a:rPr lang="en-US" sz="1800" dirty="0" smtClean="0">
                <a:latin typeface="Times New Roman" pitchFamily="18" charset="0"/>
                <a:cs typeface="Times New Roman" pitchFamily="18" charset="0"/>
              </a:rPr>
              <a:t> test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Mất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Phải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đặt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ranorex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device, test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thật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hoặc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máy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ảo</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Tìm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kiếm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yếu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tố</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tương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chậm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30s.</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thẻ</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cript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VB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auto test.</a:t>
            </a: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838200" y="6248400"/>
            <a:ext cx="7620000" cy="685800"/>
          </a:xfrm>
        </p:spPr>
        <p:txBody>
          <a:bodyPr>
            <a:normAutofit fontScale="70000" lnSpcReduction="20000"/>
          </a:bodyPr>
          <a:lstStyle/>
          <a:p>
            <a:r>
              <a:rPr lang="en-US" sz="1500" u="sng">
                <a:latin typeface="Times New Roman" pitchFamily="18" charset="0"/>
                <a:cs typeface="Times New Roman" pitchFamily="18" charset="0"/>
                <a:hlinkClick r:id="rId2"/>
              </a:rPr>
              <a:t>http://</a:t>
            </a:r>
            <a:r>
              <a:rPr lang="en-US" sz="1500" u="sng" smtClean="0">
                <a:latin typeface="Times New Roman" pitchFamily="18" charset="0"/>
                <a:cs typeface="Times New Roman" pitchFamily="18" charset="0"/>
                <a:hlinkClick r:id="rId2"/>
              </a:rPr>
              <a:t>www.ranorex.com</a:t>
            </a:r>
            <a:endParaRPr lang="en-US" sz="1500" u="sng" smtClean="0">
              <a:latin typeface="Times New Roman" pitchFamily="18" charset="0"/>
              <a:cs typeface="Times New Roman" pitchFamily="18" charset="0"/>
            </a:endParaRPr>
          </a:p>
          <a:p>
            <a:r>
              <a:rPr lang="en-US" sz="1500" u="sng" smtClean="0">
                <a:latin typeface="Times New Roman" pitchFamily="18" charset="0"/>
                <a:cs typeface="Times New Roman" pitchFamily="18" charset="0"/>
                <a:hlinkClick r:id="rId3"/>
              </a:rPr>
              <a:t>http</a:t>
            </a:r>
            <a:r>
              <a:rPr lang="en-US" sz="1500" u="sng">
                <a:latin typeface="Times New Roman" pitchFamily="18" charset="0"/>
                <a:cs typeface="Times New Roman" pitchFamily="18" charset="0"/>
                <a:hlinkClick r:id="rId3"/>
              </a:rPr>
              <a:t>://www.ranorex.com/support/user-guide-20/android-testing.html</a:t>
            </a:r>
            <a:endParaRPr lang="en-US" sz="1500" u="sng">
              <a:latin typeface="Times New Roman" pitchFamily="18" charset="0"/>
              <a:cs typeface="Times New Roman" pitchFamily="18" charset="0"/>
            </a:endParaRPr>
          </a:p>
          <a:p>
            <a:endParaRPr lang="en-US"/>
          </a:p>
        </p:txBody>
      </p:sp>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Ranorex</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29543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25" y="0"/>
            <a:ext cx="9124950" cy="703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197139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tool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smtClean="0">
                <a:latin typeface="Times New Roman" pitchFamily="18" charset="0"/>
                <a:cs typeface="Times New Roman" pitchFamily="18" charset="0"/>
              </a:rPr>
              <a:t>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ca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p>
          <a:p>
            <a:pPr>
              <a:buFontTx/>
              <a:buChar char="-"/>
            </a:pPr>
            <a:r>
              <a:rPr lang="en-US" dirty="0" smtClean="0">
                <a:latin typeface="Times New Roman" pitchFamily="18" charset="0"/>
                <a:cs typeface="Times New Roman" pitchFamily="18" charset="0"/>
              </a:rPr>
              <a:t>Automation testing</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lstStyle/>
          <a:p>
            <a:endParaRPr lang="en-US"/>
          </a:p>
        </p:txBody>
      </p:sp>
      <p:sp>
        <p:nvSpPr>
          <p:cNvPr id="3" name="Content Placeholder 2"/>
          <p:cNvSpPr>
            <a:spLocks noGrp="1"/>
          </p:cNvSpPr>
          <p:nvPr>
            <p:ph sz="half" idx="2"/>
          </p:nvPr>
        </p:nvSpPr>
        <p:spPr>
          <a:xfrm>
            <a:off x="2743200" y="5715000"/>
            <a:ext cx="3200400" cy="3712464"/>
          </a:xfrm>
        </p:spPr>
        <p:txBody>
          <a:bodyPr/>
          <a:lstStyle/>
          <a:p>
            <a:endParaRPr lang="en-US"/>
          </a:p>
        </p:txBody>
      </p:sp>
      <p:sp>
        <p:nvSpPr>
          <p:cNvPr id="4" name="Title 3"/>
          <p:cNvSpPr>
            <a:spLocks noGrp="1"/>
          </p:cNvSpPr>
          <p:nvPr>
            <p:ph type="title"/>
          </p:nvPr>
        </p:nvSpPr>
        <p:spPr/>
        <p:txBody>
          <a:bodyPr/>
          <a:lstStyle/>
          <a:p>
            <a:r>
              <a:rPr lang="en-US"/>
              <a:t>Ranorex</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9709969"/>
              </p:ext>
            </p:extLst>
          </p:nvPr>
        </p:nvGraphicFramePr>
        <p:xfrm>
          <a:off x="838200" y="838200"/>
          <a:ext cx="7467600" cy="1066800"/>
        </p:xfrm>
        <a:graphic>
          <a:graphicData uri="http://schemas.openxmlformats.org/presentationml/2006/ole">
            <p:oleObj spid="_x0000_s1064" r:id="rId3" imgW="7315200" imgH="9144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7350" y="2302681"/>
            <a:ext cx="4526259" cy="340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xmlns="" val="3136977526"/>
              </p:ext>
            </p:extLst>
          </p:nvPr>
        </p:nvGraphicFramePr>
        <p:xfrm>
          <a:off x="3352800" y="2819400"/>
          <a:ext cx="5486400" cy="3429000"/>
        </p:xfrm>
        <a:graphic>
          <a:graphicData uri="http://schemas.openxmlformats.org/presentationml/2006/ole">
            <p:oleObj spid="_x0000_s1065" name="Image" r:id="rId5" imgW="7315200" imgH="4572000" progId="">
              <p:embed/>
            </p:oleObj>
          </a:graphicData>
        </a:graphic>
      </p:graphicFrame>
    </p:spTree>
    <p:extLst>
      <p:ext uri="{BB962C8B-B14F-4D97-AF65-F5344CB8AC3E}">
        <p14:creationId xmlns:p14="http://schemas.microsoft.com/office/powerpoint/2010/main" xmlns="" val="126044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smtClean="0"/>
              <a:t>Ranorex</a:t>
            </a:r>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2033785521"/>
              </p:ext>
            </p:extLst>
          </p:nvPr>
        </p:nvGraphicFramePr>
        <p:xfrm>
          <a:off x="152400" y="838200"/>
          <a:ext cx="4114800" cy="4114800"/>
        </p:xfrm>
        <a:graphic>
          <a:graphicData uri="http://schemas.openxmlformats.org/presentationml/2006/ole">
            <p:oleObj spid="_x0000_s2103" name="Image" r:id="rId3" imgW="5486400" imgH="54864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736740180"/>
              </p:ext>
            </p:extLst>
          </p:nvPr>
        </p:nvGraphicFramePr>
        <p:xfrm>
          <a:off x="4572000" y="0"/>
          <a:ext cx="4114800" cy="3429000"/>
        </p:xfrm>
        <a:graphic>
          <a:graphicData uri="http://schemas.openxmlformats.org/presentationml/2006/ole">
            <p:oleObj spid="_x0000_s2104" name="Image" r:id="rId4" imgW="5486400" imgH="4572000" progId="">
              <p:embed/>
            </p:oleObj>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xmlns="" val="4188053664"/>
              </p:ext>
            </p:extLst>
          </p:nvPr>
        </p:nvGraphicFramePr>
        <p:xfrm>
          <a:off x="4572000" y="3505200"/>
          <a:ext cx="4114800" cy="2743200"/>
        </p:xfrm>
        <a:graphic>
          <a:graphicData uri="http://schemas.openxmlformats.org/presentationml/2006/ole">
            <p:oleObj spid="_x0000_s2105" name="Image" r:id="rId5" imgW="5486400" imgH="3657600" progId="">
              <p:embed/>
            </p:oleObj>
          </a:graphicData>
        </a:graphic>
      </p:graphicFrame>
    </p:spTree>
    <p:extLst>
      <p:ext uri="{BB962C8B-B14F-4D97-AF65-F5344CB8AC3E}">
        <p14:creationId xmlns:p14="http://schemas.microsoft.com/office/powerpoint/2010/main" xmlns="" val="151165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Report</a:t>
            </a:r>
            <a:endParaRPr lang="en-US" dirty="0">
              <a:latin typeface="Times New Roman" pitchFamily="18" charset="0"/>
              <a:cs typeface="Times New Roman" pitchFamily="18" charset="0"/>
            </a:endParaRPr>
          </a:p>
        </p:txBody>
      </p:sp>
      <p:pic>
        <p:nvPicPr>
          <p:cNvPr id="34818" name="Picture 2"/>
          <p:cNvPicPr>
            <a:picLocks noChangeAspect="1" noChangeArrowheads="1"/>
          </p:cNvPicPr>
          <p:nvPr/>
        </p:nvPicPr>
        <p:blipFill>
          <a:blip r:embed="rId2"/>
          <a:srcRect/>
          <a:stretch>
            <a:fillRect/>
          </a:stretch>
        </p:blipFill>
        <p:spPr bwMode="auto">
          <a:xfrm>
            <a:off x="1219200" y="1143000"/>
            <a:ext cx="6334717" cy="436721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lstStyle/>
          <a:p>
            <a:endParaRPr lang="en-US">
              <a:latin typeface="Times New Roman" pitchFamily="18" charset="0"/>
              <a:cs typeface="Times New Roman" pitchFamily="18" charset="0"/>
            </a:endParaRPr>
          </a:p>
        </p:txBody>
      </p:sp>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3413" y="533400"/>
            <a:ext cx="8455787" cy="529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Oval 4"/>
          <p:cNvSpPr/>
          <p:nvPr/>
        </p:nvSpPr>
        <p:spPr>
          <a:xfrm>
            <a:off x="5867400" y="914400"/>
            <a:ext cx="2743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a:t>
            </a:r>
          </a:p>
          <a:p>
            <a:pPr algn="ctr"/>
            <a:r>
              <a:rPr lang="en-US" smtClean="0"/>
              <a:t>Và</a:t>
            </a:r>
          </a:p>
          <a:p>
            <a:pPr algn="ctr"/>
            <a:r>
              <a:rPr lang="en-US" smtClean="0"/>
              <a:t>VBNet</a:t>
            </a:r>
            <a:endParaRPr lang="en-US"/>
          </a:p>
        </p:txBody>
      </p:sp>
      <p:pic>
        <p:nvPicPr>
          <p:cNvPr id="37892" name="Picture 4" descr="Ranorex Test Suite fil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790950"/>
            <a:ext cx="2590800" cy="30670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Oval 5"/>
          <p:cNvSpPr/>
          <p:nvPr/>
        </p:nvSpPr>
        <p:spPr>
          <a:xfrm>
            <a:off x="2209800" y="5181600"/>
            <a:ext cx="4114800"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&lt;ProjectName&gt;.rxtst </a:t>
            </a:r>
          </a:p>
        </p:txBody>
      </p:sp>
    </p:spTree>
    <p:extLst>
      <p:ext uri="{BB962C8B-B14F-4D97-AF65-F5344CB8AC3E}">
        <p14:creationId xmlns:p14="http://schemas.microsoft.com/office/powerpoint/2010/main" xmlns="" val="258480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85800"/>
            <a:ext cx="3609975" cy="394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Flowchart: Terminator 6"/>
          <p:cNvSpPr/>
          <p:nvPr/>
        </p:nvSpPr>
        <p:spPr>
          <a:xfrm>
            <a:off x="152400" y="1933575"/>
            <a:ext cx="3352800" cy="1066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new để tạo testcase và record</a:t>
            </a:r>
            <a:endParaRPr lang="en-US"/>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025775"/>
            <a:ext cx="6172200" cy="3885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Flowchart: Terminator 11"/>
          <p:cNvSpPr/>
          <p:nvPr/>
        </p:nvSpPr>
        <p:spPr>
          <a:xfrm>
            <a:off x="3124200" y="5844265"/>
            <a:ext cx="3352800" cy="1066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Record để viết script.</a:t>
            </a:r>
            <a:br>
              <a:rPr lang="en-US" smtClean="0"/>
            </a:br>
            <a:r>
              <a:rPr lang="en-US" smtClean="0"/>
              <a:t>Add các sự kiện, các thao tác của testcase</a:t>
            </a:r>
            <a:endParaRPr lang="en-US"/>
          </a:p>
        </p:txBody>
      </p:sp>
      <p:sp>
        <p:nvSpPr>
          <p:cNvPr id="14" name="Content Placeholder 1"/>
          <p:cNvSpPr>
            <a:spLocks noGrp="1"/>
          </p:cNvSpPr>
          <p:nvPr>
            <p:ph sz="half" idx="1"/>
          </p:nvPr>
        </p:nvSpPr>
        <p:spPr>
          <a:xfrm>
            <a:off x="2133600" y="5856965"/>
            <a:ext cx="7315200" cy="542544"/>
          </a:xfrm>
        </p:spPr>
        <p:txBody>
          <a:bodyPr>
            <a:normAutofit fontScale="62500" lnSpcReduction="20000"/>
          </a:bodyPr>
          <a:lstStyle/>
          <a:p>
            <a:r>
              <a:rPr lang="en-US" dirty="0">
                <a:latin typeface="Times New Roman" pitchFamily="18" charset="0"/>
                <a:cs typeface="Times New Roman" pitchFamily="18" charset="0"/>
              </a:rPr>
              <a:t>http</a:t>
            </a:r>
            <a:r>
              <a:rPr lang="en-US">
                <a:latin typeface="Times New Roman" pitchFamily="18" charset="0"/>
                <a:cs typeface="Times New Roman" pitchFamily="18" charset="0"/>
              </a:rPr>
              <a:t>://</a:t>
            </a:r>
            <a:r>
              <a:rPr lang="en-US" smtClean="0">
                <a:latin typeface="Times New Roman" pitchFamily="18" charset="0"/>
                <a:cs typeface="Times New Roman" pitchFamily="18" charset="0"/>
              </a:rPr>
              <a:t>www.ranorex.com/support/user-guide-20/lesson-4-ranorex-test-suite.html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23703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330440" cy="3712464"/>
          </a:xfrm>
        </p:spPr>
        <p:txBody>
          <a:bodyPr>
            <a:normAutofit/>
          </a:bodyPr>
          <a:lstStyle/>
          <a:p>
            <a:r>
              <a:rPr lang="en-US" sz="1300" b="0" dirty="0" err="1" smtClean="0">
                <a:latin typeface="Times New Roman" pitchFamily="18" charset="0"/>
                <a:cs typeface="Times New Roman" pitchFamily="18" charset="0"/>
              </a:rPr>
              <a:t>Appium</a:t>
            </a:r>
            <a:r>
              <a:rPr lang="en-US" sz="1300" b="0" dirty="0" smtClean="0">
                <a:latin typeface="Times New Roman" pitchFamily="18" charset="0"/>
                <a:cs typeface="Times New Roman" pitchFamily="18" charset="0"/>
              </a:rPr>
              <a:t> is an open source test automation framework for use with native, </a:t>
            </a:r>
            <a:r>
              <a:rPr lang="en-US" sz="1300" b="0" dirty="0" smtClean="0">
                <a:latin typeface="Times New Roman" pitchFamily="18" charset="0"/>
                <a:cs typeface="Times New Roman" pitchFamily="18" charset="0"/>
                <a:hlinkClick r:id="rId2"/>
              </a:rPr>
              <a:t>hybrid</a:t>
            </a:r>
            <a:r>
              <a:rPr lang="en-US" sz="1300" b="0" dirty="0" smtClean="0">
                <a:latin typeface="Times New Roman" pitchFamily="18" charset="0"/>
                <a:cs typeface="Times New Roman" pitchFamily="18" charset="0"/>
              </a:rPr>
              <a:t> and mobile web apps. </a:t>
            </a:r>
          </a:p>
          <a:p>
            <a:r>
              <a:rPr lang="en-US" sz="1300" b="0" smtClean="0">
                <a:latin typeface="Times New Roman" pitchFamily="18" charset="0"/>
                <a:cs typeface="Times New Roman" pitchFamily="18" charset="0"/>
              </a:rPr>
              <a:t>It </a:t>
            </a:r>
            <a:r>
              <a:rPr lang="en-US" sz="1300" b="0" dirty="0" smtClean="0">
                <a:latin typeface="Times New Roman" pitchFamily="18" charset="0"/>
                <a:cs typeface="Times New Roman" pitchFamily="18" charset="0"/>
              </a:rPr>
              <a:t>drives </a:t>
            </a:r>
            <a:r>
              <a:rPr lang="en-US" sz="1300" b="0" dirty="0" err="1" smtClean="0">
                <a:latin typeface="Times New Roman" pitchFamily="18" charset="0"/>
                <a:cs typeface="Times New Roman" pitchFamily="18" charset="0"/>
              </a:rPr>
              <a:t>iOS</a:t>
            </a:r>
            <a:r>
              <a:rPr lang="en-US" sz="1300" b="0" dirty="0" smtClean="0">
                <a:latin typeface="Times New Roman" pitchFamily="18" charset="0"/>
                <a:cs typeface="Times New Roman" pitchFamily="18" charset="0"/>
              </a:rPr>
              <a:t> and Android apps using the </a:t>
            </a:r>
            <a:r>
              <a:rPr lang="en-US" sz="1300" b="0" dirty="0" err="1" smtClean="0">
                <a:latin typeface="Times New Roman" pitchFamily="18" charset="0"/>
                <a:cs typeface="Times New Roman" pitchFamily="18" charset="0"/>
              </a:rPr>
              <a:t>WebDriver</a:t>
            </a:r>
            <a:r>
              <a:rPr lang="en-US" sz="1300" b="0" dirty="0" smtClean="0">
                <a:latin typeface="Times New Roman" pitchFamily="18" charset="0"/>
                <a:cs typeface="Times New Roman" pitchFamily="18" charset="0"/>
              </a:rPr>
              <a:t> protocol.</a:t>
            </a:r>
            <a:endParaRPr lang="en-US" sz="13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APPiUm</a:t>
            </a:r>
            <a:r>
              <a:rPr lang="en-US" smtClean="0">
                <a:latin typeface="Times New Roman" pitchFamily="18" charset="0"/>
                <a:cs typeface="Times New Roman" pitchFamily="18" charset="0"/>
              </a:rPr>
              <a:t>(Mobile WEB APP)</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normAutofit/>
          </a:bodyPr>
          <a:lstStyle/>
          <a:p>
            <a:pPr>
              <a:buFontTx/>
              <a:buChar char="-"/>
            </a:pPr>
            <a:r>
              <a:rPr lang="en-US" sz="1300" dirty="0" smtClean="0">
                <a:latin typeface="Times New Roman" pitchFamily="18" charset="0"/>
                <a:cs typeface="Times New Roman" pitchFamily="18" charset="0"/>
              </a:rPr>
              <a:t>Support </a:t>
            </a:r>
            <a:r>
              <a:rPr lang="en-US" sz="1300" dirty="0" err="1" smtClean="0">
                <a:latin typeface="Times New Roman" pitchFamily="18" charset="0"/>
                <a:cs typeface="Times New Roman" pitchFamily="18" charset="0"/>
              </a:rPr>
              <a:t>từ</a:t>
            </a:r>
            <a:r>
              <a:rPr lang="en-US" sz="1300" dirty="0" smtClean="0">
                <a:latin typeface="Times New Roman" pitchFamily="18" charset="0"/>
                <a:cs typeface="Times New Roman" pitchFamily="18" charset="0"/>
              </a:rPr>
              <a:t> android 4.1.</a:t>
            </a:r>
          </a:p>
          <a:p>
            <a:pPr>
              <a:buFontTx/>
              <a:buChar char="-"/>
            </a:pPr>
            <a:r>
              <a:rPr lang="en-US" sz="1300" dirty="0" smtClean="0">
                <a:latin typeface="Times New Roman" pitchFamily="18" charset="0"/>
                <a:cs typeface="Times New Roman" pitchFamily="18" charset="0"/>
              </a:rPr>
              <a:t>Do </a:t>
            </a:r>
            <a:r>
              <a:rPr lang="en-US" sz="1300" dirty="0" err="1" smtClean="0">
                <a:latin typeface="Times New Roman" pitchFamily="18" charset="0"/>
                <a:cs typeface="Times New Roman" pitchFamily="18" charset="0"/>
              </a:rPr>
              <a:t>google</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phát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triển</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hệ</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thống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và</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Sử</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nút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ngoài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như</a:t>
            </a:r>
            <a:r>
              <a:rPr lang="en-US" sz="1300" dirty="0" smtClean="0">
                <a:latin typeface="Times New Roman" pitchFamily="18" charset="0"/>
                <a:cs typeface="Times New Roman" pitchFamily="18" charset="0"/>
              </a:rPr>
              <a:t> home,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âm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lượng</a:t>
            </a:r>
            <a:r>
              <a:rPr lang="en-US" sz="1300" dirty="0" smtClean="0">
                <a:latin typeface="Times New Roman" pitchFamily="18" charset="0"/>
                <a:cs typeface="Times New Roman" pitchFamily="18" charset="0"/>
              </a:rPr>
              <a:t>, …</a:t>
            </a:r>
          </a:p>
          <a:p>
            <a:pPr>
              <a:buFontTx/>
              <a:buChar char="-"/>
            </a:pPr>
            <a:r>
              <a:rPr lang="en-US" sz="1300" dirty="0" smtClean="0">
                <a:latin typeface="Times New Roman" pitchFamily="18" charset="0"/>
                <a:cs typeface="Times New Roman" pitchFamily="18" charset="0"/>
              </a:rPr>
              <a:t>Script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nền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tảng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tái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tự</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của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người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dùng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Bằng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xml.</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838200" y="5257800"/>
            <a:ext cx="7772400" cy="3712464"/>
          </a:xfrm>
        </p:spPr>
        <p:txBody>
          <a:bodyPr>
            <a:normAutofit/>
          </a:bodyPr>
          <a:lstStyle/>
          <a:p>
            <a:r>
              <a:rPr lang="en-US" sz="1200" u="sng">
                <a:latin typeface="Times New Roman" pitchFamily="18" charset="0"/>
                <a:cs typeface="Times New Roman" pitchFamily="18" charset="0"/>
                <a:hlinkClick r:id="rId2"/>
              </a:rPr>
              <a:t>http://developer.android.com/tools/testing-support-library/index.html</a:t>
            </a:r>
            <a:endParaRPr lang="en-US" sz="1200">
              <a:latin typeface="Times New Roman" pitchFamily="18" charset="0"/>
              <a:cs typeface="Times New Roman" pitchFamily="18" charset="0"/>
            </a:endParaRPr>
          </a:p>
          <a:p>
            <a:endParaRPr lang="en-US" sz="120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a:latin typeface="Times New Roman" pitchFamily="18" charset="0"/>
                <a:cs typeface="Times New Roman" pitchFamily="18" charset="0"/>
              </a:rPr>
              <a:t>UI </a:t>
            </a:r>
            <a:r>
              <a:rPr lang="en-US" dirty="0" err="1" smtClean="0">
                <a:latin typeface="Times New Roman" pitchFamily="18" charset="0"/>
                <a:cs typeface="Times New Roman" pitchFamily="18" charset="0"/>
              </a:rPr>
              <a:t>Automator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721387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a:t>UI Automator</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8638" y="990600"/>
            <a:ext cx="8086725" cy="5686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ounded Rectangular Callout 4"/>
          <p:cNvSpPr/>
          <p:nvPr/>
        </p:nvSpPr>
        <p:spPr>
          <a:xfrm>
            <a:off x="5486400" y="533400"/>
            <a:ext cx="2824163" cy="11460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trúc UI hiện tại</a:t>
            </a:r>
            <a:endParaRPr lang="en-US"/>
          </a:p>
        </p:txBody>
      </p:sp>
      <p:sp>
        <p:nvSpPr>
          <p:cNvPr id="6" name="Rounded Rectangular Callout 5"/>
          <p:cNvSpPr/>
          <p:nvPr/>
        </p:nvSpPr>
        <p:spPr>
          <a:xfrm>
            <a:off x="609600" y="0"/>
            <a:ext cx="2209800" cy="1219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Chức năng lưu lại UI hiện tại</a:t>
            </a:r>
            <a:endParaRPr lang="en-US"/>
          </a:p>
        </p:txBody>
      </p:sp>
      <p:sp>
        <p:nvSpPr>
          <p:cNvPr id="7" name="Rectangular Callout 6"/>
          <p:cNvSpPr/>
          <p:nvPr/>
        </p:nvSpPr>
        <p:spPr>
          <a:xfrm>
            <a:off x="1899303" y="2057400"/>
            <a:ext cx="1376362" cy="612648"/>
          </a:xfrm>
          <a:prstGeom prst="wedgeRectCallout">
            <a:avLst>
              <a:gd name="adj1" fmla="val -112810"/>
              <a:gd name="adj2" fmla="val -139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devie</a:t>
            </a:r>
            <a:endParaRPr lang="en-US"/>
          </a:p>
        </p:txBody>
      </p:sp>
      <p:sp>
        <p:nvSpPr>
          <p:cNvPr id="8" name="Rounded Rectangular Callout 7"/>
          <p:cNvSpPr/>
          <p:nvPr/>
        </p:nvSpPr>
        <p:spPr>
          <a:xfrm>
            <a:off x="6096000" y="3581400"/>
            <a:ext cx="2057400" cy="612648"/>
          </a:xfrm>
          <a:prstGeom prst="wedgeRoundRectCallout">
            <a:avLst>
              <a:gd name="adj1" fmla="val -21664"/>
              <a:gd name="adj2" fmla="val 9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Thông tin về màn hình hiện tại</a:t>
            </a:r>
            <a:endParaRPr lang="en-US"/>
          </a:p>
        </p:txBody>
      </p:sp>
    </p:spTree>
    <p:extLst>
      <p:ext uri="{BB962C8B-B14F-4D97-AF65-F5344CB8AC3E}">
        <p14:creationId xmlns:p14="http://schemas.microsoft.com/office/powerpoint/2010/main" xmlns="" val="123476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95600"/>
            <a:ext cx="4724400" cy="548640"/>
          </a:xfrm>
        </p:spPr>
        <p:txBody>
          <a:bodyPr/>
          <a:lstStyle/>
          <a:p>
            <a:r>
              <a:rPr lang="en-US" sz="10000" smtClean="0"/>
              <a:t>ThANKS</a:t>
            </a:r>
            <a:endParaRPr lang="en-US" sz="10000"/>
          </a:p>
        </p:txBody>
      </p:sp>
    </p:spTree>
    <p:extLst>
      <p:ext uri="{BB962C8B-B14F-4D97-AF65-F5344CB8AC3E}">
        <p14:creationId xmlns:p14="http://schemas.microsoft.com/office/powerpoint/2010/main" xmlns="" val="257954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a:buFontTx/>
              <a:buChar char="-"/>
            </a:pPr>
            <a:r>
              <a:rPr lang="en-US" dirty="0" smtClean="0">
                <a:latin typeface="Times New Roman" pitchFamily="18" charset="0"/>
                <a:cs typeface="Times New Roman" pitchFamily="18" charset="0"/>
              </a:rPr>
              <a:t>Automation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test.</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manual testing.</a:t>
            </a:r>
          </a:p>
          <a:p>
            <a:pPr lvl="1">
              <a:buFontTx/>
              <a:buChar char="-"/>
            </a:pP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stress.</a:t>
            </a:r>
          </a:p>
          <a:p>
            <a:pPr lvl="1">
              <a:buFontTx/>
              <a:buChar char="-"/>
            </a:pP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trùm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bạc</a:t>
            </a:r>
            <a:r>
              <a:rPr lang="en-US" dirty="0" smtClean="0">
                <a:latin typeface="Times New Roman" pitchFamily="18" charset="0"/>
                <a:cs typeface="Times New Roman" pitchFamily="18" charset="0"/>
              </a:rPr>
              <a:t>.</a:t>
            </a:r>
          </a:p>
          <a:p>
            <a:pPr lvl="1">
              <a:buFontTx/>
              <a:buChar char="-"/>
            </a:pPr>
            <a:endParaRPr lang="en-US" dirty="0" smtClean="0">
              <a:latin typeface="Times New Roman" pitchFamily="18" charset="0"/>
              <a:cs typeface="Times New Roman" pitchFamily="18" charset="0"/>
            </a:endParaRPr>
          </a:p>
          <a:p>
            <a:pPr lvl="1">
              <a:buFontTx/>
              <a:buChar char="-"/>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1">
              <a:buFontTx/>
              <a:buChar char="-"/>
            </a:pPr>
            <a:r>
              <a:rPr lang="vi-VN" b="1" i="1" dirty="0" smtClean="0">
                <a:latin typeface="Times New Roman" pitchFamily="18" charset="0"/>
                <a:cs typeface="Times New Roman" pitchFamily="18" charset="0"/>
              </a:rPr>
              <a:t>Tự động hóa những cái gì?</a:t>
            </a:r>
            <a:endParaRPr lang="en-US" b="1" i="1" dirty="0" smtClean="0">
              <a:latin typeface="Times New Roman" pitchFamily="18" charset="0"/>
              <a:cs typeface="Times New Roman" pitchFamily="18" charset="0"/>
            </a:endParaRPr>
          </a:p>
          <a:p>
            <a:pPr lvl="2">
              <a:buFontTx/>
              <a:buChar char="-"/>
            </a:pP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trong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mềm</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nhập</a:t>
            </a:r>
            <a:r>
              <a:rPr lang="en-US" i="1" dirty="0" smtClean="0">
                <a:latin typeface="Times New Roman" pitchFamily="18" charset="0"/>
                <a:cs typeface="Times New Roman" pitchFamily="18" charset="0"/>
              </a:rPr>
              <a:t>, 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ký</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Module test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lượng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nhiều</a:t>
            </a:r>
            <a:r>
              <a:rPr lang="en-US" i="1" dirty="0" smtClean="0">
                <a:latin typeface="Times New Roman" pitchFamily="18" charset="0"/>
                <a:cs typeface="Times New Roman" pitchFamily="18" charset="0"/>
              </a:rPr>
              <a:t> user.</a:t>
            </a:r>
          </a:p>
          <a:p>
            <a:pPr lvl="2">
              <a:buFontTx/>
              <a:buChar char="-"/>
            </a:pP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thành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diện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người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dùng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nối</a:t>
            </a:r>
            <a:r>
              <a:rPr lang="en-US" i="1" dirty="0" smtClean="0">
                <a:latin typeface="Times New Roman" pitchFamily="18" charset="0"/>
                <a:cs typeface="Times New Roman" pitchFamily="18" charset="0"/>
              </a:rPr>
              <a:t> DB.</a:t>
            </a:r>
          </a:p>
          <a:p>
            <a:pPr lvl="2">
              <a:buFontTx/>
              <a:buChar char="-"/>
            </a:pP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trường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thông</a:t>
            </a:r>
            <a:r>
              <a:rPr lang="en-US" i="1" dirty="0" smtClean="0">
                <a:latin typeface="Times New Roman" pitchFamily="18" charset="0"/>
                <a:cs typeface="Times New Roman" pitchFamily="18" charset="0"/>
              </a:rPr>
              <a:t> tin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nhận</a:t>
            </a:r>
            <a:r>
              <a:rPr lang="en-US" i="1" dirty="0" smtClean="0">
                <a:latin typeface="Times New Roman" pitchFamily="18" charset="0"/>
                <a:cs typeface="Times New Roman" pitchFamily="18" charset="0"/>
              </a:rPr>
              <a:t>.</a:t>
            </a:r>
          </a:p>
          <a:p>
            <a:pPr lvl="1">
              <a:buFontTx/>
              <a:buChar char="-"/>
            </a:pPr>
            <a:r>
              <a:rPr lang="vi-VN" b="1" i="1" dirty="0" smtClean="0">
                <a:latin typeface="Times New Roman" pitchFamily="18" charset="0"/>
                <a:cs typeface="Times New Roman" pitchFamily="18" charset="0"/>
              </a:rPr>
              <a:t>Tự động hóa khi nào?</a:t>
            </a:r>
            <a:endParaRPr lang="en-US" b="1" i="1"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dự án đòi hỏi kiểm thử các khu vực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Các yêu cầu không được thay đổi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 Truy cập ứng dụng tải và hiệu suất với nhiều người dùng ảo</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phần mềm ổn định với phương pháp kiểm thử thủ công</a:t>
            </a:r>
            <a:endParaRPr lang="en-US"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endParaRPr lang="en-US"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buFontTx/>
              <a:buChar char="-"/>
            </a:pPr>
            <a:r>
              <a:rPr lang="vi-VN" b="1" i="1" dirty="0" smtClean="0">
                <a:latin typeface="Times New Roman" pitchFamily="18" charset="0"/>
                <a:cs typeface="Times New Roman" pitchFamily="18" charset="0"/>
              </a:rPr>
              <a:t>Tự động hóa như thế nào?</a:t>
            </a:r>
            <a:r>
              <a:rPr lang="en-US" b="1"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hỗ</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ngôn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ngữ</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lập</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trìn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tính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a:t>
            </a:r>
            <a:r>
              <a:rPr lang="en-US" i="1" dirty="0" smtClean="0">
                <a:latin typeface="Times New Roman" pitchFamily="18" charset="0"/>
                <a:cs typeface="Times New Roman" pitchFamily="18" charset="0"/>
              </a:rPr>
              <a:t> script </a:t>
            </a:r>
            <a:r>
              <a:rPr lang="en-US" i="1" dirty="0" err="1" smtClean="0">
                <a:latin typeface="Times New Roman" pitchFamily="18" charset="0"/>
                <a:cs typeface="Times New Roman" pitchFamily="18" charset="0"/>
              </a:rPr>
              <a:t>và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một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ứng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mêm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Chúng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gồm</a:t>
            </a:r>
            <a:r>
              <a:rPr lang="en-US" i="1" dirty="0" smtClean="0">
                <a:latin typeface="Times New Roman" pitchFamily="18" charset="0"/>
                <a:cs typeface="Times New Roman" pitchFamily="18" charset="0"/>
              </a:rPr>
              <a:t> 1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sẵn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ghi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lại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kịch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bản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quyết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định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xác định vùng kiểm thử trong phần mềm</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Chọn lựa công cụ thích hợp cho test tự động</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a:t>
            </a:r>
          </a:p>
          <a:p>
            <a:pPr lvl="2">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test (Test suits)</a:t>
            </a:r>
          </a:p>
          <a:p>
            <a:pPr lvl="2">
              <a:buFontTx/>
              <a:buChar char="-"/>
            </a:pP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xác định bất kỳ trường hợp có khả năng là lỗi hoặc vấn đề có tiềm năng</a:t>
            </a:r>
            <a:endParaRPr lang="en-US" b="1"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Nguyên tắc 1</a:t>
            </a:r>
            <a:r>
              <a:rPr lang="vi-VN" b="0" dirty="0" smtClean="0">
                <a:latin typeface="Times New Roman" pitchFamily="18" charset="0"/>
                <a:cs typeface="Times New Roman" pitchFamily="18" charset="0"/>
              </a:rPr>
              <a:t>: Đọc và học/ hiểu cơ bản về nó (automation testing)</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2</a:t>
            </a:r>
            <a:r>
              <a:rPr lang="vi-VN" b="0" dirty="0" smtClean="0">
                <a:latin typeface="Times New Roman" pitchFamily="18" charset="0"/>
                <a:cs typeface="Times New Roman" pitchFamily="18" charset="0"/>
              </a:rPr>
              <a:t>: Kế hoạch chuẩn bị để đáp ứng các dự án tự động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Thực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hành</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để</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có</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thức</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3</a:t>
            </a:r>
            <a:r>
              <a:rPr lang="vi-VN" b="0" dirty="0" smtClean="0">
                <a:latin typeface="Times New Roman" pitchFamily="18" charset="0"/>
                <a:cs typeface="Times New Roman" pitchFamily="18" charset="0"/>
              </a:rPr>
              <a:t>: Các khái niệm/ định nghĩa cơ bản là giống nhau. Hãy khám phá chúng!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ngôn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ngữ</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cơ</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bản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cùng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niệm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như</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tham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số</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chức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năng</a:t>
            </a:r>
            <a:r>
              <a:rPr lang="en-US" b="0" dirty="0" smtClean="0">
                <a:latin typeface="Times New Roman" pitchFamily="18" charset="0"/>
                <a:cs typeface="Times New Roman" pitchFamily="18" charset="0"/>
              </a:rPr>
              <a:t>,</a:t>
            </a:r>
            <a:r>
              <a:rPr lang="vi-VN" b="0" dirty="0"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vi-VN" b="0" dirty="0" smtClean="0">
                <a:latin typeface="Times New Roman" pitchFamily="18" charset="0"/>
                <a:cs typeface="Times New Roman" pitchFamily="18" charset="0"/>
              </a:rPr>
              <a:t>loại dữ liệu khác nhau, vòng lặp có điều kiện hoặc báo cáo, mảng, chỉ khác nhau ở công nghệ của mỗi ngôn ngữ.</a:t>
            </a:r>
            <a:endParaRPr lang="en-US" b="0"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Nguyên tắc 4</a:t>
            </a:r>
            <a:r>
              <a:rPr lang="vi-VN" b="0" dirty="0" smtClean="0">
                <a:latin typeface="Times New Roman" pitchFamily="18" charset="0"/>
                <a:cs typeface="Times New Roman" pitchFamily="18" charset="0"/>
              </a:rPr>
              <a:t>: Không dừng lại khi chương trình đầu tiên bị FAIL</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viết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testscript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sai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không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chạy</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Cố</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gắng</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tìm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chỗ</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nhầm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và</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sửa</a:t>
            </a:r>
            <a:r>
              <a:rPr lang="en-US" b="0" dirty="0" smtClean="0">
                <a:latin typeface="Times New Roman" pitchFamily="18" charset="0"/>
                <a:cs typeface="Times New Roman" pitchFamily="18" charset="0"/>
                <a:sym typeface="Wingdings" pitchFamily="2" charset="2"/>
              </a:rPr>
              <a:t>.</a:t>
            </a:r>
          </a:p>
          <a:p>
            <a:pPr>
              <a:buFontTx/>
              <a:buChar char="-"/>
            </a:pPr>
            <a:r>
              <a:rPr lang="vi-VN" dirty="0" smtClean="0">
                <a:latin typeface="Times New Roman" pitchFamily="18" charset="0"/>
                <a:cs typeface="Times New Roman" pitchFamily="18" charset="0"/>
              </a:rPr>
              <a:t>Nguyên tắc 5:</a:t>
            </a:r>
            <a:r>
              <a:rPr lang="vi-VN" b="0" dirty="0" smtClean="0">
                <a:latin typeface="Times New Roman" pitchFamily="18" charset="0"/>
                <a:cs typeface="Times New Roman" pitchFamily="18" charset="0"/>
              </a:rPr>
              <a:t> Nhìn vào code như một thủ tục chứ không phải là một magic</a:t>
            </a:r>
            <a:r>
              <a:rPr lang="en-US" b="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tester? </a:t>
            </a:r>
            <a:r>
              <a:rPr lang="en-US" dirty="0" err="1" smtClean="0">
                <a:latin typeface="Times New Roman" pitchFamily="18" charset="0"/>
                <a:cs typeface="Times New Roman" pitchFamily="18" charset="0"/>
              </a:rPr>
              <a:t>Đừng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code </a:t>
            </a:r>
            <a:r>
              <a:rPr lang="en-US" dirty="0" err="1" smtClean="0">
                <a:latin typeface="Times New Roman" pitchFamily="18" charset="0"/>
                <a:cs typeface="Times New Roman" pitchFamily="18" charset="0"/>
              </a:rPr>
              <a:t>vài</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6</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phá</a:t>
            </a:r>
            <a:r>
              <a:rPr lang="en-US" b="0" dirty="0" smtClean="0">
                <a:latin typeface="Times New Roman" pitchFamily="18" charset="0"/>
                <a:cs typeface="Times New Roman" pitchFamily="18" charset="0"/>
              </a:rPr>
              <a:t> tool.</a:t>
            </a:r>
          </a:p>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7</a:t>
            </a:r>
            <a:r>
              <a:rPr lang="en-US" b="0" dirty="0" smtClean="0">
                <a:latin typeface="Times New Roman" pitchFamily="18" charset="0"/>
                <a:cs typeface="Times New Roman" pitchFamily="18" charset="0"/>
              </a:rPr>
              <a:t>: Search for help in help section.</a:t>
            </a:r>
          </a:p>
          <a:p>
            <a:pPr>
              <a:buFontTx/>
              <a:buChar char="-"/>
            </a:pPr>
            <a:r>
              <a:rPr lang="vi-VN" dirty="0" smtClean="0">
                <a:latin typeface="Times New Roman" pitchFamily="18" charset="0"/>
                <a:cs typeface="Times New Roman" pitchFamily="18" charset="0"/>
              </a:rPr>
              <a:t>Nguyên tắc 8</a:t>
            </a:r>
            <a:r>
              <a:rPr lang="vi-VN" b="0" dirty="0" smtClean="0">
                <a:latin typeface="Times New Roman" pitchFamily="18" charset="0"/>
                <a:cs typeface="Times New Roman" pitchFamily="18" charset="0"/>
              </a:rPr>
              <a:t>: Thực hành nhiều, nhiều hơn có thể</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9</a:t>
            </a:r>
            <a:r>
              <a:rPr lang="vi-VN" b="0" dirty="0" smtClean="0">
                <a:latin typeface="Times New Roman" pitchFamily="18" charset="0"/>
                <a:cs typeface="Times New Roman" pitchFamily="18" charset="0"/>
              </a:rPr>
              <a:t>: Cải tiến cách/ phương pháp làm việc của bạn</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10</a:t>
            </a:r>
            <a:r>
              <a:rPr lang="vi-VN" b="0" dirty="0" smtClean="0">
                <a:latin typeface="Times New Roman" pitchFamily="18" charset="0"/>
                <a:cs typeface="Times New Roman" pitchFamily="18" charset="0"/>
              </a:rPr>
              <a:t>: Không phải lúc nào cũng cần đến tự động</a:t>
            </a:r>
            <a:r>
              <a:rPr lang="en-US" b="0" dirty="0" smtClean="0">
                <a:latin typeface="Times New Roman" pitchFamily="18" charset="0"/>
                <a:cs typeface="Times New Roman" pitchFamily="18" charset="0"/>
              </a:rPr>
              <a:t>.</a:t>
            </a:r>
          </a:p>
          <a:p>
            <a:pPr lvl="2">
              <a:buFontTx/>
              <a:buChar char="-"/>
            </a:pP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thời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gian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kỹ</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thuật</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SAY NO</a:t>
            </a:r>
          </a:p>
          <a:p>
            <a:pPr lvl="2">
              <a:buFontTx/>
              <a:buChar char="-"/>
            </a:pPr>
            <a:r>
              <a:rPr lang="en-US" dirty="0" err="1" smtClean="0">
                <a:latin typeface="Times New Roman" pitchFamily="18" charset="0"/>
                <a:cs typeface="Times New Roman" pitchFamily="18" charset="0"/>
                <a:sym typeface="Wingdings" pitchFamily="2" charset="2"/>
              </a:rPr>
              <a:t>Mất</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nhiều</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thời</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gian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viết</a:t>
            </a:r>
            <a:r>
              <a:rPr lang="en-US" dirty="0" smtClean="0">
                <a:latin typeface="Times New Roman" pitchFamily="18" charset="0"/>
                <a:cs typeface="Times New Roman" pitchFamily="18" charset="0"/>
                <a:sym typeface="Wingdings" pitchFamily="2" charset="2"/>
              </a:rPr>
              <a:t> Automation Test  SAY NO ( </a:t>
            </a:r>
            <a:r>
              <a:rPr lang="en-US" dirty="0" err="1" smtClean="0">
                <a:latin typeface="Times New Roman" pitchFamily="18" charset="0"/>
                <a:cs typeface="Times New Roman" pitchFamily="18" charset="0"/>
                <a:sym typeface="Wingdings" pitchFamily="2" charset="2"/>
              </a:rPr>
              <a:t>tạo</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autumation</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gấp</a:t>
            </a:r>
            <a:r>
              <a:rPr lang="en-US" dirty="0" smtClean="0">
                <a:latin typeface="Times New Roman" pitchFamily="18" charset="0"/>
                <a:cs typeface="Times New Roman" pitchFamily="18" charset="0"/>
                <a:sym typeface="Wingdings" pitchFamily="2" charset="2"/>
              </a:rPr>
              <a:t> 3- 10 </a:t>
            </a:r>
            <a:r>
              <a:rPr lang="en-US" dirty="0" err="1" smtClean="0">
                <a:latin typeface="Times New Roman" pitchFamily="18" charset="0"/>
                <a:cs typeface="Times New Roman" pitchFamily="18" charset="0"/>
                <a:sym typeface="Wingdings" pitchFamily="2" charset="2"/>
              </a:rPr>
              <a:t>lần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chạy</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bằng</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tay</a:t>
            </a:r>
            <a:r>
              <a:rPr lang="en-US" dirty="0" smtClean="0">
                <a:latin typeface="Times New Roman" pitchFamily="18" charset="0"/>
                <a:cs typeface="Times New Roman" pitchFamily="18" charset="0"/>
                <a:sym typeface="Wingdings" pitchFamily="2" charset="2"/>
              </a:rPr>
              <a:t>)</a:t>
            </a:r>
            <a:endParaRPr lang="en-US" b="0" dirty="0" smtClean="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YES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Automated test sẽ phù hợp cho những mục đích</a:t>
            </a:r>
            <a:r>
              <a:rPr lang="en-US"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Thực hiện test hồi quy cho 1 hệ thống ổn định chạy trên 1 cơ sở thường xuyên.</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Việc tạo dữ liệu xử lý nhanh trong các hệ thống test có cơ sở dữ liệu căn cứ trên 1 cơ sở thường xuyên.</a:t>
            </a:r>
            <a:endParaRPr lang="en-US" b="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NO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Tx/>
              <a:buChar char="-"/>
            </a:pPr>
            <a:r>
              <a:rPr lang="vi-VN" dirty="0" smtClean="0">
                <a:latin typeface="Times New Roman" pitchFamily="18" charset="0"/>
                <a:cs typeface="Times New Roman" pitchFamily="18" charset="0"/>
              </a:rPr>
              <a:t>Automated test KHÔNG phù hợp cho những mục đích sau:</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Thực hiện test chức năng mới – Việc này nên được làm bằng tay trước khi tạo automated test.</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Những hệ thống test hồi quy sẽ mang lại sự thay đổi giao diện người sử dụng quan trọng. Sự thay đổi lớn đối với giao diện người sử dụng cần nhiều sự bảo dưỡng duy trì cho automated test.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dirty="0" smtClean="0">
                <a:latin typeface="Times New Roman" pitchFamily="18" charset="0"/>
                <a:cs typeface="Times New Roman" pitchFamily="18" charset="0"/>
              </a:rPr>
              <a:t>Khi tiến hành tự động hóa test, bạn nên chỉ tự động hóa các test mà nhóm của bạn có thể duy trì được dễ dàng. Nếu có vài test khó có thể duy trì thì phải cân nhắc để giảm các test đó.</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b="1" dirty="0" smtClean="0">
                <a:latin typeface="Times New Roman" pitchFamily="18" charset="0"/>
                <a:cs typeface="Times New Roman" pitchFamily="18" charset="0"/>
              </a:rPr>
              <a:t>Nói tóm lại, bạn hãy nhớ rằng automated test sẽ không bao giờ tìm ra được nhiều bug như 1 người tester tìm ra theo cùng các bước. </a:t>
            </a:r>
            <a:r>
              <a:rPr lang="vi-VN" dirty="0" smtClean="0">
                <a:latin typeface="Times New Roman" pitchFamily="18" charset="0"/>
                <a:cs typeface="Times New Roman" pitchFamily="18" charset="0"/>
              </a:rPr>
              <a:t>Đó là bởi vì người tester có thể bắt được nhiều thứ bằng con mắt của mình.</a:t>
            </a:r>
            <a:endParaRPr lang="en-US"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428</TotalTime>
  <Words>1270</Words>
  <Application>Microsoft Office PowerPoint</Application>
  <PresentationFormat>On-screen Show (4:3)</PresentationFormat>
  <Paragraphs>175</Paragraphs>
  <Slides>28</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Angles</vt:lpstr>
      <vt:lpstr>Image</vt:lpstr>
      <vt:lpstr>Android Autotest  tool</vt:lpstr>
      <vt:lpstr>Test type</vt:lpstr>
      <vt:lpstr>Test type</vt:lpstr>
      <vt:lpstr>Tự Động hóa cái gì, khi nào?, Như THế nào</vt:lpstr>
      <vt:lpstr>Tự Động hóa cái gì, khi nào?, Như THế nào</vt:lpstr>
      <vt:lpstr>Nguyên tăc Autotest</vt:lpstr>
      <vt:lpstr>Nguyên tăc Autotest</vt:lpstr>
      <vt:lpstr>SAY YES</vt:lpstr>
      <vt:lpstr>SAY NO</vt:lpstr>
      <vt:lpstr>MỘt số công cụ test tự động</vt:lpstr>
      <vt:lpstr>TESTcase</vt:lpstr>
      <vt:lpstr>TESTcase</vt:lpstr>
      <vt:lpstr>TEST SUITe</vt:lpstr>
      <vt:lpstr>5 BEST AUTOMATION TOOL for test ANDROID</vt:lpstr>
      <vt:lpstr>Robotium</vt:lpstr>
      <vt:lpstr>Robotium</vt:lpstr>
      <vt:lpstr>Robotium</vt:lpstr>
      <vt:lpstr>Ranorex</vt:lpstr>
      <vt:lpstr>Slide 19</vt:lpstr>
      <vt:lpstr>Ranorex</vt:lpstr>
      <vt:lpstr>Ranorex</vt:lpstr>
      <vt:lpstr>Report</vt:lpstr>
      <vt:lpstr>TEST SUITE RANOREX</vt:lpstr>
      <vt:lpstr>TEST SUITE RANOREX</vt:lpstr>
      <vt:lpstr>APPiUm(Mobile WEB APP)</vt:lpstr>
      <vt:lpstr>UI Automator</vt:lpstr>
      <vt:lpstr>UI Automator</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Autotest  tool</dc:title>
  <dc:creator>acv-dev-android-02</dc:creator>
  <cp:lastModifiedBy>tv</cp:lastModifiedBy>
  <cp:revision>68</cp:revision>
  <dcterms:created xsi:type="dcterms:W3CDTF">2006-08-16T00:00:00Z</dcterms:created>
  <dcterms:modified xsi:type="dcterms:W3CDTF">2015-09-24T08:28:21Z</dcterms:modified>
</cp:coreProperties>
</file>