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9/3/2015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UNITY</a:t>
            </a:r>
            <a:endParaRPr lang="en-US"/>
          </a:p>
        </p:txBody>
      </p:sp>
      <p:sp>
        <p:nvSpPr>
          <p:cNvPr id="3" name="Subtitle 2"/>
          <p:cNvSpPr>
            <a:spLocks noGrp="1"/>
          </p:cNvSpPr>
          <p:nvPr>
            <p:ph type="subTitle" idx="1"/>
          </p:nvPr>
        </p:nvSpPr>
        <p:spPr/>
        <p:txBody>
          <a:bodyPr/>
          <a:lstStyle/>
          <a:p>
            <a:r>
              <a:rPr lang="en-US" smtClean="0"/>
              <a:t>VUONG VAN TRUONG</a:t>
            </a:r>
            <a:endParaRPr lang="en-US"/>
          </a:p>
        </p:txBody>
      </p:sp>
    </p:spTree>
    <p:extLst>
      <p:ext uri="{BB962C8B-B14F-4D97-AF65-F5344CB8AC3E}">
        <p14:creationId xmlns:p14="http://schemas.microsoft.com/office/powerpoint/2010/main" val="397868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6488000" cy="3962400"/>
          </a:xfrm>
        </p:spPr>
        <p:txBody>
          <a:bodyPr>
            <a:normAutofit/>
          </a:bodyPr>
          <a:lstStyle/>
          <a:p>
            <a:pPr marL="0" indent="0"/>
            <a:r>
              <a:rPr lang="en-US" b="0" smtClean="0">
                <a:latin typeface="Times New Roman" pitchFamily="18" charset="0"/>
                <a:cs typeface="Times New Roman" pitchFamily="18" charset="0"/>
              </a:rPr>
              <a:t>6. Animation</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một hình ảnh động mô tat đối tượng nào đó trong game.</a:t>
            </a:r>
          </a:p>
          <a:p>
            <a:pPr marL="0" indent="0"/>
            <a:r>
              <a:rPr lang="en-US" b="0" smtClean="0">
                <a:latin typeface="Times New Roman" pitchFamily="18" charset="0"/>
                <a:cs typeface="Times New Roman" pitchFamily="18" charset="0"/>
              </a:rPr>
              <a:t>Có 2 kỹ thuật tạo animation : </a:t>
            </a:r>
            <a:r>
              <a:rPr lang="en-US"/>
              <a:t>thuật key frame và kỹ thuật skeletal </a:t>
            </a:r>
            <a:r>
              <a:rPr lang="en-US"/>
              <a:t>hay </a:t>
            </a:r>
            <a:r>
              <a:rPr lang="en-US" smtClean="0"/>
              <a:t>spine</a:t>
            </a:r>
          </a:p>
          <a:p>
            <a:pPr>
              <a:buAutoNum type="alphaLcPeriod"/>
            </a:pPr>
            <a:r>
              <a:rPr lang="en-US" b="0" smtClean="0">
                <a:latin typeface="Times New Roman" pitchFamily="18" charset="0"/>
                <a:cs typeface="Times New Roman" pitchFamily="18" charset="0"/>
              </a:rPr>
              <a:t>Kỹ thuật Key Frame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Dùng 1 sprite cho một key Frame của hành động, thay đổi tuẩn tự key Frame </a:t>
            </a:r>
            <a:r>
              <a:rPr lang="en-US" b="0" smtClean="0">
                <a:latin typeface="Times New Roman" pitchFamily="18" charset="0"/>
                <a:cs typeface="Times New Roman" pitchFamily="18" charset="0"/>
                <a:sym typeface="Wingdings" pitchFamily="2" charset="2"/>
              </a:rPr>
              <a:t> Animation</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Nhược điểm tốm kém bộ nhớ nhưng nhanh đơn giản.</a:t>
            </a:r>
            <a:endParaRPr lang="en-US" b="0" smtClean="0">
              <a:latin typeface="Times New Roman" pitchFamily="18" charset="0"/>
              <a:cs typeface="Times New Roman" pitchFamily="18" charset="0"/>
            </a:endParaRPr>
          </a:p>
          <a:p>
            <a:pPr>
              <a:buAutoNum type="alphaLcPeriod"/>
            </a:pPr>
            <a:r>
              <a:rPr lang="en-US" b="0" smtClean="0">
                <a:latin typeface="Times New Roman" pitchFamily="18" charset="0"/>
                <a:cs typeface="Times New Roman" pitchFamily="18" charset="0"/>
              </a:rPr>
              <a:t>Kỹ thuật Skeletal( spine)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Chia đối tượng thành nhiều Sprite, mỗi sprite là một bộ phận của đối tượng. Để tạo key frame thì thay đổi các sprite liên quan đến chuyển dộng.</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Tốn thời gian, hiệu quả, tiết kiệm bộ nhớ.</a:t>
            </a:r>
          </a:p>
        </p:txBody>
      </p:sp>
      <p:pic>
        <p:nvPicPr>
          <p:cNvPr id="5" name="Picture 4" descr="Mỗi sprite là một keyfram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9002" y="1828800"/>
            <a:ext cx="2189018" cy="1203960"/>
          </a:xfrm>
          <a:prstGeom prst="rect">
            <a:avLst/>
          </a:prstGeom>
          <a:noFill/>
          <a:ln>
            <a:noFill/>
          </a:ln>
        </p:spPr>
      </p:pic>
      <p:pic>
        <p:nvPicPr>
          <p:cNvPr id="6" name="Picture 5" descr="2D Spine"/>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428999"/>
            <a:ext cx="2424112" cy="1157288"/>
          </a:xfrm>
          <a:prstGeom prst="rect">
            <a:avLst/>
          </a:prstGeom>
          <a:noFill/>
          <a:ln>
            <a:noFill/>
          </a:ln>
        </p:spPr>
      </p:pic>
    </p:spTree>
    <p:extLst>
      <p:ext uri="{BB962C8B-B14F-4D97-AF65-F5344CB8AC3E}">
        <p14:creationId xmlns:p14="http://schemas.microsoft.com/office/powerpoint/2010/main" val="172344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6488000" cy="3962400"/>
          </a:xfrm>
        </p:spPr>
        <p:txBody>
          <a:bodyPr>
            <a:normAutofit/>
          </a:bodyPr>
          <a:lstStyle/>
          <a:p>
            <a:pPr marL="0" indent="0"/>
            <a:r>
              <a:rPr lang="en-US" b="0" smtClean="0">
                <a:latin typeface="Times New Roman" pitchFamily="18" charset="0"/>
                <a:cs typeface="Times New Roman" pitchFamily="18" charset="0"/>
              </a:rPr>
              <a:t>6. Animation</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một hình ảnh động mô tat đối tượng nào đó trong game.</a:t>
            </a:r>
          </a:p>
          <a:p>
            <a:pPr marL="0" indent="0"/>
            <a:r>
              <a:rPr lang="en-US" b="0" smtClean="0">
                <a:latin typeface="Times New Roman" pitchFamily="18" charset="0"/>
                <a:cs typeface="Times New Roman" pitchFamily="18" charset="0"/>
              </a:rPr>
              <a:t>Có 2 kỹ thuật tạo animation : </a:t>
            </a:r>
            <a:r>
              <a:rPr lang="en-US"/>
              <a:t>thuật key frame và kỹ thuật skeletal </a:t>
            </a:r>
            <a:r>
              <a:rPr lang="en-US"/>
              <a:t>hay </a:t>
            </a:r>
            <a:r>
              <a:rPr lang="en-US" smtClean="0"/>
              <a:t>spine</a:t>
            </a:r>
          </a:p>
          <a:p>
            <a:pPr>
              <a:buAutoNum type="alphaLcPeriod"/>
            </a:pPr>
            <a:r>
              <a:rPr lang="en-US" b="0" smtClean="0">
                <a:latin typeface="Times New Roman" pitchFamily="18" charset="0"/>
                <a:cs typeface="Times New Roman" pitchFamily="18" charset="0"/>
              </a:rPr>
              <a:t>Kỹ thuật Key Frame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Dùng 1 sprite cho một key Frame của hành động, thay đổi tuẩn tự key Frame </a:t>
            </a:r>
            <a:r>
              <a:rPr lang="en-US" b="0" smtClean="0">
                <a:latin typeface="Times New Roman" pitchFamily="18" charset="0"/>
                <a:cs typeface="Times New Roman" pitchFamily="18" charset="0"/>
                <a:sym typeface="Wingdings" pitchFamily="2" charset="2"/>
              </a:rPr>
              <a:t> Animation</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Nhược điểm tốm kém bộ nhớ nhưng nhanh đơn giản.</a:t>
            </a:r>
            <a:endParaRPr lang="en-US" b="0" smtClean="0">
              <a:latin typeface="Times New Roman" pitchFamily="18" charset="0"/>
              <a:cs typeface="Times New Roman" pitchFamily="18" charset="0"/>
            </a:endParaRPr>
          </a:p>
          <a:p>
            <a:pPr>
              <a:buAutoNum type="alphaLcPeriod"/>
            </a:pPr>
            <a:r>
              <a:rPr lang="en-US" b="0" smtClean="0">
                <a:latin typeface="Times New Roman" pitchFamily="18" charset="0"/>
                <a:cs typeface="Times New Roman" pitchFamily="18" charset="0"/>
              </a:rPr>
              <a:t>Kỹ thuật Skeletal( spine)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Chia đối tượng thành nhiều Sprite, mỗi sprite là một bộ phận của đối tượng. Để tạo key frame thì thay đổi các sprite liên quan đến chuyển dộng.</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Tốn thời gian, hiệu quả, tiết kiệm bộ nhớ.</a:t>
            </a:r>
          </a:p>
        </p:txBody>
      </p:sp>
      <p:pic>
        <p:nvPicPr>
          <p:cNvPr id="5" name="Picture 4" descr="Mỗi sprite là một keyfram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9002" y="1828800"/>
            <a:ext cx="2189018" cy="1203960"/>
          </a:xfrm>
          <a:prstGeom prst="rect">
            <a:avLst/>
          </a:prstGeom>
          <a:noFill/>
          <a:ln>
            <a:noFill/>
          </a:ln>
        </p:spPr>
      </p:pic>
      <p:pic>
        <p:nvPicPr>
          <p:cNvPr id="6" name="Picture 5" descr="2D Spine"/>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428999"/>
            <a:ext cx="2424112" cy="1157288"/>
          </a:xfrm>
          <a:prstGeom prst="rect">
            <a:avLst/>
          </a:prstGeom>
          <a:noFill/>
          <a:ln>
            <a:noFill/>
          </a:ln>
        </p:spPr>
      </p:pic>
    </p:spTree>
    <p:extLst>
      <p:ext uri="{BB962C8B-B14F-4D97-AF65-F5344CB8AC3E}">
        <p14:creationId xmlns:p14="http://schemas.microsoft.com/office/powerpoint/2010/main" val="134575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4282440" cy="5376372"/>
          </a:xfrm>
        </p:spPr>
        <p:txBody>
          <a:bodyPr/>
          <a:lstStyle/>
          <a:p>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Animation : Tạo animation cơ bản</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r>
              <a:rPr lang="en-US" b="0" smtClean="0">
                <a:latin typeface="Times New Roman" pitchFamily="18" charset="0"/>
                <a:cs typeface="Times New Roman" pitchFamily="18" charset="0"/>
              </a:rPr>
              <a:t>- Tạo Empty Object: MainCharactor, Animations</a:t>
            </a:r>
          </a:p>
          <a:p>
            <a:r>
              <a:rPr lang="en-US" b="0" smtClean="0">
                <a:latin typeface="Times New Roman" pitchFamily="18" charset="0"/>
                <a:cs typeface="Times New Roman" pitchFamily="18" charset="0"/>
              </a:rPr>
              <a:t>- Add Sprite render cho Animations.</a:t>
            </a:r>
          </a:p>
          <a:p>
            <a:r>
              <a:rPr lang="en-US" b="0" smtClean="0">
                <a:latin typeface="Times New Roman" pitchFamily="18" charset="0"/>
                <a:cs typeface="Times New Roman" pitchFamily="18" charset="0"/>
              </a:rPr>
              <a:t>- Chọn MainCharachtor, Từ menu </a:t>
            </a:r>
            <a:r>
              <a:rPr lang="en-US" b="0" smtClean="0">
                <a:latin typeface="Times New Roman" pitchFamily="18" charset="0"/>
                <a:cs typeface="Times New Roman" pitchFamily="18" charset="0"/>
                <a:sym typeface="Wingdings" pitchFamily="2" charset="2"/>
              </a:rPr>
              <a:t> Windown  Animation</a:t>
            </a:r>
            <a:r>
              <a:rPr lang="en-US" b="0" smtClean="0">
                <a:latin typeface="Times New Roman" pitchFamily="18" charset="0"/>
                <a:cs typeface="Times New Roman" pitchFamily="18" charset="0"/>
              </a:rPr>
              <a:t>   </a:t>
            </a:r>
          </a:p>
          <a:p>
            <a:pPr>
              <a:buFontTx/>
              <a:buChar char="-"/>
            </a:pPr>
            <a:r>
              <a:rPr lang="en-US" b="0" smtClean="0">
                <a:latin typeface="Times New Roman" pitchFamily="18" charset="0"/>
                <a:cs typeface="Times New Roman" pitchFamily="18" charset="0"/>
              </a:rPr>
              <a:t>Ở Animation, Add Property </a:t>
            </a:r>
            <a:r>
              <a:rPr lang="en-US" b="0" smtClean="0">
                <a:latin typeface="Times New Roman" pitchFamily="18" charset="0"/>
                <a:cs typeface="Times New Roman" pitchFamily="18" charset="0"/>
                <a:sym typeface="Wingdings" pitchFamily="2" charset="2"/>
              </a:rPr>
              <a:t> Animations  Sprire Renderer  Sprite.</a:t>
            </a:r>
          </a:p>
          <a:p>
            <a:pPr marL="285750" indent="-285750">
              <a:buFont typeface="Wingdings"/>
              <a:buChar char="à"/>
            </a:pPr>
            <a:r>
              <a:rPr lang="en-US" b="0" smtClean="0">
                <a:latin typeface="Times New Roman" pitchFamily="18" charset="0"/>
                <a:cs typeface="Times New Roman" pitchFamily="18" charset="0"/>
                <a:sym typeface="Wingdings" pitchFamily="2" charset="2"/>
              </a:rPr>
              <a:t>Sẽ có 1 key Frame với Sprite của GameOject Animations.</a:t>
            </a:r>
          </a:p>
          <a:p>
            <a:pPr marL="285750" indent="-285750">
              <a:buFont typeface="Wingdings"/>
              <a:buChar char="à"/>
            </a:pPr>
            <a:r>
              <a:rPr lang="en-US" b="0" smtClean="0">
                <a:latin typeface="Times New Roman" pitchFamily="18" charset="0"/>
                <a:cs typeface="Times New Roman" pitchFamily="18" charset="0"/>
                <a:sym typeface="Wingdings" pitchFamily="2" charset="2"/>
              </a:rPr>
              <a:t>Thêm 1 key Famre bằng cách, </a:t>
            </a:r>
            <a:r>
              <a:rPr lang="en-US" b="0">
                <a:latin typeface="Times New Roman" pitchFamily="18" charset="0"/>
                <a:cs typeface="Times New Roman" pitchFamily="18" charset="0"/>
                <a:sym typeface="Wingdings" pitchFamily="2" charset="2"/>
              </a:rPr>
              <a:t>GameOject </a:t>
            </a:r>
            <a:r>
              <a:rPr lang="en-US" b="0" smtClean="0">
                <a:latin typeface="Times New Roman" pitchFamily="18" charset="0"/>
                <a:cs typeface="Times New Roman" pitchFamily="18" charset="0"/>
                <a:sym typeface="Wingdings" pitchFamily="2" charset="2"/>
              </a:rPr>
              <a:t>Animations chọn Sprite khác  Click vào khung thời gian trong phần chỉnh sửa Animations,</a:t>
            </a:r>
            <a:endParaRPr lang="en-US" b="0" smtClean="0">
              <a:latin typeface="Times New Roman" pitchFamily="18" charset="0"/>
              <a:cs typeface="Times New Roman" pitchFamily="18" charset="0"/>
            </a:endParaRPr>
          </a:p>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13447"/>
            <a:ext cx="382270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393" y="1982320"/>
            <a:ext cx="3436243" cy="207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353" y="4343400"/>
            <a:ext cx="3326593" cy="198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08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482840" cy="5376372"/>
          </a:xfrm>
        </p:spPr>
        <p:txBody>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Prefab</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Tạo ra nhanh các đối tượng, mà không cần thiết lập lại các giá trị khởi tạo ngoại trừ transform.</a:t>
            </a:r>
          </a:p>
          <a:p>
            <a:pPr marL="0" indent="0"/>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50" y="1666875"/>
            <a:ext cx="57245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93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Chứa mã điều khiển 1 đối tượng.</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Start</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1 lần đầu tiên sau khi khởi tạo đối tượng, trước khi vào </a:t>
            </a:r>
            <a:r>
              <a:rPr lang="en-US" b="0">
                <a:latin typeface="Times New Roman" pitchFamily="18" charset="0"/>
                <a:cs typeface="Times New Roman" pitchFamily="18" charset="0"/>
              </a:rPr>
              <a:t>Update</a:t>
            </a:r>
            <a:r>
              <a:rPr lang="en-US" b="0" smtClean="0">
                <a:latin typeface="Times New Roman" pitchFamily="18" charset="0"/>
                <a:cs typeface="Times New Roman" pitchFamily="18" charset="0"/>
              </a:rPr>
              <a:t>.</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a:latin typeface="Times New Roman" pitchFamily="18" charset="0"/>
                <a:cs typeface="Times New Roman" pitchFamily="18" charset="0"/>
              </a:rPr>
              <a:t>+ Update</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mỗi frame, sau Start.</a:t>
            </a:r>
            <a:br>
              <a:rPr lang="en-US" b="0">
                <a:latin typeface="Times New Roman" pitchFamily="18" charset="0"/>
                <a:cs typeface="Times New Roman" pitchFamily="18" charset="0"/>
              </a:rPr>
            </a:br>
            <a:r>
              <a:rPr lang="en-US" b="0">
                <a:latin typeface="Times New Roman" pitchFamily="18" charset="0"/>
                <a:cs typeface="Times New Roman" pitchFamily="18" charset="0"/>
              </a:rPr>
              <a:t>+ OnWillRenderObject(): </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một frame sau Update. Thường thì ta sẽ ít đụng đến hàm này.</a:t>
            </a:r>
            <a:br>
              <a:rPr lang="en-US" b="0">
                <a:latin typeface="Times New Roman" pitchFamily="18" charset="0"/>
                <a:cs typeface="Times New Roman" pitchFamily="18" charset="0"/>
              </a:rPr>
            </a:br>
            <a:r>
              <a:rPr lang="en-US" b="0">
                <a:latin typeface="Times New Roman" pitchFamily="18" charset="0"/>
                <a:cs typeface="Times New Roman" pitchFamily="18" charset="0"/>
              </a:rPr>
              <a:t>+ OnDestroy</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khi đối tượng bị </a:t>
            </a:r>
            <a:r>
              <a:rPr lang="en-US" b="0">
                <a:latin typeface="Times New Roman" pitchFamily="18" charset="0"/>
                <a:cs typeface="Times New Roman" pitchFamily="18" charset="0"/>
              </a:rPr>
              <a:t>huỷ</a:t>
            </a:r>
            <a:r>
              <a:rPr lang="en-US" b="0" smtClean="0">
                <a:latin typeface="Times New Roman" pitchFamily="18" charset="0"/>
                <a:cs typeface="Times New Roman" pitchFamily="18" charset="0"/>
              </a:rPr>
              <a:t>.</a:t>
            </a:r>
          </a:p>
          <a:p>
            <a:pPr marL="0" indent="0"/>
            <a:r>
              <a:rPr lang="en-US" b="0" smtClean="0">
                <a:latin typeface="Times New Roman" pitchFamily="18" charset="0"/>
                <a:cs typeface="Times New Roman" pitchFamily="18" charset="0"/>
              </a:rPr>
              <a:t>Mỗi thuộc tính được tạo sẽ hiển thị trên phần Component</a:t>
            </a:r>
            <a:endParaRPr lang="en-US" b="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0"/>
            <a:ext cx="3276600" cy="314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724157"/>
            <a:ext cx="3314700" cy="20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https://fbcdn-sphotos-f-a.akamaihd.net/hphotos-ak-prn2/t1.0-9/1781993_242875439218059_424962566_n.png"/>
          <p:cNvPicPr/>
          <p:nvPr/>
        </p:nvPicPr>
        <p:blipFill>
          <a:blip r:embed="rId4">
            <a:extLst>
              <a:ext uri="{28A0092B-C50C-407E-A947-70E740481C1C}">
                <a14:useLocalDpi xmlns:a14="http://schemas.microsoft.com/office/drawing/2010/main" val="0"/>
              </a:ext>
            </a:extLst>
          </a:blip>
          <a:srcRect/>
          <a:stretch>
            <a:fillRect/>
          </a:stretch>
        </p:blipFill>
        <p:spPr bwMode="auto">
          <a:xfrm>
            <a:off x="2459" y="4984298"/>
            <a:ext cx="1902542" cy="1772978"/>
          </a:xfrm>
          <a:prstGeom prst="rect">
            <a:avLst/>
          </a:prstGeom>
          <a:noFill/>
          <a:ln>
            <a:noFill/>
          </a:ln>
        </p:spPr>
      </p:pic>
      <p:pic>
        <p:nvPicPr>
          <p:cNvPr id="8" name="Picture 7" descr="https://fbcdn-sphotos-d-a.akamaihd.net/hphotos-ak-ash3/t1.0-9/1901679_242878245884445_1282172881_n.png"/>
          <p:cNvPicPr/>
          <p:nvPr/>
        </p:nvPicPr>
        <p:blipFill>
          <a:blip r:embed="rId5">
            <a:extLst>
              <a:ext uri="{28A0092B-C50C-407E-A947-70E740481C1C}">
                <a14:useLocalDpi xmlns:a14="http://schemas.microsoft.com/office/drawing/2010/main" val="0"/>
              </a:ext>
            </a:extLst>
          </a:blip>
          <a:srcRect/>
          <a:stretch>
            <a:fillRect/>
          </a:stretch>
        </p:blipFill>
        <p:spPr bwMode="auto">
          <a:xfrm>
            <a:off x="1936725" y="5029200"/>
            <a:ext cx="1704820" cy="1686289"/>
          </a:xfrm>
          <a:prstGeom prst="rect">
            <a:avLst/>
          </a:prstGeom>
          <a:noFill/>
          <a:ln>
            <a:noFill/>
          </a:ln>
        </p:spPr>
      </p:pic>
    </p:spTree>
    <p:extLst>
      <p:ext uri="{BB962C8B-B14F-4D97-AF65-F5344CB8AC3E}">
        <p14:creationId xmlns:p14="http://schemas.microsoft.com/office/powerpoint/2010/main" val="274240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normAutofit fontScale="92500" lnSpcReduction="10000"/>
          </a:bodyPr>
          <a:lstStyle/>
          <a:p>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Truy cập vào đối tượng game hiện tại thông qua this.gameObject</a:t>
            </a:r>
            <a:br>
              <a:rPr lang="en-US" b="0">
                <a:latin typeface="Times New Roman" pitchFamily="18" charset="0"/>
                <a:cs typeface="Times New Roman" pitchFamily="18" charset="0"/>
              </a:rPr>
            </a:br>
            <a:r>
              <a:rPr lang="en-US" b="0">
                <a:latin typeface="Times New Roman" pitchFamily="18" charset="0"/>
                <a:cs typeface="Times New Roman" pitchFamily="18" charset="0"/>
              </a:rPr>
              <a:t>- Thay đổi vị trí, tỉ lệ, quay đối tượng thông qua gameObject.transform(.position, .scale, .rotate)</a:t>
            </a:r>
          </a:p>
          <a:p>
            <a:r>
              <a:rPr lang="en-US" b="0">
                <a:latin typeface="Times New Roman" pitchFamily="18" charset="0"/>
                <a:cs typeface="Times New Roman" pitchFamily="18" charset="0"/>
              </a:rPr>
              <a:t>- Để huỷ một đối tượng game Destroy(GameObject) (*)</a:t>
            </a:r>
            <a:br>
              <a:rPr lang="en-US" b="0">
                <a:latin typeface="Times New Roman" pitchFamily="18" charset="0"/>
                <a:cs typeface="Times New Roman" pitchFamily="18" charset="0"/>
              </a:rPr>
            </a:br>
            <a:r>
              <a:rPr lang="en-US" b="0">
                <a:latin typeface="Times New Roman" pitchFamily="18" charset="0"/>
                <a:cs typeface="Times New Roman" pitchFamily="18" charset="0"/>
              </a:rPr>
              <a:t>- Để tạo một prefab trong quá trình thực thi game: Instantiate(gameObject, Vector3, Quaternion) (**)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Input.GetKeyDown(keyCode), GetKey(keyCode), GetKeyUp(keyCode) kiểm tra xem một key được bấm, được giữ, được thả ra hay không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("Horizontal") trả về giá trị số thực trong khoảng -1..1 nếu có sự kiện các key right hoặc left được bấm (key ngang).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("Vertical") trả về giá trị số thực trong khoảng -1..1 nếu có sự kiện các key up hoặc down được bấm (key dọc). </a:t>
            </a:r>
            <a:br>
              <a:rPr lang="en-US" b="0">
                <a:latin typeface="Times New Roman" pitchFamily="18" charset="0"/>
                <a:cs typeface="Times New Roman" pitchFamily="18" charset="0"/>
              </a:rPr>
            </a:br>
            <a:r>
              <a:rPr lang="en-US" b="0">
                <a:latin typeface="Times New Roman" pitchFamily="18" charset="0"/>
                <a:cs typeface="Times New Roman" pitchFamily="18" charset="0"/>
              </a:rPr>
              <a:t>- OnMouseDown, OnMouseUp, OnMouseDrag các hàm xử lý chuột.</a:t>
            </a:r>
            <a:br>
              <a:rPr lang="en-US" b="0">
                <a:latin typeface="Times New Roman" pitchFamily="18" charset="0"/>
                <a:cs typeface="Times New Roman" pitchFamily="18" charset="0"/>
              </a:rPr>
            </a:br>
            <a:r>
              <a:rPr lang="en-US" b="0">
                <a:latin typeface="Times New Roman" pitchFamily="18" charset="0"/>
                <a:cs typeface="Times New Roman" pitchFamily="18" charset="0"/>
              </a:rPr>
              <a:t>- gameObject.GetComponentComponentName&gt;() get Game Component được đính kèm trong gameObject hiện tại có thể là: Animator, Transform ...</a:t>
            </a:r>
            <a:r>
              <a:rPr lang="en-US" b="0">
                <a:latin typeface="Times New Roman" pitchFamily="18" charset="0"/>
                <a:cs typeface="Times New Roman" pitchFamily="18" charset="0"/>
              </a:rPr>
              <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9" name="Picture 8" descr="https://fbcdn-sphotos-e-a.akamaihd.net/hphotos-ak-ash3/t1.0-9/1898077_242939442544992_655051572_n.png"/>
          <p:cNvPicPr/>
          <p:nvPr/>
        </p:nvPicPr>
        <p:blipFill>
          <a:blip r:embed="rId2">
            <a:extLst>
              <a:ext uri="{28A0092B-C50C-407E-A947-70E740481C1C}">
                <a14:useLocalDpi xmlns:a14="http://schemas.microsoft.com/office/drawing/2010/main" val="0"/>
              </a:ext>
            </a:extLst>
          </a:blip>
          <a:srcRect/>
          <a:stretch>
            <a:fillRect/>
          </a:stretch>
        </p:blipFill>
        <p:spPr bwMode="auto">
          <a:xfrm>
            <a:off x="5564038" y="457200"/>
            <a:ext cx="3351362" cy="2114550"/>
          </a:xfrm>
          <a:prstGeom prst="rect">
            <a:avLst/>
          </a:prstGeom>
          <a:noFill/>
          <a:ln>
            <a:noFill/>
          </a:ln>
        </p:spPr>
      </p:pic>
    </p:spTree>
    <p:extLst>
      <p:ext uri="{BB962C8B-B14F-4D97-AF65-F5344CB8AC3E}">
        <p14:creationId xmlns:p14="http://schemas.microsoft.com/office/powerpoint/2010/main" val="317081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a:latin typeface="Times New Roman" pitchFamily="18" charset="0"/>
                <a:cs typeface="Times New Roman" pitchFamily="18" charset="0"/>
              </a:rPr>
              <a:t>Điều khiển chuyển đổi </a:t>
            </a:r>
            <a:r>
              <a:rPr lang="en-US" b="0">
                <a:latin typeface="Times New Roman" pitchFamily="18" charset="0"/>
                <a:cs typeface="Times New Roman" pitchFamily="18" charset="0"/>
              </a:rPr>
              <a:t>trạng </a:t>
            </a:r>
            <a:r>
              <a:rPr lang="en-US" b="0" smtClean="0">
                <a:latin typeface="Times New Roman" pitchFamily="18" charset="0"/>
                <a:cs typeface="Times New Roman" pitchFamily="18" charset="0"/>
              </a:rPr>
              <a:t>thái</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smtClean="0">
                <a:latin typeface="Times New Roman" pitchFamily="18" charset="0"/>
                <a:cs typeface="Times New Roman" pitchFamily="18" charset="0"/>
              </a:rPr>
              <a:t>Ta </a:t>
            </a:r>
            <a:r>
              <a:rPr lang="en-US" b="0">
                <a:latin typeface="Times New Roman" pitchFamily="18" charset="0"/>
                <a:cs typeface="Times New Roman" pitchFamily="18" charset="0"/>
              </a:rPr>
              <a:t>sẽ set trạng thái mặc định của Animation là Idle</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5" name="Picture 4" descr="https://fbcdn-sphotos-c-a.akamaihd.net/hphotos-ak-prn2/v/t1.0-9/1898021_242959215876348_1882448441_n.png?oh=d5be27feb96eac121c5b89742f5c3321&amp;oe=53C90144&amp;__gda__=1404896238_63df3355a93cd757d9de6704ab83b92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40145"/>
            <a:ext cx="3686175" cy="1228725"/>
          </a:xfrm>
          <a:prstGeom prst="rect">
            <a:avLst/>
          </a:prstGeom>
          <a:noFill/>
          <a:ln>
            <a:noFill/>
          </a:ln>
        </p:spPr>
      </p:pic>
      <p:pic>
        <p:nvPicPr>
          <p:cNvPr id="6" name="Picture 5" descr="https://fbcdn-sphotos-d-a.akamaihd.net/hphotos-ak-prn2/t1.0-9/1604960_242964155875854_100446521_n.png"/>
          <p:cNvPicPr/>
          <p:nvPr/>
        </p:nvPicPr>
        <p:blipFill>
          <a:blip r:embed="rId3">
            <a:extLst>
              <a:ext uri="{28A0092B-C50C-407E-A947-70E740481C1C}">
                <a14:useLocalDpi xmlns:a14="http://schemas.microsoft.com/office/drawing/2010/main" val="0"/>
              </a:ext>
            </a:extLst>
          </a:blip>
          <a:srcRect/>
          <a:stretch>
            <a:fillRect/>
          </a:stretch>
        </p:blipFill>
        <p:spPr bwMode="auto">
          <a:xfrm>
            <a:off x="4094828" y="4752975"/>
            <a:ext cx="5019675" cy="2028825"/>
          </a:xfrm>
          <a:prstGeom prst="rect">
            <a:avLst/>
          </a:prstGeom>
          <a:noFill/>
          <a:ln>
            <a:noFill/>
          </a:ln>
        </p:spPr>
      </p:pic>
    </p:spTree>
    <p:extLst>
      <p:ext uri="{BB962C8B-B14F-4D97-AF65-F5344CB8AC3E}">
        <p14:creationId xmlns:p14="http://schemas.microsoft.com/office/powerpoint/2010/main" val="285091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a:t>
            </a:r>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Xử lý va chạm</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Thành phần vật lý hỗ trợ các thao tác về vật lý như: tác dụng lực, trọng lực trái đất, ma sát...</a:t>
            </a:r>
          </a:p>
          <a:p>
            <a:pPr marL="0" indent="0"/>
            <a:r>
              <a:rPr lang="en-US" b="0">
                <a:latin typeface="Times New Roman" pitchFamily="18" charset="0"/>
                <a:cs typeface="Times New Roman" pitchFamily="18" charset="0"/>
              </a:rPr>
              <a:t>Để thêm thành phần vật lý ta làm như sau: ở Hierarchy, chọn đối tượng MainCharacter (đối tượng cần thêm) / Menu /Component / Physics 2D / Rigidbody 2D </a:t>
            </a: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Mass: là khối lượng của đối tượng </a:t>
            </a:r>
            <a:br>
              <a:rPr lang="en-US" b="0">
                <a:latin typeface="Times New Roman" pitchFamily="18" charset="0"/>
                <a:cs typeface="Times New Roman" pitchFamily="18" charset="0"/>
              </a:rPr>
            </a:br>
            <a:r>
              <a:rPr lang="en-US" b="0">
                <a:latin typeface="Times New Roman" pitchFamily="18" charset="0"/>
                <a:cs typeface="Times New Roman" pitchFamily="18" charset="0"/>
              </a:rPr>
              <a:t>Linear Drag: Hệ số ma sát của vật đối với chuyển động kéo.</a:t>
            </a:r>
            <a:br>
              <a:rPr lang="en-US" b="0">
                <a:latin typeface="Times New Roman" pitchFamily="18" charset="0"/>
                <a:cs typeface="Times New Roman" pitchFamily="18" charset="0"/>
              </a:rPr>
            </a:br>
            <a:r>
              <a:rPr lang="en-US" b="0">
                <a:latin typeface="Times New Roman" pitchFamily="18" charset="0"/>
                <a:cs typeface="Times New Roman" pitchFamily="18" charset="0"/>
              </a:rPr>
              <a:t>Angular Drag: Hệ số ma sát của vật đối với chuyển động quay</a:t>
            </a:r>
            <a:br>
              <a:rPr lang="en-US" b="0">
                <a:latin typeface="Times New Roman" pitchFamily="18" charset="0"/>
                <a:cs typeface="Times New Roman" pitchFamily="18" charset="0"/>
              </a:rPr>
            </a:br>
            <a:r>
              <a:rPr lang="en-US" b="0">
                <a:latin typeface="Times New Roman" pitchFamily="18" charset="0"/>
                <a:cs typeface="Times New Roman" pitchFamily="18" charset="0"/>
              </a:rPr>
              <a:t>Gravity scale: giống như hệ số G trong vật lý (~ 9.81), chỉ sự ảnh hưởng của lực hút trái đất. Ta có thể đặt = 0, tức là không ảnh hưởng bởi lực hút trái đất.</a:t>
            </a:r>
            <a:br>
              <a:rPr lang="en-US" b="0">
                <a:latin typeface="Times New Roman" pitchFamily="18" charset="0"/>
                <a:cs typeface="Times New Roman" pitchFamily="18" charset="0"/>
              </a:rPr>
            </a:br>
            <a:r>
              <a:rPr lang="en-US" b="0">
                <a:latin typeface="Times New Roman" pitchFamily="18" charset="0"/>
                <a:cs typeface="Times New Roman" pitchFamily="18" charset="0"/>
              </a:rPr>
              <a:t>Is Kinematic: loại bỏ tác dụng vật lý ra khỏi đối tượng, thường sử dụng với các đối tượng như tường, nền ...</a:t>
            </a:r>
            <a:br>
              <a:rPr lang="en-US" b="0">
                <a:latin typeface="Times New Roman" pitchFamily="18" charset="0"/>
                <a:cs typeface="Times New Roman" pitchFamily="18" charset="0"/>
              </a:rPr>
            </a:br>
            <a:r>
              <a:rPr lang="en-US" b="0">
                <a:latin typeface="Times New Roman" pitchFamily="18" charset="0"/>
                <a:cs typeface="Times New Roman" pitchFamily="18" charset="0"/>
              </a:rPr>
              <a:t>Fixed Angle: Đối tượng luôn nằm một góc cố định. Không thay đổi khi tương tác vật lý.</a:t>
            </a:r>
            <a:br>
              <a:rPr lang="en-US" b="0">
                <a:latin typeface="Times New Roman" pitchFamily="18" charset="0"/>
                <a:cs typeface="Times New Roman" pitchFamily="18" charset="0"/>
              </a:rPr>
            </a:br>
            <a:r>
              <a:rPr lang="en-US" b="0">
                <a:latin typeface="Times New Roman" pitchFamily="18" charset="0"/>
                <a:cs typeface="Times New Roman" pitchFamily="18" charset="0"/>
              </a:rPr>
              <a:t>rigidbody2D.AddForce(Vector2 f): phương thức tác dụng một lực vào </a:t>
            </a:r>
            <a:r>
              <a:rPr lang="en-US" b="0">
                <a:latin typeface="Times New Roman" pitchFamily="18" charset="0"/>
                <a:cs typeface="Times New Roman" pitchFamily="18" charset="0"/>
              </a:rPr>
              <a:t>đối </a:t>
            </a:r>
            <a:r>
              <a:rPr lang="en-US" b="0" smtClean="0">
                <a:latin typeface="Times New Roman" pitchFamily="18" charset="0"/>
                <a:cs typeface="Times New Roman" pitchFamily="18" charset="0"/>
              </a:rPr>
              <a:t>tượng</a:t>
            </a:r>
          </a:p>
        </p:txBody>
      </p:sp>
    </p:spTree>
    <p:extLst>
      <p:ext uri="{BB962C8B-B14F-4D97-AF65-F5344CB8AC3E}">
        <p14:creationId xmlns:p14="http://schemas.microsoft.com/office/powerpoint/2010/main" val="189660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smtClean="0">
                <a:latin typeface="Times New Roman" pitchFamily="18" charset="0"/>
                <a:cs typeface="Times New Roman" pitchFamily="18" charset="0"/>
              </a:rPr>
              <a:t>6. Xử lý va chạm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Ở Hierarchy, chọn đối tượng  (đối tượng cần thêm) / Menu /Component / Physics 2D / Circle Collider 2D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FixedUpdate : Các tính toán, tương tác vật lý, chúng ta sẽ đặt trong hàm này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OnCollisionEnter2D:-Hàm này được gọi khi có hai đối tượng va chạm nhau</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OnTriggerEnter2D : Hàm này được gọi khi có hai đối tượng va chạm nhau, trong đó có 1 hoặc cả hai đối tượng là Trigger.</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4" name="Picture 3" descr="https://scontent-b-sjc.xx.fbcdn.net/hphotos-frc1/t1.0-9/1625500_246779312161005_1228785644_n.png"/>
          <p:cNvPicPr/>
          <p:nvPr/>
        </p:nvPicPr>
        <p:blipFill>
          <a:blip r:embed="rId2">
            <a:extLst>
              <a:ext uri="{28A0092B-C50C-407E-A947-70E740481C1C}">
                <a14:useLocalDpi xmlns:a14="http://schemas.microsoft.com/office/drawing/2010/main" val="0"/>
              </a:ext>
            </a:extLst>
          </a:blip>
          <a:srcRect/>
          <a:stretch>
            <a:fillRect/>
          </a:stretch>
        </p:blipFill>
        <p:spPr bwMode="auto">
          <a:xfrm>
            <a:off x="3076575" y="4586507"/>
            <a:ext cx="6067425" cy="2343150"/>
          </a:xfrm>
          <a:prstGeom prst="rect">
            <a:avLst/>
          </a:prstGeom>
          <a:noFill/>
          <a:ln>
            <a:noFill/>
          </a:ln>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05200"/>
            <a:ext cx="81153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Giới thiệu </a:t>
            </a:r>
            <a:r>
              <a:rPr lang="en-US" b="1">
                <a:latin typeface="Times New Roman" pitchFamily="18" charset="0"/>
                <a:cs typeface="Times New Roman" pitchFamily="18" charset="0"/>
              </a:rPr>
              <a:t>về </a:t>
            </a:r>
            <a:r>
              <a:rPr lang="en-US" b="1" smtClean="0">
                <a:latin typeface="Times New Roman" pitchFamily="18" charset="0"/>
                <a:cs typeface="Times New Roman" pitchFamily="18" charset="0"/>
              </a:rPr>
              <a:t>Unity</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0" smtClean="0">
                <a:latin typeface="Times New Roman" pitchFamily="18" charset="0"/>
                <a:cs typeface="Times New Roman" pitchFamily="18" charset="0"/>
              </a:rPr>
              <a:t>-	 </a:t>
            </a:r>
            <a:r>
              <a:rPr lang="en-US" b="0">
                <a:latin typeface="Times New Roman" pitchFamily="18" charset="0"/>
                <a:cs typeface="Times New Roman" pitchFamily="18" charset="0"/>
              </a:rPr>
              <a:t>Unity3D là một môi trường phát triển tích hợp, mạnh mẽ, hỗ trợ thao tác kéo thả, tuỳ biến giao diện nhanh chóng, trực quan.</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Cung </a:t>
            </a:r>
            <a:r>
              <a:rPr lang="en-US" b="0">
                <a:latin typeface="Times New Roman" pitchFamily="18" charset="0"/>
                <a:cs typeface="Times New Roman" pitchFamily="18" charset="0"/>
              </a:rPr>
              <a:t>cấp các công cụ xử lý đồ hoạ, tích hợp sẵn thư viện vật lý, tính toán va chạm...</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phát triển cả game 2D và 3D.</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nhiều nền tảng thông dụng như OSX, Linux, Window, Web, iOS, Window Phone 8, Android, PS3, BB…</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Cộng </a:t>
            </a:r>
            <a:r>
              <a:rPr lang="en-US" b="0">
                <a:latin typeface="Times New Roman" pitchFamily="18" charset="0"/>
                <a:cs typeface="Times New Roman" pitchFamily="18" charset="0"/>
              </a:rPr>
              <a:t>đồng người dùng, hỗ trợ rộng lớn.</a:t>
            </a:r>
          </a:p>
          <a:p>
            <a:r>
              <a:rPr lang="en-US" b="0" smtClean="0">
                <a:latin typeface="Times New Roman" pitchFamily="18" charset="0"/>
                <a:cs typeface="Times New Roman" pitchFamily="18" charset="0"/>
              </a:rPr>
              <a:t>- 	Có </a:t>
            </a:r>
            <a:r>
              <a:rPr lang="en-US" b="0">
                <a:latin typeface="Times New Roman" pitchFamily="18" charset="0"/>
                <a:cs typeface="Times New Roman" pitchFamily="18" charset="0"/>
              </a:rPr>
              <a:t>phiên bản miễn phí có thể chạy được trên Window và </a:t>
            </a:r>
            <a:r>
              <a:rPr lang="en-US" b="0">
                <a:latin typeface="Times New Roman" pitchFamily="18" charset="0"/>
                <a:cs typeface="Times New Roman" pitchFamily="18" charset="0"/>
              </a:rPr>
              <a:t>Mac </a:t>
            </a:r>
            <a:r>
              <a:rPr lang="en-US" b="0" smtClean="0">
                <a:latin typeface="Times New Roman" pitchFamily="18" charset="0"/>
                <a:cs typeface="Times New Roman" pitchFamily="18" charset="0"/>
              </a:rPr>
              <a:t>OSX</a:t>
            </a:r>
          </a:p>
          <a:p>
            <a:pPr>
              <a:buFontTx/>
              <a:buChar char="-"/>
            </a:pPr>
            <a:r>
              <a:rPr lang="en-US" b="0" smtClean="0">
                <a:latin typeface="Times New Roman" pitchFamily="18" charset="0"/>
                <a:cs typeface="Times New Roman" pitchFamily="18" charset="0"/>
              </a:rPr>
              <a:t>Hướng tới ngưởi sử dụng chuyên nghiệp và nghiệp dư.</a:t>
            </a:r>
          </a:p>
          <a:p>
            <a:pPr>
              <a:buFontTx/>
              <a:buChar char="-"/>
            </a:pPr>
            <a:r>
              <a:rPr lang="en-US" b="0" smtClean="0">
                <a:latin typeface="Times New Roman" pitchFamily="18" charset="0"/>
                <a:cs typeface="Times New Roman" pitchFamily="18" charset="0"/>
              </a:rPr>
              <a:t>Ngôn ngữ : C#, JavaScript, BOO.</a:t>
            </a:r>
          </a:p>
          <a:p>
            <a:pPr>
              <a:buFontTx/>
              <a:buChar char="-"/>
            </a:pPr>
            <a:r>
              <a:rPr lang="en-US" b="0" smtClean="0">
                <a:latin typeface="Times New Roman" pitchFamily="18" charset="0"/>
                <a:cs typeface="Times New Roman" pitchFamily="18" charset="0"/>
              </a:rPr>
              <a:t>Mọt số game : </a:t>
            </a:r>
            <a:r>
              <a:rPr lang="en-US" b="0">
                <a:latin typeface="Times New Roman" pitchFamily="18" charset="0"/>
                <a:cs typeface="Times New Roman" pitchFamily="18" charset="0"/>
              </a:rPr>
              <a:t>AngryBird, Elegy of War,… </a:t>
            </a:r>
            <a:br>
              <a:rPr lang="en-US" b="0">
                <a:latin typeface="Times New Roman" pitchFamily="18" charset="0"/>
                <a:cs typeface="Times New Roman" pitchFamily="18" charset="0"/>
              </a:rPr>
            </a:br>
            <a:endParaRPr lang="en-US" b="0">
              <a:latin typeface="Times New Roman" pitchFamily="18" charset="0"/>
              <a:cs typeface="Times New Roman" pitchFamily="18" charset="0"/>
            </a:endParaRPr>
          </a:p>
          <a:p>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414334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822960" y="1100628"/>
            <a:ext cx="7520940" cy="3928572"/>
          </a:xfrm>
        </p:spPr>
        <p:txBody>
          <a:bodyPr>
            <a:normAutofit lnSpcReduction="10000"/>
          </a:bodyPr>
          <a:lstStyle/>
          <a:p>
            <a:pPr>
              <a:buAutoNum type="arabicPeriod"/>
            </a:pPr>
            <a:r>
              <a:rPr lang="en-US" b="0" smtClean="0">
                <a:latin typeface="Times New Roman" pitchFamily="18" charset="0"/>
                <a:cs typeface="Times New Roman" pitchFamily="18" charset="0"/>
              </a:rPr>
              <a:t>Game Object : </a:t>
            </a:r>
          </a:p>
          <a:p>
            <a:pPr marL="0" indent="0"/>
            <a:r>
              <a:rPr lang="en-US" b="0" smtClean="0">
                <a:latin typeface="Times New Roman" pitchFamily="18" charset="0"/>
                <a:cs typeface="Times New Roman" pitchFamily="18" charset="0"/>
              </a:rPr>
              <a:t>Là một đối tượng cụ thể trong game : nhân vật, đồ vật</a:t>
            </a:r>
          </a:p>
          <a:p>
            <a:pPr marL="0" indent="0"/>
            <a:r>
              <a:rPr lang="en-US" b="0" smtClean="0">
                <a:latin typeface="Times New Roman" pitchFamily="18" charset="0"/>
                <a:cs typeface="Times New Roman" pitchFamily="18" charset="0"/>
              </a:rPr>
              <a:t>2. Component : </a:t>
            </a:r>
          </a:p>
          <a:p>
            <a:pPr marL="0" indent="0"/>
            <a:r>
              <a:rPr lang="en-US" b="0" smtClean="0">
                <a:latin typeface="Times New Roman" pitchFamily="18" charset="0"/>
                <a:cs typeface="Times New Roman" pitchFamily="18" charset="0"/>
              </a:rPr>
              <a:t>Là các thành phần cấu tạo lên Game Object : Hình ảnh (Sprite render),  Các hành động animation, Các thành phần xử lý va chạm (collision), Tính toán vật lý (physical), mã điều khiển (scipt) … </a:t>
            </a:r>
          </a:p>
          <a:p>
            <a:pPr marL="0" indent="0"/>
            <a:r>
              <a:rPr lang="en-US" b="0" smtClean="0">
                <a:latin typeface="Times New Roman" pitchFamily="18" charset="0"/>
                <a:cs typeface="Times New Roman" pitchFamily="18" charset="0"/>
              </a:rPr>
              <a:t>3. Sprite</a:t>
            </a:r>
          </a:p>
          <a:p>
            <a:pPr marL="0" indent="0"/>
            <a:r>
              <a:rPr lang="en-US" b="0" smtClean="0">
                <a:latin typeface="Times New Roman" pitchFamily="18" charset="0"/>
                <a:cs typeface="Times New Roman" pitchFamily="18" charset="0"/>
              </a:rPr>
              <a:t>Là hình ảnh 2D của gameObject, Đầy đủ hoặc 1 bộ phận nào đó.</a:t>
            </a:r>
          </a:p>
          <a:p>
            <a:pPr marL="0" indent="0"/>
            <a:r>
              <a:rPr lang="en-US" b="0" smtClean="0">
                <a:latin typeface="Times New Roman" pitchFamily="18" charset="0"/>
                <a:cs typeface="Times New Roman" pitchFamily="18" charset="0"/>
              </a:rPr>
              <a:t>4. Animation</a:t>
            </a:r>
          </a:p>
          <a:p>
            <a:pPr marL="0" indent="0"/>
            <a:r>
              <a:rPr lang="en-US" b="0" smtClean="0">
                <a:latin typeface="Times New Roman" pitchFamily="18" charset="0"/>
                <a:cs typeface="Times New Roman" pitchFamily="18" charset="0"/>
              </a:rPr>
              <a:t>Là tập hợp các hình ảnh động dựa trên sự thay đổi của các Sprite</a:t>
            </a:r>
          </a:p>
          <a:p>
            <a:pPr marL="0" indent="0"/>
            <a:r>
              <a:rPr lang="en-US" b="0" smtClean="0">
                <a:latin typeface="Times New Roman" pitchFamily="18" charset="0"/>
                <a:cs typeface="Times New Roman" pitchFamily="18" charset="0"/>
              </a:rPr>
              <a:t>5. Key Frame</a:t>
            </a:r>
          </a:p>
          <a:p>
            <a:pPr marL="0" indent="0"/>
            <a:r>
              <a:rPr lang="en-US" b="0" smtClean="0">
                <a:latin typeface="Times New Roman" pitchFamily="18" charset="0"/>
                <a:cs typeface="Times New Roman" pitchFamily="18" charset="0"/>
              </a:rPr>
              <a:t>Là một trạng thái của animation. Tạo lên từ 1 hoặc nhiều sprite</a:t>
            </a:r>
          </a:p>
        </p:txBody>
      </p:sp>
    </p:spTree>
    <p:extLst>
      <p:ext uri="{BB962C8B-B14F-4D97-AF65-F5344CB8AC3E}">
        <p14:creationId xmlns:p14="http://schemas.microsoft.com/office/powerpoint/2010/main" val="196559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6. Prefabs</a:t>
            </a:r>
          </a:p>
          <a:p>
            <a:pPr marL="0" indent="0"/>
            <a:r>
              <a:rPr lang="en-US" b="0" smtClean="0">
                <a:latin typeface="Times New Roman" pitchFamily="18" charset="0"/>
                <a:cs typeface="Times New Roman" pitchFamily="18" charset="0"/>
              </a:rPr>
              <a:t>Để sử dụng lại các đối tượng giống nhau, chỉ cần khởi tạo lại các giá trị, tỷ lệ biến dạng, góc quay, Ví dụ: đạn, đồng tiền ….</a:t>
            </a:r>
          </a:p>
          <a:p>
            <a:pPr marL="0" indent="0"/>
            <a:r>
              <a:rPr lang="en-US" b="0" smtClean="0">
                <a:latin typeface="Times New Roman" pitchFamily="18" charset="0"/>
                <a:cs typeface="Times New Roman" pitchFamily="18" charset="0"/>
              </a:rPr>
              <a:t>7. Sounds</a:t>
            </a:r>
          </a:p>
          <a:p>
            <a:pPr marL="0" indent="0"/>
            <a:r>
              <a:rPr lang="en-US" b="0" smtClean="0">
                <a:latin typeface="Times New Roman" pitchFamily="18" charset="0"/>
                <a:cs typeface="Times New Roman" pitchFamily="18" charset="0"/>
              </a:rPr>
              <a:t>Âm thanh trong game ( background, tương tác).</a:t>
            </a:r>
          </a:p>
          <a:p>
            <a:pPr marL="0" indent="0"/>
            <a:r>
              <a:rPr lang="en-US" b="0" smtClean="0">
                <a:latin typeface="Times New Roman" pitchFamily="18" charset="0"/>
                <a:cs typeface="Times New Roman" pitchFamily="18" charset="0"/>
              </a:rPr>
              <a:t>8. Script</a:t>
            </a:r>
          </a:p>
          <a:p>
            <a:pPr marL="0" indent="0"/>
            <a:r>
              <a:rPr lang="en-US" b="0" smtClean="0">
                <a:latin typeface="Times New Roman" pitchFamily="18" charset="0"/>
                <a:cs typeface="Times New Roman" pitchFamily="18" charset="0"/>
              </a:rPr>
              <a:t>Tập hợp các mã nguồn, khởi tạo và xử lý các đối tượng trong game.</a:t>
            </a:r>
          </a:p>
          <a:p>
            <a:pPr marL="0" indent="0"/>
            <a:r>
              <a:rPr lang="en-US" b="0" smtClean="0">
                <a:latin typeface="Times New Roman" pitchFamily="18" charset="0"/>
                <a:cs typeface="Times New Roman" pitchFamily="18" charset="0"/>
              </a:rPr>
              <a:t>C#, Java Script, BOO</a:t>
            </a:r>
          </a:p>
          <a:p>
            <a:pPr marL="0" indent="0"/>
            <a:r>
              <a:rPr lang="en-US" b="0" smtClean="0">
                <a:latin typeface="Times New Roman" pitchFamily="18" charset="0"/>
                <a:cs typeface="Times New Roman" pitchFamily="18" charset="0"/>
              </a:rPr>
              <a:t>9. Scenes</a:t>
            </a:r>
          </a:p>
          <a:p>
            <a:pPr marL="0" indent="0"/>
            <a:r>
              <a:rPr lang="en-US" b="0" smtClean="0">
                <a:latin typeface="Times New Roman" pitchFamily="18" charset="0"/>
                <a:cs typeface="Times New Roman" pitchFamily="18" charset="0"/>
              </a:rPr>
              <a:t>Quản lý tất cả các đối tượng trong  1 màn chơi game.</a:t>
            </a:r>
          </a:p>
          <a:p>
            <a:pPr marL="0" indent="0"/>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182374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10. Assets</a:t>
            </a:r>
          </a:p>
          <a:p>
            <a:pPr marL="0" indent="0"/>
            <a:r>
              <a:rPr lang="en-US" b="0" smtClean="0">
                <a:latin typeface="Times New Roman" pitchFamily="18" charset="0"/>
                <a:cs typeface="Times New Roman" pitchFamily="18" charset="0"/>
              </a:rPr>
              <a:t>Bao gồm tất cả những gì phục vụ cho dự án game : sprite, animation, sound, script, scenes…</a:t>
            </a:r>
          </a:p>
          <a:p>
            <a:pPr marL="0" indent="0"/>
            <a:r>
              <a:rPr lang="en-US" b="0" smtClean="0">
                <a:latin typeface="Times New Roman" pitchFamily="18" charset="0"/>
                <a:cs typeface="Times New Roman" pitchFamily="18" charset="0"/>
              </a:rPr>
              <a:t>11. Camera</a:t>
            </a:r>
          </a:p>
          <a:p>
            <a:pPr marL="0" indent="0"/>
            <a:r>
              <a:rPr lang="en-US" b="0" smtClean="0">
                <a:latin typeface="Times New Roman" pitchFamily="18" charset="0"/>
                <a:cs typeface="Times New Roman" pitchFamily="18" charset="0"/>
              </a:rPr>
              <a:t>Là game Object đặc biệt trong scene, dùng xác định tầm nhìn, quan sát các đối tượng khác.</a:t>
            </a:r>
          </a:p>
          <a:p>
            <a:pPr marL="0" indent="0"/>
            <a:r>
              <a:rPr lang="en-US" b="0" smtClean="0">
                <a:latin typeface="Times New Roman" pitchFamily="18" charset="0"/>
                <a:cs typeface="Times New Roman" pitchFamily="18" charset="0"/>
              </a:rPr>
              <a:t>12. Transform</a:t>
            </a:r>
          </a:p>
          <a:p>
            <a:pPr marL="0" indent="0"/>
            <a:r>
              <a:rPr lang="en-US" b="0" smtClean="0">
                <a:latin typeface="Times New Roman" pitchFamily="18" charset="0"/>
                <a:cs typeface="Times New Roman" pitchFamily="18" charset="0"/>
              </a:rPr>
              <a:t>Là 3 phép biến đổi tịnh tiến, quay quanh trục, phóng to thu nhỏ.</a:t>
            </a: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3434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a:buAutoNum type="arabicPeriod"/>
            </a:pPr>
            <a:r>
              <a:rPr lang="en-US" b="0" smtClean="0">
                <a:latin typeface="Times New Roman" pitchFamily="18" charset="0"/>
                <a:cs typeface="Times New Roman" pitchFamily="18" charset="0"/>
              </a:rPr>
              <a:t>Scene trực quan. Thiết lập 1 số thông tin như ánh sáng, 2D hay 3D.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Game : Hiển thị game khi thực thi.</a:t>
            </a:r>
          </a:p>
          <a:p>
            <a:pPr>
              <a:buAutoNum type="arabicPeriod"/>
            </a:pPr>
            <a:r>
              <a:rPr lang="en-US" b="0" smtClean="0">
                <a:latin typeface="Times New Roman" pitchFamily="18" charset="0"/>
                <a:cs typeface="Times New Roman" pitchFamily="18" charset="0"/>
              </a:rPr>
              <a:t>Inspector : Hiển thị các Component</a:t>
            </a:r>
          </a:p>
          <a:p>
            <a:pPr>
              <a:buAutoNum type="arabicPeriod"/>
            </a:pPr>
            <a:r>
              <a:rPr lang="en-US" b="0" smtClean="0">
                <a:latin typeface="Times New Roman" pitchFamily="18" charset="0"/>
                <a:cs typeface="Times New Roman" pitchFamily="18" charset="0"/>
              </a:rPr>
              <a:t>Project : Hiển thị thư mục Assets, Chứa các tài nguyên của dự án.</a:t>
            </a:r>
          </a:p>
          <a:p>
            <a:pPr>
              <a:buAutoNum type="arabicPeriod"/>
            </a:pPr>
            <a:r>
              <a:rPr lang="en-US" b="0" smtClean="0">
                <a:latin typeface="Times New Roman" pitchFamily="18" charset="0"/>
                <a:cs typeface="Times New Roman" pitchFamily="18" charset="0"/>
              </a:rPr>
              <a:t>Hierarchy: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Hiển thị các đối tượng trong scenes.</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a:latin typeface="Times New Roman" pitchFamily="18" charset="0"/>
              <a:cs typeface="Times New Roman" pitchFamily="18" charset="0"/>
            </a:endParaRPr>
          </a:p>
        </p:txBody>
      </p:sp>
      <p:pic>
        <p:nvPicPr>
          <p:cNvPr id="4" name="Picture 3" descr="Bố trí mặc định"/>
          <p:cNvPicPr/>
          <p:nvPr/>
        </p:nvPicPr>
        <p:blipFill>
          <a:blip r:embed="rId2">
            <a:extLst>
              <a:ext uri="{28A0092B-C50C-407E-A947-70E740481C1C}">
                <a14:useLocalDpi xmlns:a14="http://schemas.microsoft.com/office/drawing/2010/main" val="0"/>
              </a:ext>
            </a:extLst>
          </a:blip>
          <a:srcRect/>
          <a:stretch>
            <a:fillRect/>
          </a:stretch>
        </p:blipFill>
        <p:spPr bwMode="auto">
          <a:xfrm>
            <a:off x="152401" y="1066800"/>
            <a:ext cx="5181600" cy="2907453"/>
          </a:xfrm>
          <a:prstGeom prst="rect">
            <a:avLst/>
          </a:prstGeom>
          <a:noFill/>
          <a:ln>
            <a:noFill/>
          </a:ln>
        </p:spPr>
      </p:pic>
    </p:spTree>
    <p:extLst>
      <p:ext uri="{BB962C8B-B14F-4D97-AF65-F5344CB8AC3E}">
        <p14:creationId xmlns:p14="http://schemas.microsoft.com/office/powerpoint/2010/main" val="29987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marL="0" indent="0"/>
            <a:r>
              <a:rPr lang="en-US" b="0" smtClean="0">
                <a:latin typeface="Times New Roman" pitchFamily="18" charset="0"/>
                <a:cs typeface="Times New Roman" pitchFamily="18" charset="0"/>
              </a:rPr>
              <a:t>Có thể build trực tiếp trên các device.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Có thể gen source code.</a:t>
            </a:r>
          </a:p>
          <a:p>
            <a:pPr marL="0" indent="0"/>
            <a:r>
              <a:rPr lang="en-US" b="0" smtClean="0">
                <a:latin typeface="Times New Roman" pitchFamily="18" charset="0"/>
                <a:cs typeface="Times New Roman" pitchFamily="18" charset="0"/>
              </a:rPr>
              <a:t>Tạo project có thể chọn loại 2D hoặc 3D.</a:t>
            </a:r>
          </a:p>
          <a:p>
            <a:pPr marL="0" indent="0"/>
            <a:r>
              <a:rPr lang="en-US" b="0" smtClean="0">
                <a:latin typeface="Times New Roman" pitchFamily="18" charset="0"/>
                <a:cs typeface="Times New Roman" pitchFamily="18" charset="0"/>
              </a:rPr>
              <a:t>Tạo xong cần tạo các thư mục : </a:t>
            </a:r>
            <a:r>
              <a:rPr lang="en-US" b="0">
                <a:latin typeface="Times New Roman" pitchFamily="18" charset="0"/>
                <a:cs typeface="Times New Roman" pitchFamily="18" charset="0"/>
              </a:rPr>
              <a:t>Animations, Prefabs, Scripts, Sprites, Sounds, Scenes</a:t>
            </a:r>
            <a:endParaRPr lang="en-US" b="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0927"/>
            <a:ext cx="3311492" cy="358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535472"/>
            <a:ext cx="3990490" cy="232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42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1" y="1066800"/>
            <a:ext cx="8381999" cy="5105400"/>
          </a:xfrm>
        </p:spPr>
        <p:txBody>
          <a:bodyPr>
            <a:normAutofit/>
          </a:bodyPr>
          <a:lstStyle/>
          <a:p>
            <a:pPr marL="0" indent="0"/>
            <a:r>
              <a:rPr lang="en-US" b="0" smtClean="0">
                <a:latin typeface="Times New Roman" pitchFamily="18" charset="0"/>
                <a:cs typeface="Times New Roman" pitchFamily="18" charset="0"/>
              </a:rPr>
              <a:t>1. Empty Object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Chỉ chứa các thông số biến đổi transform.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2. Parent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chứa các đối tượng con gắn liền với nhau.</a:t>
            </a:r>
          </a:p>
          <a:p>
            <a:pPr marL="0" indent="0"/>
            <a:r>
              <a:rPr lang="en-US" b="0" smtClean="0">
                <a:latin typeface="Times New Roman" pitchFamily="18" charset="0"/>
                <a:cs typeface="Times New Roman" pitchFamily="18" charset="0"/>
              </a:rPr>
              <a:t>3. Child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nằm trong đối tượng khác, gắn liền với nhau.</a:t>
            </a:r>
          </a:p>
          <a:p>
            <a:pPr marL="0" indent="0"/>
            <a:r>
              <a:rPr lang="en-US" b="0" smtClean="0">
                <a:latin typeface="Times New Roman" pitchFamily="18" charset="0"/>
                <a:cs typeface="Times New Roman" pitchFamily="18" charset="0"/>
              </a:rPr>
              <a:t>Khi thay đổi đối tượng cha, thì đối tượng con thay đổi theo</a:t>
            </a:r>
          </a:p>
          <a:p>
            <a:pPr marL="0" indent="0"/>
            <a:r>
              <a:rPr lang="en-US" b="0" smtClean="0">
                <a:latin typeface="Times New Roman" pitchFamily="18" charset="0"/>
                <a:cs typeface="Times New Roman" pitchFamily="18" charset="0"/>
              </a:rPr>
              <a:t>Khi thay đổi đối tượng con, chỉ đối tượng con thay đổi.</a:t>
            </a:r>
          </a:p>
          <a:p>
            <a:pPr marL="0" indent="0"/>
            <a:r>
              <a:rPr lang="en-US" b="0" smtClean="0">
                <a:latin typeface="Times New Roman" pitchFamily="18" charset="0"/>
                <a:cs typeface="Times New Roman" pitchFamily="18" charset="0"/>
              </a:rPr>
              <a:t>4. Tag</a:t>
            </a:r>
          </a:p>
          <a:p>
            <a:pPr marL="0" indent="0"/>
            <a:r>
              <a:rPr lang="en-US" b="0" smtClean="0">
                <a:latin typeface="Times New Roman" pitchFamily="18" charset="0"/>
                <a:cs typeface="Times New Roman" pitchFamily="18" charset="0"/>
              </a:rPr>
              <a:t>Là thuộc tính của game object. Sử dụng để phân biệt các đối tượng với nhau.</a:t>
            </a:r>
          </a:p>
        </p:txBody>
      </p:sp>
    </p:spTree>
    <p:extLst>
      <p:ext uri="{BB962C8B-B14F-4D97-AF65-F5344CB8AC3E}">
        <p14:creationId xmlns:p14="http://schemas.microsoft.com/office/powerpoint/2010/main" val="65227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4239464" cy="2895600"/>
          </a:xfrm>
        </p:spPr>
        <p:txBody>
          <a:bodyPr>
            <a:normAutofit lnSpcReduction="10000"/>
          </a:bodyPr>
          <a:lstStyle/>
          <a:p>
            <a:pPr marL="0" indent="0"/>
            <a:r>
              <a:rPr lang="en-US" b="0" smtClean="0">
                <a:latin typeface="Times New Roman" pitchFamily="18" charset="0"/>
                <a:cs typeface="Times New Roman" pitchFamily="18" charset="0"/>
              </a:rPr>
              <a:t>5. Sprite</a:t>
            </a:r>
          </a:p>
          <a:p>
            <a:pPr marL="0" indent="0"/>
            <a:r>
              <a:rPr lang="en-US" b="0" smtClean="0">
                <a:latin typeface="Times New Roman" pitchFamily="18" charset="0"/>
                <a:cs typeface="Times New Roman" pitchFamily="18" charset="0"/>
              </a:rPr>
              <a:t>Single Sprite và Multiple Sprite</a:t>
            </a:r>
          </a:p>
          <a:p>
            <a:pPr marL="0" indent="0"/>
            <a:r>
              <a:rPr lang="en-US" b="0" smtClean="0">
                <a:latin typeface="Times New Roman" pitchFamily="18" charset="0"/>
                <a:cs typeface="Times New Roman" pitchFamily="18" charset="0"/>
              </a:rPr>
              <a:t>Thuộc tính để set là Texture Type</a:t>
            </a: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Sprite Editor: </a:t>
            </a:r>
            <a:r>
              <a:rPr lang="en-US" b="0">
                <a:latin typeface="Times New Roman" pitchFamily="18" charset="0"/>
                <a:cs typeface="Times New Roman" pitchFamily="18" charset="0"/>
              </a:rPr>
              <a:t>chọn Slice, sau đó để mặc định các thông số, chọn nút Slice, Unity sẽ tự động xác định vùng bao nhỏ nhất cho các sprite cho chúng ta. Hoặc chúng ta có thể tự dùng chuột để xác định các vùng bao này.</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465" y="-152400"/>
            <a:ext cx="4510088" cy="479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3168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122</TotalTime>
  <Words>513</Words>
  <Application>Microsoft Office PowerPoint</Application>
  <PresentationFormat>On-screen Show (4:3)</PresentationFormat>
  <Paragraphs>100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UNITY</vt:lpstr>
      <vt:lpstr>Giới thiệu về Unity</vt:lpstr>
      <vt:lpstr>Khái Niệm Cơ Bản</vt:lpstr>
      <vt:lpstr>Khái Niệm Cơ Bản</vt:lpstr>
      <vt:lpstr>Khái Niệm Cơ Bản</vt:lpstr>
      <vt:lpstr>Làm quen với môi trường Unity</vt:lpstr>
      <vt:lpstr>Làm quen với môi trường Unity</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acv-dev-android-02</dc:creator>
  <cp:lastModifiedBy>acv-dev-android-02</cp:lastModifiedBy>
  <cp:revision>26</cp:revision>
  <dcterms:created xsi:type="dcterms:W3CDTF">2006-08-16T00:00:00Z</dcterms:created>
  <dcterms:modified xsi:type="dcterms:W3CDTF">2015-09-03T03:11:35Z</dcterms:modified>
</cp:coreProperties>
</file>