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7" r:id="rId11"/>
    <p:sldId id="265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4683" autoAdjust="0"/>
  </p:normalViewPr>
  <p:slideViewPr>
    <p:cSldViewPr>
      <p:cViewPr varScale="1">
        <p:scale>
          <a:sx n="70" d="100"/>
          <a:sy n="70" d="100"/>
        </p:scale>
        <p:origin x="-1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ools/testing-support-library/index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ools/testing-support-library/index.html#AndroidJUnitRunner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norex.com/support/user-guide-20/android-testing.html" TargetMode="External"/><Relationship Id="rId2" Type="http://schemas.openxmlformats.org/officeDocument/2006/relationships/hyperlink" Target="http://www.ranorex.com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robotium/wiki/Downloads?tm=2" TargetMode="External"/><Relationship Id="rId2" Type="http://schemas.openxmlformats.org/officeDocument/2006/relationships/hyperlink" Target="http://www.softwaretestinghelp.com/robotium-tutorial-android-application-ui-testing-tool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Android </a:t>
            </a:r>
            <a:r>
              <a:rPr lang="en-US" err="1" smtClean="0"/>
              <a:t>Autotest</a:t>
            </a:r>
            <a:r>
              <a:rPr lang="en-US" smtClean="0"/>
              <a:t>  tool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01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GOOGLE</a:t>
            </a:r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295400" y="304800"/>
            <a:ext cx="7734300" cy="3367709"/>
            <a:chOff x="3200400" y="304800"/>
            <a:chExt cx="6219334" cy="3367709"/>
          </a:xfrm>
        </p:grpSpPr>
        <p:sp>
          <p:nvSpPr>
            <p:cNvPr id="6" name="Oval 5"/>
            <p:cNvSpPr/>
            <p:nvPr/>
          </p:nvSpPr>
          <p:spPr>
            <a:xfrm>
              <a:off x="6172200" y="304800"/>
              <a:ext cx="2514600" cy="1295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UI </a:t>
              </a:r>
              <a:r>
                <a:rPr lang="en-US" err="1" smtClean="0"/>
                <a:t>Automator</a:t>
              </a: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200400" y="2362200"/>
              <a:ext cx="2514600" cy="1295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Google</a:t>
              </a: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447934" y="2377109"/>
              <a:ext cx="2971800" cy="1295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AndroidJUnitRunner</a:t>
              </a:r>
              <a:endParaRPr lang="en-US"/>
            </a:p>
          </p:txBody>
        </p:sp>
        <p:cxnSp>
          <p:nvCxnSpPr>
            <p:cNvPr id="12" name="Straight Arrow Connector 11"/>
            <p:cNvCxnSpPr>
              <a:stCxn id="8" idx="6"/>
              <a:endCxn id="6" idx="2"/>
            </p:cNvCxnSpPr>
            <p:nvPr/>
          </p:nvCxnSpPr>
          <p:spPr>
            <a:xfrm flipV="1">
              <a:off x="5715000" y="952500"/>
              <a:ext cx="457200" cy="2057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6"/>
              <a:endCxn id="9" idx="2"/>
            </p:cNvCxnSpPr>
            <p:nvPr/>
          </p:nvCxnSpPr>
          <p:spPr>
            <a:xfrm>
              <a:off x="5715000" y="3009900"/>
              <a:ext cx="732934" cy="149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784860" y="4191000"/>
            <a:ext cx="3637671" cy="17526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mtClean="0"/>
              <a:t>Test UI : UI Automatot, Espresso.</a:t>
            </a:r>
          </a:p>
          <a:p>
            <a:pPr>
              <a:buFontTx/>
              <a:buChar char="-"/>
            </a:pPr>
            <a:r>
              <a:rPr lang="en-US" smtClean="0"/>
              <a:t>Test function :  AndroidJUnitRunner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2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7559040" cy="371246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300" smtClean="0">
                <a:latin typeface="Times New Roman" pitchFamily="18" charset="0"/>
                <a:cs typeface="Times New Roman" pitchFamily="18" charset="0"/>
              </a:rPr>
              <a:t>Support từ android 4.1.</a:t>
            </a:r>
          </a:p>
          <a:p>
            <a:pPr>
              <a:buFontTx/>
              <a:buChar char="-"/>
            </a:pPr>
            <a:r>
              <a:rPr lang="en-US" sz="1300" smtClean="0">
                <a:latin typeface="Times New Roman" pitchFamily="18" charset="0"/>
                <a:cs typeface="Times New Roman" pitchFamily="18" charset="0"/>
              </a:rPr>
              <a:t>Do google phát triển.</a:t>
            </a:r>
          </a:p>
          <a:p>
            <a:pPr>
              <a:buFontTx/>
              <a:buChar char="-"/>
            </a:pPr>
            <a:r>
              <a:rPr lang="en-US" sz="1300" smtClean="0">
                <a:latin typeface="Times New Roman" pitchFamily="18" charset="0"/>
                <a:cs typeface="Times New Roman" pitchFamily="18" charset="0"/>
              </a:rPr>
              <a:t>Tương tác với tất cả các ứng dụng android, các ứng dụng hệ thống, khóa hoặc mở khóa điện thoại và máy tính bảng.</a:t>
            </a:r>
          </a:p>
          <a:p>
            <a:pPr>
              <a:buFontTx/>
              <a:buChar char="-"/>
            </a:pPr>
            <a:r>
              <a:rPr lang="en-US" sz="1300" smtClean="0">
                <a:latin typeface="Times New Roman" pitchFamily="18" charset="0"/>
                <a:cs typeface="Times New Roman" pitchFamily="18" charset="0"/>
              </a:rPr>
              <a:t>Sử dụng được các nút bên ngoài điện thoại như home, nguồn, âm lượng, …</a:t>
            </a:r>
          </a:p>
          <a:p>
            <a:pPr>
              <a:buFontTx/>
              <a:buChar char="-"/>
            </a:pPr>
            <a:r>
              <a:rPr lang="en-US" sz="1300" smtClean="0">
                <a:latin typeface="Times New Roman" pitchFamily="18" charset="0"/>
                <a:cs typeface="Times New Roman" pitchFamily="18" charset="0"/>
              </a:rPr>
              <a:t>Script tạo ra chạy trên nhiều nền tảng android, tái tạo trình tự thực hiện của người dùng.</a:t>
            </a:r>
          </a:p>
          <a:p>
            <a:pPr>
              <a:buFontTx/>
              <a:buChar char="-"/>
            </a:pPr>
            <a:r>
              <a:rPr lang="en-US" sz="1300" smtClean="0">
                <a:latin typeface="Times New Roman" pitchFamily="18" charset="0"/>
                <a:cs typeface="Times New Roman" pitchFamily="18" charset="0"/>
              </a:rPr>
              <a:t>Tạo ra báo cáo nhanh. Bằng hình ảnh hoặc xml.</a:t>
            </a:r>
            <a:endParaRPr lang="en-US" sz="13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8200" y="5257800"/>
            <a:ext cx="7772400" cy="3712464"/>
          </a:xfrm>
        </p:spPr>
        <p:txBody>
          <a:bodyPr>
            <a:normAutofit/>
          </a:bodyPr>
          <a:lstStyle/>
          <a:p>
            <a:r>
              <a:rPr lang="en-US" sz="1200" u="sng">
                <a:latin typeface="Times New Roman" pitchFamily="18" charset="0"/>
                <a:cs typeface="Times New Roman" pitchFamily="18" charset="0"/>
                <a:hlinkClick r:id="rId2"/>
              </a:rPr>
              <a:t>http://developer.android.com/tools/testing-support-library/index.html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  <a:p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 </a:t>
            </a:r>
            <a:r>
              <a:rPr lang="en-US" smtClean="0"/>
              <a:t>Automator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87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 Automator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990600"/>
            <a:ext cx="8086725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5486400" y="533400"/>
            <a:ext cx="2824163" cy="114604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Cấu trúc UI hiện tại</a:t>
            </a:r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609600" y="0"/>
            <a:ext cx="2209800" cy="12192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Chức năng lưu lại UI hiện tại</a:t>
            </a:r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1899303" y="2057400"/>
            <a:ext cx="1376362" cy="612648"/>
          </a:xfrm>
          <a:prstGeom prst="wedgeRectCallout">
            <a:avLst>
              <a:gd name="adj1" fmla="val -112810"/>
              <a:gd name="adj2" fmla="val -139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Chọn devie</a:t>
            </a:r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6096000" y="3581400"/>
            <a:ext cx="2057400" cy="612648"/>
          </a:xfrm>
          <a:prstGeom prst="wedgeRoundRectCallout">
            <a:avLst>
              <a:gd name="adj1" fmla="val -21664"/>
              <a:gd name="adj2" fmla="val 945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Thông tin về màn hình hiện tại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7482840" cy="371246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300" b="0" smtClean="0">
                <a:latin typeface="Times New Roman" pitchFamily="18" charset="0"/>
                <a:cs typeface="Times New Roman" pitchFamily="18" charset="0"/>
              </a:rPr>
              <a:t>JUnit4 test runner cho android.</a:t>
            </a:r>
            <a:br>
              <a:rPr lang="en-US" sz="1300" b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300" b="0" smtClean="0">
                <a:latin typeface="Times New Roman" pitchFamily="18" charset="0"/>
                <a:cs typeface="Times New Roman" pitchFamily="18" charset="0"/>
              </a:rPr>
              <a:t>Tương tự </a:t>
            </a:r>
            <a:r>
              <a:rPr lang="en-US" sz="1400" smtClean="0"/>
              <a:t>Robotium.</a:t>
            </a:r>
          </a:p>
          <a:p>
            <a:pPr>
              <a:buFontTx/>
              <a:buChar char="-"/>
            </a:pPr>
            <a:endParaRPr lang="en-US" sz="1300" b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en-US" sz="1300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6345936"/>
            <a:ext cx="6934200" cy="3712464"/>
          </a:xfrm>
        </p:spPr>
        <p:txBody>
          <a:bodyPr>
            <a:normAutofit/>
          </a:bodyPr>
          <a:lstStyle/>
          <a:p>
            <a:r>
              <a:rPr lang="en-US" sz="1200" u="sng">
                <a:latin typeface="Times New Roman" pitchFamily="18" charset="0"/>
                <a:cs typeface="Times New Roman" pitchFamily="18" charset="0"/>
                <a:hlinkClick r:id="rId2"/>
              </a:rPr>
              <a:t>http</a:t>
            </a:r>
            <a:r>
              <a:rPr lang="en-US" sz="1200" u="sng">
                <a:latin typeface="Times New Roman" pitchFamily="18" charset="0"/>
                <a:cs typeface="Times New Roman" pitchFamily="18" charset="0"/>
                <a:hlinkClick r:id="rId2"/>
              </a:rPr>
              <a:t>://</a:t>
            </a:r>
            <a:r>
              <a:rPr lang="en-US" sz="1200" u="sng" smtClean="0">
                <a:latin typeface="Times New Roman" pitchFamily="18" charset="0"/>
                <a:cs typeface="Times New Roman" pitchFamily="18" charset="0"/>
                <a:hlinkClick r:id="rId2"/>
              </a:rPr>
              <a:t>developer.android.com/tools/testing-support-library/index.html#AndroidJUnitRunner</a:t>
            </a:r>
            <a:endParaRPr lang="en-US" sz="1200" u="sng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>
              <a:latin typeface="Times New Roman" pitchFamily="18" charset="0"/>
              <a:cs typeface="Times New Roman" pitchFamily="18" charset="0"/>
            </a:endParaRPr>
          </a:p>
          <a:p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AndroidJUnitRunner</a:t>
            </a:r>
          </a:p>
        </p:txBody>
      </p:sp>
    </p:spTree>
    <p:extLst>
      <p:ext uri="{BB962C8B-B14F-4D97-AF65-F5344CB8AC3E}">
        <p14:creationId xmlns:p14="http://schemas.microsoft.com/office/powerpoint/2010/main" val="35810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2895600"/>
            <a:ext cx="4724400" cy="548640"/>
          </a:xfrm>
        </p:spPr>
        <p:txBody>
          <a:bodyPr/>
          <a:lstStyle/>
          <a:p>
            <a:r>
              <a:rPr lang="en-US" sz="10000" smtClean="0"/>
              <a:t>ThANKS</a:t>
            </a:r>
            <a:endParaRPr lang="en-US" sz="10000"/>
          </a:p>
        </p:txBody>
      </p:sp>
    </p:spTree>
    <p:extLst>
      <p:ext uri="{BB962C8B-B14F-4D97-AF65-F5344CB8AC3E}">
        <p14:creationId xmlns:p14="http://schemas.microsoft.com/office/powerpoint/2010/main" val="257954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Recommend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85800" y="1447800"/>
            <a:ext cx="25146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Ranorex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" y="3124200"/>
            <a:ext cx="25146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Robotium</a:t>
            </a:r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200400" y="304800"/>
            <a:ext cx="5867400" cy="3361330"/>
            <a:chOff x="3200400" y="304800"/>
            <a:chExt cx="5867400" cy="3361330"/>
          </a:xfrm>
        </p:grpSpPr>
        <p:sp>
          <p:nvSpPr>
            <p:cNvPr id="6" name="Oval 5"/>
            <p:cNvSpPr/>
            <p:nvPr/>
          </p:nvSpPr>
          <p:spPr>
            <a:xfrm>
              <a:off x="6172200" y="304800"/>
              <a:ext cx="2514600" cy="1295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UI </a:t>
              </a:r>
              <a:r>
                <a:rPr lang="en-US" err="1" smtClean="0"/>
                <a:t>Automator</a:t>
              </a: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200400" y="2362200"/>
              <a:ext cx="2514600" cy="1295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Google</a:t>
              </a: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096000" y="2370730"/>
              <a:ext cx="2971800" cy="1295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AndroidJUnitRunner</a:t>
              </a:r>
              <a:endParaRPr lang="en-US"/>
            </a:p>
          </p:txBody>
        </p:sp>
        <p:cxnSp>
          <p:nvCxnSpPr>
            <p:cNvPr id="12" name="Straight Arrow Connector 11"/>
            <p:cNvCxnSpPr>
              <a:stCxn id="8" idx="6"/>
              <a:endCxn id="6" idx="2"/>
            </p:cNvCxnSpPr>
            <p:nvPr/>
          </p:nvCxnSpPr>
          <p:spPr>
            <a:xfrm flipV="1">
              <a:off x="5715000" y="952500"/>
              <a:ext cx="457200" cy="2057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6"/>
              <a:endCxn id="9" idx="2"/>
            </p:cNvCxnSpPr>
            <p:nvPr/>
          </p:nvCxnSpPr>
          <p:spPr>
            <a:xfrm>
              <a:off x="5715000" y="3009900"/>
              <a:ext cx="381000" cy="85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348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7559040" cy="3712464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Char char="-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Tool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test UI Android, IOS.</a:t>
            </a:r>
          </a:p>
          <a:p>
            <a:pPr>
              <a:buFontTx/>
              <a:buChar char="-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Phù hợp cho tester.</a:t>
            </a:r>
          </a:p>
          <a:p>
            <a:pPr>
              <a:buFontTx/>
              <a:buChar char="-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Support Android : 2.2</a:t>
            </a:r>
          </a:p>
          <a:p>
            <a:pPr>
              <a:buFontTx/>
              <a:buChar char="-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Có report bằng hình ảnh.</a:t>
            </a:r>
          </a:p>
          <a:p>
            <a:pPr>
              <a:buFontTx/>
              <a:buChar char="-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Kết nối thiết bị qua wifi, USB.</a:t>
            </a:r>
          </a:p>
          <a:p>
            <a:pPr>
              <a:buFontTx/>
              <a:buChar char="-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Xây dựng testcase đơn giản, theo hướng dữ liệu, xml qua android tool.</a:t>
            </a:r>
          </a:p>
          <a:p>
            <a:pPr>
              <a:buFontTx/>
              <a:buChar char="-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Thao tác đơn giản.</a:t>
            </a:r>
          </a:p>
          <a:p>
            <a:pPr>
              <a:buFontTx/>
              <a:buChar char="-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Hỗ trợ kiêm tra kết quả.</a:t>
            </a:r>
          </a:p>
          <a:p>
            <a:pPr>
              <a:buFontTx/>
              <a:buChar char="-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Thao tác đơn giản.</a:t>
            </a:r>
          </a:p>
          <a:p>
            <a:pPr>
              <a:buFontTx/>
              <a:buChar char="-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Ghi lại các thao tác đã thực hiện, có thể xem lại quá trình test đơn giản.</a:t>
            </a:r>
          </a:p>
          <a:p>
            <a:pPr>
              <a:buFontTx/>
              <a:buChar char="-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Mất phí.</a:t>
            </a:r>
          </a:p>
          <a:p>
            <a:pPr>
              <a:buFontTx/>
              <a:buChar char="-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Phải cài đặt ranorex vào device, test cho thiết bị thật hoặc máy ảo.</a:t>
            </a:r>
          </a:p>
          <a:p>
            <a:pPr>
              <a:buFontTx/>
              <a:buChar char="-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Tìm kiếm các yếu tố tương đối chậm, có thể đến 30s.</a:t>
            </a:r>
          </a:p>
          <a:p>
            <a:pPr>
              <a:buFontTx/>
              <a:buChar char="-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Có thẻ viết cript bằng VB cho việc auto test.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en-US" sz="18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en-US" sz="18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en-US" sz="180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6248400"/>
            <a:ext cx="7620000" cy="685800"/>
          </a:xfrm>
        </p:spPr>
        <p:txBody>
          <a:bodyPr>
            <a:normAutofit fontScale="70000" lnSpcReduction="20000"/>
          </a:bodyPr>
          <a:lstStyle/>
          <a:p>
            <a:r>
              <a:rPr lang="en-US" sz="1500" u="sng">
                <a:latin typeface="Times New Roman" pitchFamily="18" charset="0"/>
                <a:cs typeface="Times New Roman" pitchFamily="18" charset="0"/>
                <a:hlinkClick r:id="rId2"/>
              </a:rPr>
              <a:t>http</a:t>
            </a:r>
            <a:r>
              <a:rPr lang="en-US" sz="1500" u="sng">
                <a:latin typeface="Times New Roman" pitchFamily="18" charset="0"/>
                <a:cs typeface="Times New Roman" pitchFamily="18" charset="0"/>
                <a:hlinkClick r:id="rId2"/>
              </a:rPr>
              <a:t>://</a:t>
            </a:r>
            <a:r>
              <a:rPr lang="en-US" sz="1500" u="sng" smtClean="0">
                <a:latin typeface="Times New Roman" pitchFamily="18" charset="0"/>
                <a:cs typeface="Times New Roman" pitchFamily="18" charset="0"/>
                <a:hlinkClick r:id="rId2"/>
              </a:rPr>
              <a:t>www.ranorex.com</a:t>
            </a:r>
            <a:endParaRPr lang="en-US" sz="1500" u="sng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00" u="sng" smtClean="0">
                <a:latin typeface="Times New Roman" pitchFamily="18" charset="0"/>
                <a:cs typeface="Times New Roman" pitchFamily="18" charset="0"/>
                <a:hlinkClick r:id="rId3"/>
              </a:rPr>
              <a:t>http</a:t>
            </a:r>
            <a:r>
              <a:rPr lang="en-US" sz="1500" u="sng">
                <a:latin typeface="Times New Roman" pitchFamily="18" charset="0"/>
                <a:cs typeface="Times New Roman" pitchFamily="18" charset="0"/>
                <a:hlinkClick r:id="rId3"/>
              </a:rPr>
              <a:t>://www.ranorex.com/support/user-guide-20/android-testing.html</a:t>
            </a:r>
            <a:endParaRPr lang="en-US" sz="1500" u="sng">
              <a:latin typeface="Times New Roman" pitchFamily="18" charset="0"/>
              <a:cs typeface="Times New Roman" pitchFamily="18" charset="0"/>
            </a:endParaRP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Ranorex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3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9124950" cy="703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9713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7406640" cy="371246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743200" y="5715000"/>
            <a:ext cx="3200400" cy="371246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Ranorex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9969"/>
              </p:ext>
            </p:extLst>
          </p:nvPr>
        </p:nvGraphicFramePr>
        <p:xfrm>
          <a:off x="838200" y="838200"/>
          <a:ext cx="7467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r:id="rId3" imgW="5489101" imgH="685800" progId="Photoshop.Image.13">
                  <p:embed/>
                </p:oleObj>
              </mc:Choice>
              <mc:Fallback>
                <p:oleObj r:id="rId3" imgW="5489101" imgH="685800" progId="Photoshop.Image.1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838200"/>
                        <a:ext cx="7467600" cy="106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0" y="2302681"/>
            <a:ext cx="4526259" cy="340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977526"/>
              </p:ext>
            </p:extLst>
          </p:nvPr>
        </p:nvGraphicFramePr>
        <p:xfrm>
          <a:off x="3352800" y="2819400"/>
          <a:ext cx="54864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Image" r:id="rId6" imgW="5489101" imgH="3429000" progId="Photoshop.Image.13">
                  <p:embed/>
                </p:oleObj>
              </mc:Choice>
              <mc:Fallback>
                <p:oleObj name="Image" r:id="rId6" imgW="5489101" imgH="3429000" progId="Photoshop.Image.1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19400"/>
                        <a:ext cx="5486400" cy="342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044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Ranorex</a:t>
            </a:r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785521"/>
              </p:ext>
            </p:extLst>
          </p:nvPr>
        </p:nvGraphicFramePr>
        <p:xfrm>
          <a:off x="152400" y="838200"/>
          <a:ext cx="41148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Image" r:id="rId3" imgW="4116826" imgH="4114800" progId="Photoshop.Image.13">
                  <p:embed/>
                </p:oleObj>
              </mc:Choice>
              <mc:Fallback>
                <p:oleObj name="Image" r:id="rId3" imgW="4116826" imgH="4114800" progId="Photoshop.Image.1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838200"/>
                        <a:ext cx="4114800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740180"/>
              </p:ext>
            </p:extLst>
          </p:nvPr>
        </p:nvGraphicFramePr>
        <p:xfrm>
          <a:off x="4572000" y="0"/>
          <a:ext cx="41148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Image" r:id="rId5" imgW="4116826" imgH="3429000" progId="Photoshop.Image.13">
                  <p:embed/>
                </p:oleObj>
              </mc:Choice>
              <mc:Fallback>
                <p:oleObj name="Image" r:id="rId5" imgW="4116826" imgH="3429000" progId="Photoshop.Image.1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0"/>
                        <a:ext cx="4114800" cy="342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053664"/>
              </p:ext>
            </p:extLst>
          </p:nvPr>
        </p:nvGraphicFramePr>
        <p:xfrm>
          <a:off x="4572000" y="3505200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Image" r:id="rId7" imgW="4116826" imgH="2743200" progId="Photoshop.Image.13">
                  <p:embed/>
                </p:oleObj>
              </mc:Choice>
              <mc:Fallback>
                <p:oleObj name="Image" r:id="rId7" imgW="4116826" imgH="2743200" progId="Photoshop.Image.1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505200"/>
                        <a:ext cx="4114800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165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7406640" cy="3712464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sz="1300" smtClean="0">
                <a:latin typeface="Times New Roman" pitchFamily="18" charset="0"/>
                <a:cs typeface="Times New Roman" pitchFamily="18" charset="0"/>
              </a:rPr>
              <a:t>Test UI Android.</a:t>
            </a:r>
          </a:p>
          <a:p>
            <a:pPr marL="457200" indent="-457200">
              <a:buFontTx/>
              <a:buChar char="-"/>
            </a:pPr>
            <a:r>
              <a:rPr lang="en-US" sz="1300" smtClean="0">
                <a:latin typeface="Times New Roman" pitchFamily="18" charset="0"/>
                <a:cs typeface="Times New Roman" pitchFamily="18" charset="0"/>
              </a:rPr>
              <a:t>Miễn phí.</a:t>
            </a:r>
          </a:p>
          <a:p>
            <a:pPr marL="457200" indent="-457200">
              <a:buFontTx/>
              <a:buChar char="-"/>
            </a:pPr>
            <a:r>
              <a:rPr lang="en-US" sz="1300" smtClean="0">
                <a:latin typeface="Times New Roman" pitchFamily="18" charset="0"/>
                <a:cs typeface="Times New Roman" pitchFamily="18" charset="0"/>
              </a:rPr>
              <a:t>Phải viết code, kịch bản test.</a:t>
            </a:r>
          </a:p>
          <a:p>
            <a:pPr marL="457200" indent="-457200">
              <a:buFontTx/>
              <a:buChar char="-"/>
            </a:pPr>
            <a:r>
              <a:rPr lang="en-US" sz="1300" smtClean="0">
                <a:latin typeface="Times New Roman" pitchFamily="18" charset="0"/>
                <a:cs typeface="Times New Roman" pitchFamily="18" charset="0"/>
              </a:rPr>
              <a:t>Là unit test, phụ hợp cho việc autotest cho dev.</a:t>
            </a:r>
          </a:p>
          <a:p>
            <a:pPr marL="457200" indent="-457200">
              <a:buFontTx/>
              <a:buChar char="-"/>
            </a:pPr>
            <a:r>
              <a:rPr lang="en-US" sz="1300" smtClean="0">
                <a:latin typeface="Times New Roman" pitchFamily="18" charset="0"/>
                <a:cs typeface="Times New Roman" pitchFamily="18" charset="0"/>
              </a:rPr>
              <a:t>Tốn nhiều thời gian tạo testcase do phải làm việc với mã nguồn chương trình để tạo test case.</a:t>
            </a:r>
          </a:p>
          <a:p>
            <a:pPr marL="457200" indent="-457200">
              <a:buFontTx/>
              <a:buChar char="-"/>
            </a:pPr>
            <a:r>
              <a:rPr lang="en-US" sz="1300" smtClean="0">
                <a:latin typeface="Times New Roman" pitchFamily="18" charset="0"/>
                <a:cs typeface="Times New Roman" pitchFamily="18" charset="0"/>
              </a:rPr>
              <a:t>Không thể khóa hoặc mở khóa điện thoại hoặc máy tính bảng.</a:t>
            </a:r>
          </a:p>
          <a:p>
            <a:pPr marL="457200" indent="-457200">
              <a:buFontTx/>
              <a:buChar char="-"/>
            </a:pPr>
            <a:r>
              <a:rPr lang="en-US" sz="1300" smtClean="0">
                <a:latin typeface="Times New Roman" pitchFamily="18" charset="0"/>
                <a:cs typeface="Times New Roman" pitchFamily="18" charset="0"/>
              </a:rPr>
              <a:t>không record màn hình, có thể chụp lại ảnh màn hình.</a:t>
            </a:r>
          </a:p>
          <a:p>
            <a:pPr marL="457200" indent="-457200">
              <a:buFontTx/>
              <a:buChar char="-"/>
            </a:pPr>
            <a:r>
              <a:rPr lang="en-US" sz="1300" smtClean="0">
                <a:latin typeface="Times New Roman" pitchFamily="18" charset="0"/>
                <a:cs typeface="Times New Roman" pitchFamily="18" charset="0"/>
              </a:rPr>
              <a:t>Dễ viết, ít tốn thời gian do api đơn giản, tất cả trong solo class. thực hiện test nhanh.</a:t>
            </a:r>
          </a:p>
          <a:p>
            <a:pPr marL="457200" indent="-457200">
              <a:buFontTx/>
              <a:buChar char="-"/>
            </a:pPr>
            <a:r>
              <a:rPr lang="en-US" sz="1300" smtClean="0">
                <a:latin typeface="Times New Roman" pitchFamily="18" charset="0"/>
                <a:cs typeface="Times New Roman" pitchFamily="18" charset="0"/>
              </a:rPr>
              <a:t>Tích hợp được với ANT, MAVEN.</a:t>
            </a:r>
            <a:endParaRPr lang="en-US" sz="13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6172200"/>
            <a:ext cx="8001000" cy="838200"/>
          </a:xfrm>
        </p:spPr>
        <p:txBody>
          <a:bodyPr>
            <a:normAutofit/>
          </a:bodyPr>
          <a:lstStyle/>
          <a:p>
            <a:r>
              <a:rPr lang="en-US" sz="1200" u="sng">
                <a:hlinkClick r:id="rId2"/>
              </a:rPr>
              <a:t>http://</a:t>
            </a:r>
            <a:r>
              <a:rPr lang="en-US" sz="1200" u="sng">
                <a:hlinkClick r:id="rId2"/>
              </a:rPr>
              <a:t>www.softwaretestinghelp.com/robotium-tutorial-android-application-ui-testing-tool</a:t>
            </a:r>
            <a:r>
              <a:rPr lang="en-US" sz="1200" u="sng" smtClean="0">
                <a:hlinkClick r:id="rId2"/>
              </a:rPr>
              <a:t>/</a:t>
            </a:r>
            <a:endParaRPr lang="en-US" sz="1200" u="sng" smtClean="0"/>
          </a:p>
          <a:p>
            <a:r>
              <a:rPr lang="en-US" sz="1200" u="sng">
                <a:hlinkClick r:id="rId3"/>
              </a:rPr>
              <a:t>https://code.google.com/p/robotium/wiki/Downloads?tm=2</a:t>
            </a:r>
            <a:endParaRPr lang="en-US" sz="1200" u="sng" smtClean="0"/>
          </a:p>
          <a:p>
            <a:endParaRPr lang="en-US" sz="1200"/>
          </a:p>
          <a:p>
            <a:endParaRPr lang="en-US" sz="12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Robotium</a:t>
            </a:r>
          </a:p>
        </p:txBody>
      </p:sp>
    </p:spTree>
    <p:extLst>
      <p:ext uri="{BB962C8B-B14F-4D97-AF65-F5344CB8AC3E}">
        <p14:creationId xmlns:p14="http://schemas.microsoft.com/office/powerpoint/2010/main" val="124625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Robotium</a:t>
            </a:r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227024"/>
              </p:ext>
            </p:extLst>
          </p:nvPr>
        </p:nvGraphicFramePr>
        <p:xfrm>
          <a:off x="152400" y="990600"/>
          <a:ext cx="54864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Image" r:id="rId3" imgW="5489101" imgH="4114800" progId="Photoshop.Image.13">
                  <p:embed/>
                </p:oleObj>
              </mc:Choice>
              <mc:Fallback>
                <p:oleObj name="Image" r:id="rId3" imgW="5489101" imgH="4114800" progId="Photoshop.Image.1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990600"/>
                        <a:ext cx="5486400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342961"/>
              </p:ext>
            </p:extLst>
          </p:nvPr>
        </p:nvGraphicFramePr>
        <p:xfrm>
          <a:off x="5715000" y="0"/>
          <a:ext cx="2743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Image" r:id="rId5" imgW="2744551" imgH="2743200" progId="Photoshop.Image.13">
                  <p:embed/>
                </p:oleObj>
              </mc:Choice>
              <mc:Fallback>
                <p:oleObj name="Image" r:id="rId5" imgW="2744551" imgH="2743200" progId="Photoshop.Image.1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0"/>
                        <a:ext cx="2743200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14800" y="5486400"/>
            <a:ext cx="3581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628900" y="2393368"/>
            <a:ext cx="6553200" cy="4464632"/>
            <a:chOff x="2628900" y="2393368"/>
            <a:chExt cx="6553200" cy="4464632"/>
          </a:xfrm>
        </p:grpSpPr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900" y="2393368"/>
              <a:ext cx="6553200" cy="4464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3200400" y="4724400"/>
              <a:ext cx="5562600" cy="190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108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Robotium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052910"/>
              </p:ext>
            </p:extLst>
          </p:nvPr>
        </p:nvGraphicFramePr>
        <p:xfrm>
          <a:off x="1295400" y="1066800"/>
          <a:ext cx="6172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Image" r:id="rId3" imgW="6175239" imgH="4114800" progId="Photoshop.Image.13">
                  <p:embed/>
                </p:oleObj>
              </mc:Choice>
              <mc:Fallback>
                <p:oleObj name="Image" r:id="rId3" imgW="6175239" imgH="4114800" progId="Photoshop.Image.1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066800"/>
                        <a:ext cx="6172200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2202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118</TotalTime>
  <Words>405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Angles</vt:lpstr>
      <vt:lpstr>Adobe Photoshop Image 13</vt:lpstr>
      <vt:lpstr>Adobe Photoshop Image</vt:lpstr>
      <vt:lpstr>Android Autotest  tool</vt:lpstr>
      <vt:lpstr>Recommend</vt:lpstr>
      <vt:lpstr>Ranorex</vt:lpstr>
      <vt:lpstr>PowerPoint Presentation</vt:lpstr>
      <vt:lpstr>Ranorex</vt:lpstr>
      <vt:lpstr>Ranorex</vt:lpstr>
      <vt:lpstr>Robotium</vt:lpstr>
      <vt:lpstr>Robotium</vt:lpstr>
      <vt:lpstr>Robotium</vt:lpstr>
      <vt:lpstr>GOOGLE</vt:lpstr>
      <vt:lpstr>UI Automator</vt:lpstr>
      <vt:lpstr>UI Automator</vt:lpstr>
      <vt:lpstr>AndroidJUnitRunner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Autotest  tool</dc:title>
  <dc:creator>acv-dev-android-02</dc:creator>
  <cp:lastModifiedBy>acv-dev-android-02</cp:lastModifiedBy>
  <cp:revision>17</cp:revision>
  <dcterms:created xsi:type="dcterms:W3CDTF">2006-08-16T00:00:00Z</dcterms:created>
  <dcterms:modified xsi:type="dcterms:W3CDTF">2015-08-07T03:36:38Z</dcterms:modified>
</cp:coreProperties>
</file>