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77" r:id="rId4"/>
    <p:sldId id="258" r:id="rId5"/>
    <p:sldId id="274" r:id="rId6"/>
    <p:sldId id="270" r:id="rId7"/>
    <p:sldId id="259" r:id="rId8"/>
    <p:sldId id="260" r:id="rId9"/>
    <p:sldId id="269" r:id="rId10"/>
    <p:sldId id="261" r:id="rId11"/>
    <p:sldId id="262" r:id="rId12"/>
    <p:sldId id="275" r:id="rId13"/>
    <p:sldId id="263" r:id="rId14"/>
    <p:sldId id="264" r:id="rId15"/>
    <p:sldId id="276" r:id="rId16"/>
    <p:sldId id="265" r:id="rId17"/>
    <p:sldId id="266" r:id="rId18"/>
    <p:sldId id="271" r:id="rId19"/>
    <p:sldId id="289" r:id="rId20"/>
    <p:sldId id="288" r:id="rId21"/>
    <p:sldId id="278" r:id="rId22"/>
    <p:sldId id="290" r:id="rId23"/>
    <p:sldId id="291" r:id="rId24"/>
    <p:sldId id="292" r:id="rId25"/>
    <p:sldId id="279" r:id="rId26"/>
    <p:sldId id="280" r:id="rId27"/>
    <p:sldId id="281" r:id="rId28"/>
    <p:sldId id="282" r:id="rId29"/>
    <p:sldId id="285" r:id="rId30"/>
    <p:sldId id="286" r:id="rId31"/>
    <p:sldId id="287" r:id="rId32"/>
    <p:sldId id="27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7" d="100"/>
          <a:sy n="77" d="100"/>
        </p:scale>
        <p:origin x="-954" y="-2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A104DF4C-E222-4961-8F88-B222ED2F018A}" type="datetimeFigureOut">
              <a:rPr lang="en-US" smtClean="0"/>
              <a:pPr/>
              <a:t>6/14/2010</a:t>
            </a:fld>
            <a:endParaRPr lang="en-US"/>
          </a:p>
        </p:txBody>
      </p:sp>
      <p:sp>
        <p:nvSpPr>
          <p:cNvPr id="16" name="Slide Number Placeholder 15"/>
          <p:cNvSpPr>
            <a:spLocks noGrp="1"/>
          </p:cNvSpPr>
          <p:nvPr>
            <p:ph type="sldNum" sz="quarter" idx="11"/>
          </p:nvPr>
        </p:nvSpPr>
        <p:spPr/>
        <p:txBody>
          <a:bodyPr/>
          <a:lstStyle/>
          <a:p>
            <a:fld id="{98DF5871-A88F-45BC-AB02-41D57F9014D1}"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04DF4C-E222-4961-8F88-B222ED2F018A}" type="datetimeFigureOut">
              <a:rPr lang="en-US" smtClean="0"/>
              <a:pPr/>
              <a:t>6/14/2010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F5871-A88F-45BC-AB02-41D57F9014D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04DF4C-E222-4961-8F88-B222ED2F018A}" type="datetimeFigureOut">
              <a:rPr lang="en-US" smtClean="0"/>
              <a:pPr/>
              <a:t>6/14/2010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F5871-A88F-45BC-AB02-41D57F9014D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A104DF4C-E222-4961-8F88-B222ED2F018A}" type="datetimeFigureOut">
              <a:rPr lang="en-US" smtClean="0"/>
              <a:pPr/>
              <a:t>6/14/2010</a:t>
            </a:fld>
            <a:endParaRPr lang="en-US"/>
          </a:p>
        </p:txBody>
      </p:sp>
      <p:sp>
        <p:nvSpPr>
          <p:cNvPr id="15" name="Slide Number Placeholder 14"/>
          <p:cNvSpPr>
            <a:spLocks noGrp="1"/>
          </p:cNvSpPr>
          <p:nvPr>
            <p:ph type="sldNum" sz="quarter" idx="15"/>
          </p:nvPr>
        </p:nvSpPr>
        <p:spPr/>
        <p:txBody>
          <a:bodyPr/>
          <a:lstStyle>
            <a:lvl1pPr algn="ctr">
              <a:defRPr/>
            </a:lvl1pPr>
          </a:lstStyle>
          <a:p>
            <a:fld id="{98DF5871-A88F-45BC-AB02-41D57F9014D1}"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104DF4C-E222-4961-8F88-B222ED2F018A}" type="datetimeFigureOut">
              <a:rPr lang="en-US" smtClean="0"/>
              <a:pPr/>
              <a:t>6/14/2010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F5871-A88F-45BC-AB02-41D57F9014D1}"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104DF4C-E222-4961-8F88-B222ED2F018A}" type="datetimeFigureOut">
              <a:rPr lang="en-US" smtClean="0"/>
              <a:pPr/>
              <a:t>6/14/2010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DF5871-A88F-45BC-AB02-41D57F9014D1}"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98DF5871-A88F-45BC-AB02-41D57F9014D1}"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A104DF4C-E222-4961-8F88-B222ED2F018A}" type="datetimeFigureOut">
              <a:rPr lang="en-US" smtClean="0"/>
              <a:pPr/>
              <a:t>6/14/2010</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104DF4C-E222-4961-8F88-B222ED2F018A}" type="datetimeFigureOut">
              <a:rPr lang="en-US" smtClean="0"/>
              <a:pPr/>
              <a:t>6/14/2010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DF5871-A88F-45BC-AB02-41D57F9014D1}"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04DF4C-E222-4961-8F88-B222ED2F018A}" type="datetimeFigureOut">
              <a:rPr lang="en-US" smtClean="0"/>
              <a:pPr/>
              <a:t>6/14/2010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DF5871-A88F-45BC-AB02-41D57F9014D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A104DF4C-E222-4961-8F88-B222ED2F018A}" type="datetimeFigureOut">
              <a:rPr lang="en-US" smtClean="0"/>
              <a:pPr/>
              <a:t>6/14/2010</a:t>
            </a:fld>
            <a:endParaRPr lang="en-US"/>
          </a:p>
        </p:txBody>
      </p:sp>
      <p:sp>
        <p:nvSpPr>
          <p:cNvPr id="9" name="Slide Number Placeholder 8"/>
          <p:cNvSpPr>
            <a:spLocks noGrp="1"/>
          </p:cNvSpPr>
          <p:nvPr>
            <p:ph type="sldNum" sz="quarter" idx="15"/>
          </p:nvPr>
        </p:nvSpPr>
        <p:spPr/>
        <p:txBody>
          <a:bodyPr/>
          <a:lstStyle/>
          <a:p>
            <a:fld id="{98DF5871-A88F-45BC-AB02-41D57F9014D1}"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A104DF4C-E222-4961-8F88-B222ED2F018A}" type="datetimeFigureOut">
              <a:rPr lang="en-US" smtClean="0"/>
              <a:pPr/>
              <a:t>6/14/2010</a:t>
            </a:fld>
            <a:endParaRPr lang="en-US"/>
          </a:p>
        </p:txBody>
      </p:sp>
      <p:sp>
        <p:nvSpPr>
          <p:cNvPr id="9" name="Slide Number Placeholder 8"/>
          <p:cNvSpPr>
            <a:spLocks noGrp="1"/>
          </p:cNvSpPr>
          <p:nvPr>
            <p:ph type="sldNum" sz="quarter" idx="11"/>
          </p:nvPr>
        </p:nvSpPr>
        <p:spPr/>
        <p:txBody>
          <a:bodyPr/>
          <a:lstStyle/>
          <a:p>
            <a:fld id="{98DF5871-A88F-45BC-AB02-41D57F9014D1}"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A104DF4C-E222-4961-8F88-B222ED2F018A}" type="datetimeFigureOut">
              <a:rPr lang="en-US" smtClean="0"/>
              <a:pPr/>
              <a:t>6/14/2010</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98DF5871-A88F-45BC-AB02-41D57F9014D1}"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6.xml"/><Relationship Id="rId1" Type="http://schemas.openxmlformats.org/officeDocument/2006/relationships/video" Target="file:///C:\Users\Binh-Amen\Desktop\aaa.av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248.vn/FE/14147/PopCap-tiep-tuc-mang-game-len-Facebook.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248.vn/FE/14147/PopCap-tiep-tuc-mang-game-len-Facebook.html"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video" Target="file:///C:\Program%20Files%20(x86)\Total%20Video%20Converter\Converted\binh1%20(1).av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7999"/>
          </a:xfrm>
        </p:spPr>
        <p:txBody>
          <a:bodyPr>
            <a:normAutofit fontScale="90000"/>
          </a:bodyPr>
          <a:lstStyle/>
          <a:p>
            <a:r>
              <a:rPr sz="3600" smtClean="0">
                <a:solidFill>
                  <a:srgbClr val="FF0000"/>
                </a:solidFill>
              </a:rPr>
              <a:t/>
            </a:r>
            <a:br>
              <a:rPr sz="3600" smtClean="0">
                <a:solidFill>
                  <a:srgbClr val="FF0000"/>
                </a:solidFill>
              </a:rPr>
            </a:br>
            <a:r>
              <a:rPr sz="3600" smtClean="0">
                <a:solidFill>
                  <a:srgbClr val="FF0000"/>
                </a:solidFill>
              </a:rPr>
              <a:t/>
            </a:r>
            <a:br>
              <a:rPr sz="3600" smtClean="0">
                <a:solidFill>
                  <a:srgbClr val="FF0000"/>
                </a:solidFill>
              </a:rPr>
            </a:br>
            <a:r>
              <a:rPr sz="3600" smtClean="0">
                <a:solidFill>
                  <a:srgbClr val="FF0000"/>
                </a:solidFill>
              </a:rPr>
              <a:t/>
            </a:r>
            <a:br>
              <a:rPr sz="3600" smtClean="0">
                <a:solidFill>
                  <a:srgbClr val="FF0000"/>
                </a:solidFill>
              </a:rPr>
            </a:br>
            <a:r>
              <a:rPr sz="3600" smtClean="0"/>
              <a:t/>
            </a:r>
            <a:br>
              <a:rPr sz="3600" smtClean="0"/>
            </a:br>
            <a:r>
              <a:rPr sz="3600" smtClean="0"/>
              <a:t/>
            </a:r>
            <a:br>
              <a:rPr sz="3600" smtClean="0"/>
            </a:br>
            <a:r>
              <a:rPr sz="3600" smtClean="0"/>
              <a:t/>
            </a:r>
            <a:br>
              <a:rPr sz="3600" smtClean="0"/>
            </a:br>
            <a:r>
              <a:rPr sz="3600" smtClean="0"/>
              <a:t/>
            </a:r>
            <a:br>
              <a:rPr sz="3600" smtClean="0"/>
            </a:br>
            <a:r>
              <a:rPr sz="3600" smtClean="0"/>
              <a:t/>
            </a:r>
            <a:br>
              <a:rPr sz="3600" smtClean="0"/>
            </a:br>
            <a:r>
              <a:rPr sz="3600" smtClean="0"/>
              <a:t/>
            </a:r>
            <a:br>
              <a:rPr sz="3600" smtClean="0"/>
            </a:br>
            <a:r>
              <a:rPr sz="3600" smtClean="0"/>
              <a:t/>
            </a:r>
            <a:br>
              <a:rPr sz="3600" smtClean="0"/>
            </a:br>
            <a:r>
              <a:rPr sz="3600" smtClean="0"/>
              <a:t/>
            </a:r>
            <a:br>
              <a:rPr sz="3600" smtClean="0"/>
            </a:br>
            <a:r>
              <a:rPr sz="3600" smtClean="0"/>
              <a:t/>
            </a:r>
            <a:br>
              <a:rPr sz="3600" smtClean="0"/>
            </a:br>
            <a:r>
              <a:rPr sz="3600" smtClean="0"/>
              <a:t/>
            </a:r>
            <a:br>
              <a:rPr sz="3600" smtClean="0"/>
            </a:br>
            <a:r>
              <a:rPr lang="vi-VN" sz="3600" dirty="0" smtClean="0">
                <a:solidFill>
                  <a:srgbClr val="FF0000"/>
                </a:solidFill>
              </a:rPr>
              <a:t> </a:t>
            </a:r>
            <a:r>
              <a:rPr sz="3600" smtClean="0">
                <a:solidFill>
                  <a:srgbClr val="FF0000"/>
                </a:solidFill>
              </a:rPr>
              <a:t/>
            </a:r>
            <a:br>
              <a:rPr sz="3600" smtClean="0">
                <a:solidFill>
                  <a:srgbClr val="FF0000"/>
                </a:solidFill>
              </a:rPr>
            </a:br>
            <a:r>
              <a:rPr sz="3600" smtClean="0">
                <a:solidFill>
                  <a:srgbClr val="FF0000"/>
                </a:solidFill>
              </a:rPr>
              <a:t/>
            </a:r>
            <a:br>
              <a:rPr sz="3600" smtClean="0">
                <a:solidFill>
                  <a:srgbClr val="FF0000"/>
                </a:solidFill>
              </a:rPr>
            </a:br>
            <a:r>
              <a:rPr sz="3600" smtClean="0">
                <a:solidFill>
                  <a:srgbClr val="FF0000"/>
                </a:solidFill>
              </a:rPr>
              <a:t/>
            </a:r>
            <a:br>
              <a:rPr sz="3600" smtClean="0">
                <a:solidFill>
                  <a:srgbClr val="FF0000"/>
                </a:solidFill>
              </a:rPr>
            </a:br>
            <a:r>
              <a:rPr sz="3600" smtClean="0">
                <a:solidFill>
                  <a:srgbClr val="FF0000"/>
                </a:solidFill>
              </a:rPr>
              <a:t/>
            </a:r>
            <a:br>
              <a:rPr sz="3600" smtClean="0">
                <a:solidFill>
                  <a:srgbClr val="FF0000"/>
                </a:solidFill>
              </a:rPr>
            </a:br>
            <a:r>
              <a:rPr lang="vi-VN" sz="3600" dirty="0" smtClean="0">
                <a:solidFill>
                  <a:srgbClr val="FF0000"/>
                </a:solidFill>
              </a:rPr>
              <a:t>Giáo Viên Hướng Dẫn</a:t>
            </a:r>
            <a:r>
              <a:rPr lang="vi-VN" sz="3600" dirty="0" smtClean="0"/>
              <a:t>: </a:t>
            </a:r>
            <a:r>
              <a:rPr sz="3600" smtClean="0"/>
              <a:t/>
            </a:r>
            <a:br>
              <a:rPr sz="3600" smtClean="0"/>
            </a:br>
            <a:r>
              <a:rPr sz="3600" smtClean="0"/>
              <a:t>Thầy  Hùng.</a:t>
            </a:r>
            <a:br>
              <a:rPr sz="3600" smtClean="0"/>
            </a:br>
            <a:r>
              <a:rPr lang="en-US" sz="3600" dirty="0" smtClean="0"/>
              <a:t>T</a:t>
            </a:r>
            <a:r>
              <a:rPr sz="3600" smtClean="0"/>
              <a:t>hầy Nam.</a:t>
            </a:r>
            <a:br>
              <a:rPr sz="3600" smtClean="0"/>
            </a:br>
            <a:r>
              <a:rPr sz="3600" smtClean="0"/>
              <a:t>Thầy  Thăng.</a:t>
            </a:r>
            <a:br>
              <a:rPr sz="3600" smtClean="0"/>
            </a:br>
            <a:r>
              <a:rPr sz="3600" smtClean="0"/>
              <a:t/>
            </a:r>
            <a:br>
              <a:rPr sz="3600" smtClean="0"/>
            </a:br>
            <a:r>
              <a:rPr sz="3600" smtClean="0">
                <a:solidFill>
                  <a:srgbClr val="00B0F0"/>
                </a:solidFill>
              </a:rPr>
              <a:t>Sinh Viên Thực Hiện:		</a:t>
            </a:r>
            <a:r>
              <a:rPr sz="2700" smtClean="0"/>
              <a:t>Đặng Vũ</a:t>
            </a:r>
            <a:br>
              <a:rPr sz="2700" smtClean="0"/>
            </a:br>
            <a:r>
              <a:rPr sz="2700" smtClean="0"/>
              <a:t>					          Nguyễn An Vũ</a:t>
            </a:r>
            <a:br>
              <a:rPr sz="2700" smtClean="0"/>
            </a:br>
            <a:r>
              <a:rPr sz="2700" smtClean="0"/>
              <a:t>						Hoàng Minh Hải</a:t>
            </a:r>
            <a:br>
              <a:rPr sz="2700" smtClean="0"/>
            </a:br>
            <a:r>
              <a:rPr sz="2700" smtClean="0"/>
              <a:t>						Huỳnh Thái Bình</a:t>
            </a:r>
            <a:endParaRPr lang="en-US" sz="2700" dirty="0"/>
          </a:p>
        </p:txBody>
      </p:sp>
      <p:sp>
        <p:nvSpPr>
          <p:cNvPr id="4" name="Rectangle 3"/>
          <p:cNvSpPr/>
          <p:nvPr/>
        </p:nvSpPr>
        <p:spPr>
          <a:xfrm>
            <a:off x="0" y="228600"/>
            <a:ext cx="9144000" cy="1200329"/>
          </a:xfrm>
          <a:prstGeom prst="rect">
            <a:avLst/>
          </a:prstGeom>
          <a:noFill/>
        </p:spPr>
        <p:txBody>
          <a:bodyPr wrap="square" lIns="91440" tIns="45720" rIns="91440" bIns="45720">
            <a:spAutoFit/>
          </a:bodyPr>
          <a:lstStyle/>
          <a:p>
            <a:pPr algn="ctr"/>
            <a:r>
              <a:rPr lang="en-US" sz="36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TRƯỜNG ĐẠI HỌC CÔNG NGH</a:t>
            </a:r>
            <a:r>
              <a:rPr lang="en-US" sz="36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mn-lt"/>
              </a:rPr>
              <a:t>Ê</a:t>
            </a:r>
            <a:r>
              <a:rPr lang="en-US" sz="36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mn-lt"/>
              </a:rPr>
              <a:t> </a:t>
            </a:r>
          </a:p>
          <a:p>
            <a:pPr algn="ctr"/>
            <a:r>
              <a:rPr lang="en-US" sz="36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mn-lt"/>
              </a:rPr>
              <a:t>THÔNG TIN</a:t>
            </a:r>
            <a:endParaRPr lang="en-US" sz="36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5" name="Rectangle 4"/>
          <p:cNvSpPr/>
          <p:nvPr/>
        </p:nvSpPr>
        <p:spPr>
          <a:xfrm>
            <a:off x="0" y="1371600"/>
            <a:ext cx="9002488" cy="1754326"/>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ĐỒ </a:t>
            </a:r>
            <a:r>
              <a:rPr lang="en-US" sz="36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ÁN BÁO CÁO LẬP TRÌNH </a:t>
            </a:r>
            <a:r>
              <a:rPr lang="en-US" sz="36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WINDOW</a:t>
            </a:r>
          </a:p>
          <a:p>
            <a:pPr algn="ctr"/>
            <a:endPar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endParaRPr lang="en-US" sz="36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7" name="Picture 6" descr="n151138445692_6937.jpg"/>
          <p:cNvPicPr>
            <a:picLocks noChangeAspect="1"/>
          </p:cNvPicPr>
          <p:nvPr/>
        </p:nvPicPr>
        <p:blipFill>
          <a:blip r:embed="rId2"/>
          <a:stretch>
            <a:fillRect/>
          </a:stretch>
        </p:blipFill>
        <p:spPr>
          <a:xfrm>
            <a:off x="381000" y="3505200"/>
            <a:ext cx="1562100" cy="17026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repeatCount="indefinite" fill="hold" nodeType="withEffect">
                                  <p:stCondLst>
                                    <p:cond delay="1000"/>
                                  </p:stCondLst>
                                  <p:endCondLst>
                                    <p:cond evt="onNext" delay="0">
                                      <p:tgtEl>
                                        <p:sldTgt/>
                                      </p:tgtEl>
                                    </p:cond>
                                  </p:endCondLst>
                                  <p:childTnLst>
                                    <p:set>
                                      <p:cBhvr>
                                        <p:cTn id="6" dur="1" fill="hold">
                                          <p:stCondLst>
                                            <p:cond delay="0"/>
                                          </p:stCondLst>
                                        </p:cTn>
                                        <p:tgtEl>
                                          <p:spTgt spid="7"/>
                                        </p:tgtEl>
                                        <p:attrNameLst>
                                          <p:attrName>style.visibility</p:attrName>
                                        </p:attrNameLst>
                                      </p:cBhvr>
                                      <p:to>
                                        <p:strVal val="visible"/>
                                      </p:to>
                                    </p:set>
                                    <p:anim calcmode="lin" valueType="num">
                                      <p:cBhvr>
                                        <p:cTn id="7" dur="3000" fill="hold"/>
                                        <p:tgtEl>
                                          <p:spTgt spid="7"/>
                                        </p:tgtEl>
                                        <p:attrNameLst>
                                          <p:attrName>ppt_w</p:attrName>
                                        </p:attrNameLst>
                                      </p:cBhvr>
                                      <p:tavLst>
                                        <p:tav tm="0" fmla="#ppt_w*sin(2.5*pi*$)">
                                          <p:val>
                                            <p:fltVal val="0"/>
                                          </p:val>
                                        </p:tav>
                                        <p:tav tm="100000">
                                          <p:val>
                                            <p:fltVal val="1"/>
                                          </p:val>
                                        </p:tav>
                                      </p:tavLst>
                                    </p:anim>
                                    <p:anim calcmode="lin" valueType="num">
                                      <p:cBhvr>
                                        <p:cTn id="8" dur="3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8305800" cy="1219200"/>
          </a:xfrm>
        </p:spPr>
        <p:txBody>
          <a:bodyPr>
            <a:normAutofit/>
          </a:bodyPr>
          <a:lstStyle/>
          <a:p>
            <a:r>
              <a:rPr lang="en-US" sz="2800" dirty="0" smtClean="0">
                <a:solidFill>
                  <a:srgbClr val="00B0F0"/>
                </a:solidFill>
              </a:rPr>
              <a:t>T</a:t>
            </a:r>
            <a:r>
              <a:rPr sz="2800" smtClean="0">
                <a:solidFill>
                  <a:srgbClr val="00B0F0"/>
                </a:solidFill>
              </a:rPr>
              <a:t>ạo một game mới hoàn toàn khi nhấn NewGame</a:t>
            </a:r>
            <a:endParaRPr lang="en-US" sz="2800" dirty="0">
              <a:solidFill>
                <a:srgbClr val="00B0F0"/>
              </a:solidFill>
            </a:endParaRPr>
          </a:p>
        </p:txBody>
      </p:sp>
      <p:pic>
        <p:nvPicPr>
          <p:cNvPr id="3" name="Picture 2" descr="Capture4.PNG"/>
          <p:cNvPicPr/>
          <p:nvPr/>
        </p:nvPicPr>
        <p:blipFill>
          <a:blip r:embed="rId2"/>
          <a:stretch>
            <a:fillRect/>
          </a:stretch>
        </p:blipFill>
        <p:spPr>
          <a:xfrm>
            <a:off x="228600" y="1524000"/>
            <a:ext cx="5943600" cy="46716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mtClean="0">
                <a:solidFill>
                  <a:srgbClr val="00B0F0"/>
                </a:solidFill>
              </a:rPr>
              <a:t>Nhấn vào Hint nếu bạn cần sự giúp đỡ.</a:t>
            </a:r>
            <a:endParaRPr lang="en-US" dirty="0">
              <a:solidFill>
                <a:srgbClr val="00B0F0"/>
              </a:solidFill>
            </a:endParaRPr>
          </a:p>
        </p:txBody>
      </p:sp>
      <p:pic>
        <p:nvPicPr>
          <p:cNvPr id="3" name="Picture 2" descr="Capture5.PNG"/>
          <p:cNvPicPr/>
          <p:nvPr/>
        </p:nvPicPr>
        <p:blipFill>
          <a:blip r:embed="rId2"/>
          <a:stretch>
            <a:fillRect/>
          </a:stretch>
        </p:blipFill>
        <p:spPr>
          <a:xfrm>
            <a:off x="304800" y="1905000"/>
            <a:ext cx="5943600" cy="4697095"/>
          </a:xfrm>
          <a:prstGeom prst="rect">
            <a:avLst/>
          </a:prstGeom>
        </p:spPr>
      </p:pic>
      <p:sp>
        <p:nvSpPr>
          <p:cNvPr id="6" name="Striped Right Arrow 5"/>
          <p:cNvSpPr/>
          <p:nvPr/>
        </p:nvSpPr>
        <p:spPr>
          <a:xfrm rot="9131966">
            <a:off x="1492307" y="2920710"/>
            <a:ext cx="1295400" cy="838200"/>
          </a:xfrm>
          <a:prstGeom prst="striped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gtEl>
                                      </p:cBhvr>
                                    </p:animEffect>
                                  </p:childTnLst>
                                </p:cTn>
                              </p:par>
                              <p:par>
                                <p:cTn id="10" presetID="9" presetClass="entr" presetSubtype="0" repeatCount="indefinite" fill="hold" grpId="0" nodeType="withEffect">
                                  <p:stCondLst>
                                    <p:cond delay="0"/>
                                  </p:stCondLst>
                                  <p:endCondLst>
                                    <p:cond evt="onNext" delay="0">
                                      <p:tgtEl>
                                        <p:sldTgt/>
                                      </p:tgtEl>
                                    </p:cond>
                                  </p:end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096000"/>
          </a:xfrm>
        </p:spPr>
        <p:txBody>
          <a:bodyPr>
            <a:normAutofit/>
          </a:bodyPr>
          <a:lstStyle/>
          <a:p>
            <a:pPr algn="ctr"/>
            <a:r>
              <a:rPr lang="en-US" dirty="0" smtClean="0">
                <a:solidFill>
                  <a:srgbClr val="00B0F0"/>
                </a:solidFill>
              </a:rPr>
              <a:t>B</a:t>
            </a:r>
            <a:r>
              <a:rPr smtClean="0">
                <a:solidFill>
                  <a:srgbClr val="00B0F0"/>
                </a:solidFill>
              </a:rPr>
              <a:t>utton LoadGame có nhiệm vụ đưa bạn trở về lại trò chơi cũ mà bạn đã SaveGame.</a:t>
            </a:r>
            <a:br>
              <a:rPr smtClean="0">
                <a:solidFill>
                  <a:srgbClr val="00B0F0"/>
                </a:solidFill>
              </a:rPr>
            </a:br>
            <a:r>
              <a:rPr smtClean="0">
                <a:solidFill>
                  <a:schemeClr val="bg1"/>
                </a:solidFill>
              </a:rPr>
              <a:t>Ví dụ:như hình dưới.</a:t>
            </a:r>
            <a:r>
              <a:rPr smtClean="0">
                <a:solidFill>
                  <a:srgbClr val="00B0F0"/>
                </a:solidFill>
              </a:rPr>
              <a:t/>
            </a:r>
            <a:br>
              <a:rPr smtClean="0">
                <a:solidFill>
                  <a:srgbClr val="00B0F0"/>
                </a:solidFill>
              </a:rPr>
            </a:br>
            <a:r>
              <a:rPr smtClean="0">
                <a:solidFill>
                  <a:srgbClr val="00B0F0"/>
                </a:solidFill>
              </a:rPr>
              <a:t/>
            </a:r>
            <a:br>
              <a:rPr smtClean="0">
                <a:solidFill>
                  <a:srgbClr val="00B0F0"/>
                </a:solidFill>
              </a:rPr>
            </a:br>
            <a:r>
              <a:rPr smtClean="0">
                <a:solidFill>
                  <a:srgbClr val="00B0F0"/>
                </a:solidFill>
              </a:rPr>
              <a:t/>
            </a:r>
            <a:br>
              <a:rPr smtClean="0">
                <a:solidFill>
                  <a:srgbClr val="00B0F0"/>
                </a:solidFill>
              </a:rPr>
            </a:br>
            <a:r>
              <a:rPr smtClean="0">
                <a:solidFill>
                  <a:srgbClr val="00B0F0"/>
                </a:solidFill>
              </a:rPr>
              <a:t/>
            </a:r>
            <a:br>
              <a:rPr smtClean="0">
                <a:solidFill>
                  <a:srgbClr val="00B0F0"/>
                </a:solidFill>
              </a:rPr>
            </a:br>
            <a:endParaRPr lang="en-US" dirty="0">
              <a:solidFill>
                <a:srgbClr val="00B0F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Capture4.PNG"/>
          <p:cNvPicPr/>
          <p:nvPr/>
        </p:nvPicPr>
        <p:blipFill>
          <a:blip r:embed="rId2"/>
          <a:stretch>
            <a:fillRect/>
          </a:stretch>
        </p:blipFill>
        <p:spPr>
          <a:xfrm>
            <a:off x="304800" y="152400"/>
            <a:ext cx="7696200" cy="5943600"/>
          </a:xfrm>
          <a:prstGeom prst="rect">
            <a:avLst/>
          </a:prstGeom>
        </p:spPr>
      </p:pic>
      <p:sp>
        <p:nvSpPr>
          <p:cNvPr id="5" name="Right Arrow 4"/>
          <p:cNvSpPr/>
          <p:nvPr/>
        </p:nvSpPr>
        <p:spPr>
          <a:xfrm rot="8309237">
            <a:off x="7614761" y="1555651"/>
            <a:ext cx="1382078" cy="967865"/>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repeatCount="indefinite" fill="hold" grpId="0" nodeType="clickEffect">
                                  <p:stCondLst>
                                    <p:cond delay="1000"/>
                                  </p:stCondLst>
                                  <p:endCondLst>
                                    <p:cond evt="onNext" delay="0">
                                      <p:tgtEl>
                                        <p:sldTgt/>
                                      </p:tgtEl>
                                    </p:cond>
                                  </p:end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fmla="#ppt_w*sin(2.5*pi*$)">
                                          <p:val>
                                            <p:fltVal val="0"/>
                                          </p:val>
                                        </p:tav>
                                        <p:tav tm="100000">
                                          <p:val>
                                            <p:fltVal val="1"/>
                                          </p:val>
                                        </p:tav>
                                      </p:tavLst>
                                    </p:anim>
                                    <p:anim calcmode="lin" valueType="num">
                                      <p:cBhvr>
                                        <p:cTn id="8"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Capture3.PNG"/>
          <p:cNvPicPr/>
          <p:nvPr/>
        </p:nvPicPr>
        <p:blipFill>
          <a:blip r:embed="rId2"/>
          <a:stretch>
            <a:fillRect/>
          </a:stretch>
        </p:blipFill>
        <p:spPr>
          <a:xfrm>
            <a:off x="228600" y="533400"/>
            <a:ext cx="8458200" cy="58674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219200"/>
          </a:xfrm>
        </p:spPr>
        <p:txBody>
          <a:bodyPr>
            <a:normAutofit fontScale="90000"/>
          </a:bodyPr>
          <a:lstStyle/>
          <a:p>
            <a:r>
              <a:rPr lang="en-US" dirty="0" smtClean="0">
                <a:solidFill>
                  <a:schemeClr val="bg1"/>
                </a:solidFill>
              </a:rPr>
              <a:t>B</a:t>
            </a:r>
            <a:r>
              <a:rPr smtClean="0">
                <a:solidFill>
                  <a:schemeClr val="bg1"/>
                </a:solidFill>
              </a:rPr>
              <a:t>utton High Score</a:t>
            </a:r>
            <a:r>
              <a:rPr smtClean="0"/>
              <a:t>: có nhiệm vụ hiển thị số điểm của bạn cùng với số điểm của các người chơi trước.nhờ đó mà bạn có thể quản lý điểm của mình.</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Binh-Amen\Capture.PNG"/>
          <p:cNvPicPr>
            <a:picLocks noChangeAspect="1" noChangeArrowheads="1"/>
          </p:cNvPicPr>
          <p:nvPr/>
        </p:nvPicPr>
        <p:blipFill>
          <a:blip r:embed="rId2"/>
          <a:srcRect/>
          <a:stretch>
            <a:fillRect/>
          </a:stretch>
        </p:blipFill>
        <p:spPr bwMode="auto">
          <a:xfrm>
            <a:off x="0" y="0"/>
            <a:ext cx="7360259" cy="5697537"/>
          </a:xfrm>
          <a:prstGeom prst="rect">
            <a:avLst/>
          </a:prstGeom>
          <a:noFill/>
        </p:spPr>
      </p:pic>
      <p:sp>
        <p:nvSpPr>
          <p:cNvPr id="4" name="Up Arrow 3"/>
          <p:cNvSpPr/>
          <p:nvPr/>
        </p:nvSpPr>
        <p:spPr>
          <a:xfrm>
            <a:off x="5943600" y="3048000"/>
            <a:ext cx="1143000" cy="1600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repeatCount="indefinite" fill="hold" grpId="0" nodeType="withEffect">
                                  <p:stCondLst>
                                    <p:cond delay="0"/>
                                  </p:stCondLst>
                                  <p:endCondLst>
                                    <p:cond evt="onNext" delay="0">
                                      <p:tgtEl>
                                        <p:sldTgt/>
                                      </p:tgtEl>
                                    </p:cond>
                                  </p:end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676400"/>
          </a:xfrm>
        </p:spPr>
        <p:txBody>
          <a:bodyPr>
            <a:normAutofit/>
          </a:bodyPr>
          <a:lstStyle/>
          <a:p>
            <a:pPr algn="ctr"/>
            <a:r>
              <a:rPr lang="en-US" dirty="0" smtClean="0">
                <a:solidFill>
                  <a:srgbClr val="00B0F0"/>
                </a:solidFill>
              </a:rPr>
              <a:t>B</a:t>
            </a:r>
            <a:r>
              <a:rPr smtClean="0">
                <a:solidFill>
                  <a:srgbClr val="00B0F0"/>
                </a:solidFill>
              </a:rPr>
              <a:t>ảng điểm người chơi sẽ được hiển thị khi bạn nhấm High Score</a:t>
            </a:r>
            <a:endParaRPr lang="en-US" dirty="0">
              <a:solidFill>
                <a:srgbClr val="00B0F0"/>
              </a:solidFill>
            </a:endParaRPr>
          </a:p>
        </p:txBody>
      </p:sp>
      <p:pic>
        <p:nvPicPr>
          <p:cNvPr id="3" name="Picture 2" descr="Capture2.PNG"/>
          <p:cNvPicPr/>
          <p:nvPr/>
        </p:nvPicPr>
        <p:blipFill>
          <a:blip r:embed="rId2"/>
          <a:stretch>
            <a:fillRect/>
          </a:stretch>
        </p:blipFill>
        <p:spPr>
          <a:xfrm>
            <a:off x="914400" y="2286000"/>
            <a:ext cx="4438650" cy="408695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477000"/>
          </a:xfrm>
        </p:spPr>
        <p:txBody>
          <a:bodyPr>
            <a:normAutofit fontScale="90000"/>
          </a:bodyPr>
          <a:lstStyle/>
          <a:p>
            <a:pPr algn="ctr"/>
            <a:r>
              <a:rPr lang="en-US" dirty="0" smtClean="0">
                <a:solidFill>
                  <a:srgbClr val="00B0F0"/>
                </a:solidFill>
              </a:rPr>
              <a:t/>
            </a:r>
            <a:br>
              <a:rPr lang="en-US" dirty="0" smtClean="0">
                <a:solidFill>
                  <a:srgbClr val="00B0F0"/>
                </a:solidFill>
              </a:rPr>
            </a:br>
            <a:r>
              <a:rPr smtClean="0">
                <a:solidFill>
                  <a:srgbClr val="00B0F0"/>
                </a:solidFill>
              </a:rPr>
              <a:t/>
            </a:r>
            <a:br>
              <a:rPr smtClean="0">
                <a:solidFill>
                  <a:srgbClr val="00B0F0"/>
                </a:solidFill>
              </a:rPr>
            </a:br>
            <a:r>
              <a:rPr smtClean="0">
                <a:solidFill>
                  <a:srgbClr val="00B0F0"/>
                </a:solidFill>
              </a:rPr>
              <a:t/>
            </a:r>
            <a:br>
              <a:rPr smtClean="0">
                <a:solidFill>
                  <a:srgbClr val="00B0F0"/>
                </a:solidFill>
              </a:rPr>
            </a:br>
            <a:r>
              <a:rPr lang="en-US" dirty="0" smtClean="0">
                <a:solidFill>
                  <a:srgbClr val="00B0F0"/>
                </a:solidFill>
              </a:rPr>
              <a:t>S</a:t>
            </a:r>
            <a:r>
              <a:rPr smtClean="0">
                <a:solidFill>
                  <a:srgbClr val="00B0F0"/>
                </a:solidFill>
              </a:rPr>
              <a:t>ự kiện ăn 5 viên kim cương sẽ tạo ra một viên kim cương hoàn toàn mới có tính năng rất đặc biệt là bạn có thể làm  biến mất tất cả các viên kim cương cùng màu còn lại nếu được chọn.</a:t>
            </a:r>
            <a:br>
              <a:rPr smtClean="0">
                <a:solidFill>
                  <a:srgbClr val="00B0F0"/>
                </a:solidFill>
              </a:rPr>
            </a:br>
            <a:r>
              <a:rPr smtClean="0">
                <a:solidFill>
                  <a:srgbClr val="00B0F0"/>
                </a:solidFill>
              </a:rPr>
              <a:t/>
            </a:r>
            <a:br>
              <a:rPr smtClean="0">
                <a:solidFill>
                  <a:srgbClr val="00B0F0"/>
                </a:solidFill>
              </a:rPr>
            </a:br>
            <a:r>
              <a:rPr smtClean="0">
                <a:solidFill>
                  <a:srgbClr val="00B0F0"/>
                </a:solidFill>
              </a:rPr>
              <a:t/>
            </a:r>
            <a:br>
              <a:rPr smtClean="0">
                <a:solidFill>
                  <a:srgbClr val="00B0F0"/>
                </a:solidFill>
              </a:rPr>
            </a:br>
            <a:r>
              <a:rPr lang="en-US" dirty="0" err="1" smtClean="0">
                <a:solidFill>
                  <a:schemeClr val="bg1"/>
                </a:solidFill>
              </a:rPr>
              <a:t>Mời</a:t>
            </a:r>
            <a:r>
              <a:rPr lang="en-US" dirty="0" smtClean="0">
                <a:solidFill>
                  <a:schemeClr val="bg1"/>
                </a:solidFill>
              </a:rPr>
              <a:t> </a:t>
            </a:r>
            <a:r>
              <a:rPr lang="en-US" dirty="0" err="1" smtClean="0">
                <a:solidFill>
                  <a:schemeClr val="bg1"/>
                </a:solidFill>
              </a:rPr>
              <a:t>các</a:t>
            </a:r>
            <a:r>
              <a:rPr lang="en-US" dirty="0" smtClean="0">
                <a:solidFill>
                  <a:schemeClr val="bg1"/>
                </a:solidFill>
              </a:rPr>
              <a:t> </a:t>
            </a:r>
            <a:r>
              <a:rPr lang="en-US" dirty="0" err="1" smtClean="0">
                <a:solidFill>
                  <a:schemeClr val="bg1"/>
                </a:solidFill>
              </a:rPr>
              <a:t>bạn</a:t>
            </a:r>
            <a:r>
              <a:rPr lang="en-US" dirty="0" smtClean="0">
                <a:solidFill>
                  <a:schemeClr val="bg1"/>
                </a:solidFill>
              </a:rPr>
              <a:t>  </a:t>
            </a:r>
            <a:r>
              <a:rPr lang="en-US" dirty="0" err="1" smtClean="0">
                <a:solidFill>
                  <a:schemeClr val="bg1"/>
                </a:solidFill>
              </a:rPr>
              <a:t>xem</a:t>
            </a:r>
            <a:r>
              <a:rPr lang="en-US" dirty="0" smtClean="0">
                <a:solidFill>
                  <a:schemeClr val="bg1"/>
                </a:solidFill>
              </a:rPr>
              <a:t> </a:t>
            </a:r>
            <a:r>
              <a:rPr lang="en-US" dirty="0" err="1" smtClean="0">
                <a:solidFill>
                  <a:schemeClr val="bg1"/>
                </a:solidFill>
              </a:rPr>
              <a:t>ví</a:t>
            </a:r>
            <a:r>
              <a:rPr lang="en-US" dirty="0" smtClean="0">
                <a:solidFill>
                  <a:schemeClr val="bg1"/>
                </a:solidFill>
              </a:rPr>
              <a:t> </a:t>
            </a:r>
            <a:r>
              <a:rPr lang="en-US" dirty="0" err="1" smtClean="0">
                <a:solidFill>
                  <a:schemeClr val="bg1"/>
                </a:solidFill>
              </a:rPr>
              <a:t>dụ</a:t>
            </a:r>
            <a:r>
              <a:rPr lang="en-US" dirty="0" smtClean="0">
                <a:solidFill>
                  <a:schemeClr val="bg1"/>
                </a:solidFill>
              </a:rPr>
              <a:t>:</a:t>
            </a:r>
            <a:r>
              <a:rPr smtClean="0">
                <a:solidFill>
                  <a:srgbClr val="00B0F0"/>
                </a:solidFill>
              </a:rPr>
              <a:t/>
            </a:r>
            <a:br>
              <a:rPr smtClean="0">
                <a:solidFill>
                  <a:srgbClr val="00B0F0"/>
                </a:solidFill>
              </a:rPr>
            </a:br>
            <a:r>
              <a:rPr smtClean="0">
                <a:solidFill>
                  <a:srgbClr val="00B0F0"/>
                </a:solidFill>
              </a:rPr>
              <a:t/>
            </a:r>
            <a:br>
              <a:rPr smtClean="0">
                <a:solidFill>
                  <a:srgbClr val="00B0F0"/>
                </a:solidFill>
              </a:rPr>
            </a:br>
            <a:r>
              <a:rPr smtClean="0">
                <a:solidFill>
                  <a:srgbClr val="00B0F0"/>
                </a:solidFill>
              </a:rPr>
              <a:t/>
            </a:r>
            <a:br>
              <a:rPr smtClean="0">
                <a:solidFill>
                  <a:srgbClr val="00B0F0"/>
                </a:solidFill>
              </a:rPr>
            </a:br>
            <a:endParaRPr lang="en-US" dirty="0">
              <a:solidFill>
                <a:srgbClr val="00B0F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aaa.avi">
            <a:hlinkClick r:id="" action="ppaction://media"/>
          </p:cNvPr>
          <p:cNvPicPr>
            <a:picLocks noRot="1" noChangeAspect="1"/>
          </p:cNvPicPr>
          <p:nvPr>
            <a:videoFile r:link="rId1"/>
          </p:nvPr>
        </p:nvPicPr>
        <p:blipFill>
          <a:blip r:embed="rId3"/>
          <a:stretch>
            <a:fillRect/>
          </a:stretch>
        </p:blipFill>
        <p:spPr>
          <a:xfrm>
            <a:off x="-1524000" y="-381000"/>
            <a:ext cx="12192000" cy="762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595"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normAutofit/>
          </a:bodyPr>
          <a:lstStyle/>
          <a:p>
            <a:r>
              <a:rPr lang="en-US" sz="3600" dirty="0" smtClean="0">
                <a:solidFill>
                  <a:srgbClr val="FF0000"/>
                </a:solidFill>
              </a:rPr>
              <a:t/>
            </a:r>
            <a:br>
              <a:rPr lang="en-US" sz="3600" dirty="0" smtClean="0">
                <a:solidFill>
                  <a:srgbClr val="FF0000"/>
                </a:solidFill>
              </a:rPr>
            </a:br>
            <a:r>
              <a:rPr sz="3600" smtClean="0">
                <a:solidFill>
                  <a:srgbClr val="FF0000"/>
                </a:solidFill>
              </a:rPr>
              <a:t/>
            </a:r>
            <a:br>
              <a:rPr sz="3600" smtClean="0">
                <a:solidFill>
                  <a:srgbClr val="FF0000"/>
                </a:solidFill>
              </a:rPr>
            </a:br>
            <a:r>
              <a:rPr lang="en-US" sz="3600" dirty="0" err="1" smtClean="0">
                <a:solidFill>
                  <a:srgbClr val="FF0000"/>
                </a:solidFill>
              </a:rPr>
              <a:t>Nội</a:t>
            </a:r>
            <a:r>
              <a:rPr lang="en-US" sz="3600" dirty="0" smtClean="0">
                <a:solidFill>
                  <a:srgbClr val="FF0000"/>
                </a:solidFill>
              </a:rPr>
              <a:t> </a:t>
            </a:r>
            <a:r>
              <a:rPr lang="en-US" sz="3600" dirty="0">
                <a:solidFill>
                  <a:srgbClr val="FF0000"/>
                </a:solidFill>
              </a:rPr>
              <a:t>Dung </a:t>
            </a:r>
            <a:r>
              <a:rPr lang="en-US" sz="3600" dirty="0" err="1">
                <a:solidFill>
                  <a:srgbClr val="FF0000"/>
                </a:solidFill>
              </a:rPr>
              <a:t>Đồ</a:t>
            </a:r>
            <a:r>
              <a:rPr lang="en-US" sz="3600" dirty="0">
                <a:solidFill>
                  <a:srgbClr val="FF0000"/>
                </a:solidFill>
              </a:rPr>
              <a:t> </a:t>
            </a:r>
            <a:r>
              <a:rPr lang="en-US" sz="3600" dirty="0" err="1">
                <a:solidFill>
                  <a:srgbClr val="FF0000"/>
                </a:solidFill>
              </a:rPr>
              <a:t>Án</a:t>
            </a:r>
            <a:r>
              <a:rPr lang="en-US" sz="3600" dirty="0">
                <a:solidFill>
                  <a:srgbClr val="FF0000"/>
                </a:solidFill>
              </a:rPr>
              <a:t> </a:t>
            </a:r>
            <a:r>
              <a:rPr lang="en-US" sz="3600" dirty="0" err="1">
                <a:solidFill>
                  <a:srgbClr val="FF0000"/>
                </a:solidFill>
              </a:rPr>
              <a:t>Gồm</a:t>
            </a:r>
            <a:r>
              <a:rPr lang="en-US" sz="3600" dirty="0">
                <a:solidFill>
                  <a:srgbClr val="FF0000"/>
                </a:solidFill>
              </a:rPr>
              <a:t> 3 </a:t>
            </a:r>
            <a:r>
              <a:rPr lang="en-US" sz="3600" dirty="0" err="1">
                <a:solidFill>
                  <a:srgbClr val="FF0000"/>
                </a:solidFill>
              </a:rPr>
              <a:t>Phần</a:t>
            </a:r>
            <a:r>
              <a:rPr lang="en-US" sz="3600" dirty="0" smtClean="0">
                <a:solidFill>
                  <a:srgbClr val="FF0000"/>
                </a:solidFill>
              </a:rPr>
              <a:t>:</a:t>
            </a:r>
            <a:br>
              <a:rPr lang="en-US" sz="3600" dirty="0" smtClean="0">
                <a:solidFill>
                  <a:srgbClr val="FF0000"/>
                </a:solidFill>
              </a:rPr>
            </a:br>
            <a:r>
              <a:rPr lang="en-US" sz="3600" dirty="0" smtClean="0">
                <a:solidFill>
                  <a:srgbClr val="FF0000"/>
                </a:solidFill>
              </a:rPr>
              <a:t/>
            </a:r>
            <a:br>
              <a:rPr lang="en-US" sz="3600" dirty="0" smtClean="0">
                <a:solidFill>
                  <a:srgbClr val="FF0000"/>
                </a:solidFill>
              </a:rPr>
            </a:br>
            <a:r>
              <a:rPr lang="en-US" sz="3600" dirty="0" smtClean="0">
                <a:solidFill>
                  <a:srgbClr val="FF0000"/>
                </a:solidFill>
              </a:rPr>
              <a:t>	</a:t>
            </a:r>
            <a:r>
              <a:rPr lang="en-US" sz="3600" dirty="0" smtClean="0"/>
              <a:t> </a:t>
            </a:r>
            <a:r>
              <a:rPr lang="en-US" sz="3600" dirty="0" smtClean="0">
                <a:solidFill>
                  <a:srgbClr val="FF0000"/>
                </a:solidFill>
              </a:rPr>
              <a:t>I)</a:t>
            </a:r>
            <a:r>
              <a:rPr lang="en-US" sz="3600" dirty="0" err="1" smtClean="0"/>
              <a:t>Giới</a:t>
            </a:r>
            <a:r>
              <a:rPr lang="en-US" sz="3600" dirty="0" smtClean="0"/>
              <a:t> </a:t>
            </a:r>
            <a:r>
              <a:rPr lang="en-US" sz="3600" dirty="0" err="1"/>
              <a:t>thiệu</a:t>
            </a:r>
            <a:r>
              <a:rPr lang="en-US" sz="3600" dirty="0"/>
              <a:t> </a:t>
            </a:r>
            <a:r>
              <a:rPr lang="en-US" sz="3600" dirty="0" err="1"/>
              <a:t>về</a:t>
            </a:r>
            <a:r>
              <a:rPr lang="en-US" sz="3600" dirty="0"/>
              <a:t> </a:t>
            </a:r>
            <a:r>
              <a:rPr lang="en-US" sz="3600" dirty="0" err="1" smtClean="0"/>
              <a:t>đề</a:t>
            </a:r>
            <a:r>
              <a:rPr lang="en-US" sz="3600" dirty="0" smtClean="0"/>
              <a:t> </a:t>
            </a:r>
            <a:r>
              <a:rPr lang="en-US" sz="3600" dirty="0" err="1" smtClean="0"/>
              <a:t>tài</a:t>
            </a:r>
            <a:r>
              <a:rPr lang="en-US" sz="3600" dirty="0" smtClean="0"/>
              <a:t>. </a:t>
            </a:r>
            <a:r>
              <a:rPr lang="en-US" sz="3600" dirty="0"/>
              <a:t/>
            </a:r>
            <a:br>
              <a:rPr lang="en-US" sz="3600" dirty="0"/>
            </a:br>
            <a:r>
              <a:rPr lang="en-US" sz="3600" dirty="0" smtClean="0"/>
              <a:t>          </a:t>
            </a:r>
            <a:r>
              <a:rPr lang="en-US" sz="3600" dirty="0" smtClean="0">
                <a:solidFill>
                  <a:srgbClr val="FF0000"/>
                </a:solidFill>
              </a:rPr>
              <a:t>II)</a:t>
            </a:r>
            <a:r>
              <a:rPr lang="en-US" sz="3600" dirty="0" err="1" smtClean="0"/>
              <a:t>Mô</a:t>
            </a:r>
            <a:r>
              <a:rPr lang="en-US" sz="3600" dirty="0" smtClean="0"/>
              <a:t> </a:t>
            </a:r>
            <a:r>
              <a:rPr lang="en-US" sz="3600" dirty="0" err="1"/>
              <a:t>tả</a:t>
            </a:r>
            <a:r>
              <a:rPr lang="en-US" sz="3600" dirty="0"/>
              <a:t> </a:t>
            </a:r>
            <a:r>
              <a:rPr lang="en-US" sz="3600" dirty="0" err="1"/>
              <a:t>các</a:t>
            </a:r>
            <a:r>
              <a:rPr lang="en-US" sz="3600" dirty="0"/>
              <a:t> </a:t>
            </a:r>
            <a:r>
              <a:rPr lang="en-US" sz="3600" dirty="0" err="1"/>
              <a:t>chức</a:t>
            </a:r>
            <a:r>
              <a:rPr lang="en-US" sz="3600" dirty="0"/>
              <a:t> </a:t>
            </a:r>
            <a:r>
              <a:rPr lang="en-US" sz="3600" dirty="0" err="1"/>
              <a:t>năng</a:t>
            </a:r>
            <a:r>
              <a:rPr lang="en-US" sz="3600" dirty="0"/>
              <a:t>.</a:t>
            </a:r>
            <a:br>
              <a:rPr lang="en-US" sz="3600" dirty="0"/>
            </a:br>
            <a:r>
              <a:rPr lang="en-US" sz="3600" dirty="0"/>
              <a:t>	</a:t>
            </a:r>
            <a:r>
              <a:rPr lang="en-US" sz="3600" dirty="0" smtClean="0">
                <a:solidFill>
                  <a:srgbClr val="FF0000"/>
                </a:solidFill>
              </a:rPr>
              <a:t>III)</a:t>
            </a:r>
            <a:r>
              <a:rPr lang="en-US" sz="3600" dirty="0" err="1" smtClean="0"/>
              <a:t>Giới</a:t>
            </a:r>
            <a:r>
              <a:rPr lang="en-US" sz="3600" dirty="0" smtClean="0"/>
              <a:t> </a:t>
            </a:r>
            <a:r>
              <a:rPr lang="en-US" sz="3600" dirty="0" err="1"/>
              <a:t>thiệu</a:t>
            </a:r>
            <a:r>
              <a:rPr lang="en-US" sz="3600" dirty="0"/>
              <a:t> </a:t>
            </a:r>
            <a:r>
              <a:rPr lang="en-US" sz="3600" dirty="0" err="1"/>
              <a:t>về</a:t>
            </a:r>
            <a:r>
              <a:rPr lang="en-US" sz="3600" dirty="0"/>
              <a:t> </a:t>
            </a:r>
            <a:r>
              <a:rPr lang="en-US" sz="3600" dirty="0" err="1"/>
              <a:t>một</a:t>
            </a:r>
            <a:r>
              <a:rPr lang="en-US" sz="3600" dirty="0"/>
              <a:t> </a:t>
            </a:r>
            <a:r>
              <a:rPr lang="en-US" sz="3600" dirty="0" err="1"/>
              <a:t>số</a:t>
            </a:r>
            <a:r>
              <a:rPr lang="en-US" sz="3600" dirty="0"/>
              <a:t> </a:t>
            </a:r>
            <a:r>
              <a:rPr lang="en-US" sz="3600" dirty="0" smtClean="0"/>
              <a:t>Class </a:t>
            </a:r>
            <a:r>
              <a:rPr lang="en-US" sz="3600" dirty="0" err="1"/>
              <a:t>cơ</a:t>
            </a:r>
            <a:r>
              <a:rPr lang="en-US" sz="3600" dirty="0"/>
              <a:t> </a:t>
            </a:r>
            <a:r>
              <a:rPr lang="en-US" sz="3600" dirty="0" err="1"/>
              <a:t>bản</a:t>
            </a:r>
            <a:r>
              <a:rPr lang="en-US" sz="3600" dirty="0" smtClean="0"/>
              <a:t>.</a:t>
            </a:r>
            <a:br>
              <a:rPr lang="en-US" sz="3600" dirty="0" smtClean="0"/>
            </a:br>
            <a:r>
              <a:rPr lang="en-US" sz="3600" dirty="0" smtClean="0"/>
              <a:t>	</a:t>
            </a:r>
            <a:r>
              <a:rPr sz="3600" smtClean="0">
                <a:solidFill>
                  <a:srgbClr val="FF0000"/>
                </a:solidFill>
              </a:rPr>
              <a:t>IV)</a:t>
            </a:r>
            <a:r>
              <a:rPr sz="3600" smtClean="0"/>
              <a:t>Kết Luận</a:t>
            </a:r>
            <a:r>
              <a:rPr lang="en-US" sz="3600" dirty="0" smtClean="0"/>
              <a:t/>
            </a:r>
            <a:br>
              <a:rPr lang="en-US" sz="3600" dirty="0" smtClean="0"/>
            </a:br>
            <a:r>
              <a:rPr sz="3600" smtClean="0"/>
              <a:t/>
            </a:r>
            <a:br>
              <a:rPr sz="3600" smtClean="0"/>
            </a:br>
            <a:r>
              <a:rPr sz="3600" smtClean="0"/>
              <a:t/>
            </a:r>
            <a:br>
              <a:rPr sz="3600" smtClean="0"/>
            </a:br>
            <a:r>
              <a:rPr lang="en-US" sz="3600" dirty="0"/>
              <a:t/>
            </a:r>
            <a:br>
              <a:rPr lang="en-US" sz="3600" dirty="0"/>
            </a:b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09800"/>
            <a:ext cx="8991600" cy="1219200"/>
          </a:xfrm>
        </p:spPr>
        <p:txBody>
          <a:bodyPr/>
          <a:lstStyle/>
          <a:p>
            <a:pPr algn="ctr"/>
            <a:r>
              <a:rPr lang="en-US" dirty="0" smtClean="0">
                <a:solidFill>
                  <a:schemeClr val="tx1"/>
                </a:solidFill>
              </a:rPr>
              <a:t>III)</a:t>
            </a:r>
            <a:r>
              <a:rPr lang="en-US" dirty="0" smtClean="0">
                <a:solidFill>
                  <a:schemeClr val="bg1"/>
                </a:solidFill>
              </a:rPr>
              <a:t>G</a:t>
            </a:r>
            <a:r>
              <a:rPr smtClean="0">
                <a:solidFill>
                  <a:schemeClr val="bg1"/>
                </a:solidFill>
              </a:rPr>
              <a:t>iải thích về  các Class chương trình</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914400"/>
            <a:ext cx="7239000" cy="2062103"/>
          </a:xfrm>
          <a:prstGeom prst="rect">
            <a:avLst/>
          </a:prstGeom>
          <a:noFill/>
        </p:spPr>
        <p:txBody>
          <a:bodyPr wrap="square" rtlCol="0">
            <a:spAutoFit/>
          </a:bodyPr>
          <a:lstStyle/>
          <a:p>
            <a:r>
              <a:rPr lang="vi-VN" sz="3200" b="1" dirty="0" smtClean="0">
                <a:solidFill>
                  <a:schemeClr val="bg1"/>
                </a:solidFill>
              </a:rPr>
              <a:t>*Kimcuong.cs</a:t>
            </a:r>
            <a:r>
              <a:rPr lang="vi-VN" sz="3200" b="1" dirty="0" smtClean="0"/>
              <a:t>:</a:t>
            </a:r>
            <a:r>
              <a:rPr lang="vi-VN" sz="3200" dirty="0" smtClean="0"/>
              <a:t> </a:t>
            </a:r>
            <a:br>
              <a:rPr lang="vi-VN" sz="3200" dirty="0" smtClean="0"/>
            </a:br>
            <a:r>
              <a:rPr lang="vi-VN" sz="3200" dirty="0" smtClean="0"/>
              <a:t>Khởi tạo một đối tượng ô kim cương thừa kế button. Gồm các thuộc tính: SoTT,TrangThai, SoMau,Doc,Ngang,Xuly.</a:t>
            </a:r>
            <a:endParaRPr lang="en-US" sz="3200" dirty="0"/>
          </a:p>
        </p:txBody>
      </p:sp>
      <p:sp>
        <p:nvSpPr>
          <p:cNvPr id="4" name="TextBox 3"/>
          <p:cNvSpPr txBox="1"/>
          <p:nvPr/>
        </p:nvSpPr>
        <p:spPr>
          <a:xfrm>
            <a:off x="838200" y="3048000"/>
            <a:ext cx="7391400" cy="1077218"/>
          </a:xfrm>
          <a:prstGeom prst="rect">
            <a:avLst/>
          </a:prstGeom>
          <a:noFill/>
        </p:spPr>
        <p:txBody>
          <a:bodyPr wrap="square" rtlCol="0">
            <a:spAutoFit/>
          </a:bodyPr>
          <a:lstStyle/>
          <a:p>
            <a:r>
              <a:rPr lang="vi-VN" sz="3200" b="1" dirty="0" smtClean="0">
                <a:solidFill>
                  <a:schemeClr val="bg1"/>
                </a:solidFill>
              </a:rPr>
              <a:t>*Class MoKimCuong.cs</a:t>
            </a:r>
            <a:r>
              <a:rPr lang="vi-VN" sz="3200" b="1" dirty="0" smtClean="0"/>
              <a:t>:</a:t>
            </a:r>
            <a:r>
              <a:rPr lang="vi-VN" sz="3200" dirty="0" smtClean="0"/>
              <a:t/>
            </a:r>
            <a:br>
              <a:rPr lang="vi-VN" sz="3200" dirty="0" smtClean="0"/>
            </a:br>
            <a:r>
              <a:rPr lang="vi-VN" sz="3200" dirty="0" smtClean="0"/>
              <a:t>Khai báo mảng các ô kim cương.</a:t>
            </a:r>
            <a:endParaRPr lang="en-US" sz="3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609600" y="1828800"/>
            <a:ext cx="8229600" cy="1219200"/>
          </a:xfrm>
        </p:spPr>
        <p:txBody>
          <a:bodyPr>
            <a:noAutofit/>
          </a:bodyPr>
          <a:lstStyle/>
          <a:p>
            <a:r>
              <a:rPr sz="3200" smtClean="0"/>
              <a:t/>
            </a:r>
            <a:br>
              <a:rPr sz="3200" smtClean="0"/>
            </a:br>
            <a:r>
              <a:rPr sz="3200" b="1" smtClean="0">
                <a:solidFill>
                  <a:schemeClr val="bg1"/>
                </a:solidFill>
              </a:rPr>
              <a:t>*FormMain.cs</a:t>
            </a:r>
            <a:r>
              <a:rPr sz="3200" b="1" smtClean="0"/>
              <a:t>: </a:t>
            </a:r>
            <a:r>
              <a:rPr sz="3200" smtClean="0"/>
              <a:t/>
            </a:r>
            <a:br>
              <a:rPr sz="3200" smtClean="0"/>
            </a:br>
            <a:r>
              <a:rPr sz="3200" smtClean="0"/>
              <a:t>-	Form chính của chương trình.</a:t>
            </a:r>
            <a:br>
              <a:rPr sz="3200" smtClean="0"/>
            </a:br>
            <a:r>
              <a:rPr sz="3200" smtClean="0"/>
              <a:t>- 	Chứa các sự kiện của các button.</a:t>
            </a:r>
            <a:br>
              <a:rPr sz="3200" smtClean="0"/>
            </a:br>
            <a:endParaRPr lang="en-US" sz="3200" dirty="0"/>
          </a:p>
        </p:txBody>
      </p:sp>
      <p:sp>
        <p:nvSpPr>
          <p:cNvPr id="4" name="TextBox 3"/>
          <p:cNvSpPr txBox="1"/>
          <p:nvPr/>
        </p:nvSpPr>
        <p:spPr>
          <a:xfrm>
            <a:off x="533400" y="3200400"/>
            <a:ext cx="7924800" cy="1569660"/>
          </a:xfrm>
          <a:prstGeom prst="rect">
            <a:avLst/>
          </a:prstGeom>
          <a:noFill/>
        </p:spPr>
        <p:txBody>
          <a:bodyPr wrap="square" rtlCol="0">
            <a:spAutoFit/>
          </a:bodyPr>
          <a:lstStyle/>
          <a:p>
            <a:r>
              <a:rPr lang="vi-VN" sz="3200" b="1" dirty="0" smtClean="0">
                <a:solidFill>
                  <a:schemeClr val="bg1"/>
                </a:solidFill>
              </a:rPr>
              <a:t>*Class cathinh.cs</a:t>
            </a:r>
            <a:r>
              <a:rPr lang="vi-VN" sz="3200" b="1" dirty="0" smtClean="0"/>
              <a:t>:</a:t>
            </a:r>
            <a:r>
              <a:rPr lang="vi-VN" sz="3200" dirty="0" smtClean="0"/>
              <a:t/>
            </a:r>
            <a:br>
              <a:rPr lang="vi-VN" sz="3200" dirty="0" smtClean="0"/>
            </a:br>
            <a:r>
              <a:rPr lang="vi-VN" sz="3200" dirty="0" smtClean="0"/>
              <a:t>Hàm clip:Dùng để cắt ảnh và lưu ảnh đó vào một mảng bitmap </a:t>
            </a:r>
            <a:r>
              <a:rPr lang="vi-VN" sz="3200" dirty="0" smtClean="0"/>
              <a:t>d</a:t>
            </a:r>
            <a:r>
              <a:rPr lang="en-US" sz="3200" dirty="0" smtClean="0"/>
              <a:t>ù</a:t>
            </a:r>
            <a:r>
              <a:rPr lang="vi-VN" sz="3200" dirty="0" smtClean="0"/>
              <a:t>ng </a:t>
            </a:r>
            <a:r>
              <a:rPr lang="vi-VN" sz="3200" dirty="0" smtClean="0"/>
              <a:t>để xử lý chuyển động.</a:t>
            </a:r>
            <a:endParaRPr lang="en-US" sz="3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343400"/>
            <a:ext cx="8229600" cy="1219200"/>
          </a:xfrm>
        </p:spPr>
        <p:txBody>
          <a:bodyPr>
            <a:noAutofit/>
          </a:bodyPr>
          <a:lstStyle/>
          <a:p>
            <a:r>
              <a:rPr sz="3200" b="1" smtClean="0">
                <a:solidFill>
                  <a:schemeClr val="bg1"/>
                </a:solidFill>
              </a:rPr>
              <a:t>*XuLySuKien.cs:</a:t>
            </a:r>
            <a:r>
              <a:rPr sz="3200" smtClean="0">
                <a:solidFill>
                  <a:schemeClr val="bg1"/>
                </a:solidFill>
              </a:rPr>
              <a:t> </a:t>
            </a:r>
            <a:r>
              <a:rPr sz="3200" smtClean="0"/>
              <a:t>chức năng chính là Kiểm tra và sự kiện ăn kim cương. </a:t>
            </a:r>
            <a:br>
              <a:rPr sz="3200" smtClean="0"/>
            </a:br>
            <a:r>
              <a:rPr sz="3200" smtClean="0"/>
              <a:t>Một số hàm chính:</a:t>
            </a:r>
            <a:br>
              <a:rPr sz="3200" smtClean="0"/>
            </a:br>
            <a:r>
              <a:rPr sz="3200" smtClean="0"/>
              <a:t>Hàm Xulysukien:</a:t>
            </a:r>
            <a:br>
              <a:rPr sz="3200" smtClean="0"/>
            </a:br>
            <a:r>
              <a:rPr sz="3200" smtClean="0"/>
              <a:t>Dùng để xử lý sự kiện click chuột của ô cờ.</a:t>
            </a:r>
            <a:br>
              <a:rPr sz="3200" smtClean="0"/>
            </a:br>
            <a:r>
              <a:rPr sz="3200" smtClean="0"/>
              <a:t>Sử dụng biến cout để xử lý chuột qua các lần click.</a:t>
            </a:r>
            <a:br>
              <a:rPr sz="3200" smtClean="0"/>
            </a:br>
            <a:r>
              <a:rPr sz="3200" smtClean="0"/>
              <a:t>Lưu các đối tượng đang được xử lý lại.</a:t>
            </a:r>
            <a:br>
              <a:rPr sz="3200" smtClean="0"/>
            </a:br>
            <a:r>
              <a:rPr sz="3200" smtClean="0"/>
              <a:t>Xử lý chuyển động của kim cương.</a:t>
            </a:r>
            <a:br>
              <a:rPr sz="3200" smtClean="0"/>
            </a:br>
            <a:endParaRPr lang="en-US" sz="3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486400"/>
            <a:ext cx="8229600" cy="1219200"/>
          </a:xfrm>
        </p:spPr>
        <p:txBody>
          <a:bodyPr>
            <a:noAutofit/>
          </a:bodyPr>
          <a:lstStyle/>
          <a:p>
            <a:r>
              <a:rPr sz="3200" smtClean="0"/>
              <a:t>Hàm </a:t>
            </a:r>
            <a:r>
              <a:rPr sz="3200" smtClean="0">
                <a:solidFill>
                  <a:schemeClr val="bg1">
                    <a:lumMod val="75000"/>
                    <a:lumOff val="25000"/>
                  </a:schemeClr>
                </a:solidFill>
              </a:rPr>
              <a:t>Kiemtra</a:t>
            </a:r>
            <a:r>
              <a:rPr sz="3200" smtClean="0"/>
              <a:t>:</a:t>
            </a:r>
            <a:br>
              <a:rPr sz="3200" smtClean="0"/>
            </a:br>
            <a:r>
              <a:rPr sz="3200" smtClean="0"/>
              <a:t>Kiểm tra để ăn kim cương.</a:t>
            </a:r>
            <a:br>
              <a:rPr sz="3200" smtClean="0"/>
            </a:br>
            <a:r>
              <a:rPr sz="3200" smtClean="0"/>
              <a:t>Nếu ăn được gọi time  tg_anhinh()</a:t>
            </a:r>
            <a:br>
              <a:rPr sz="3200" smtClean="0"/>
            </a:br>
            <a:r>
              <a:rPr sz="3200" smtClean="0"/>
              <a:t>Hàm </a:t>
            </a:r>
            <a:r>
              <a:rPr sz="3200" smtClean="0">
                <a:solidFill>
                  <a:schemeClr val="bg1">
                    <a:lumMod val="75000"/>
                    <a:lumOff val="25000"/>
                  </a:schemeClr>
                </a:solidFill>
              </a:rPr>
              <a:t>Kiemtratrung</a:t>
            </a:r>
            <a:r>
              <a:rPr sz="3200" smtClean="0"/>
              <a:t>:</a:t>
            </a:r>
            <a:br>
              <a:rPr sz="3200" smtClean="0"/>
            </a:br>
            <a:r>
              <a:rPr sz="3200" smtClean="0"/>
              <a:t>Kiểm tra có hình bị trùng không.</a:t>
            </a:r>
            <a:br>
              <a:rPr sz="3200" smtClean="0"/>
            </a:br>
            <a:r>
              <a:rPr sz="3200" smtClean="0"/>
              <a:t>Hàm </a:t>
            </a:r>
            <a:r>
              <a:rPr sz="3200" smtClean="0">
                <a:solidFill>
                  <a:schemeClr val="bg1">
                    <a:lumMod val="75000"/>
                    <a:lumOff val="25000"/>
                  </a:schemeClr>
                </a:solidFill>
              </a:rPr>
              <a:t>Ankimcuong</a:t>
            </a:r>
            <a:r>
              <a:rPr sz="3200" smtClean="0"/>
              <a:t>:</a:t>
            </a:r>
            <a:br>
              <a:rPr sz="3200" smtClean="0"/>
            </a:br>
            <a:r>
              <a:rPr sz="3200" smtClean="0"/>
              <a:t>Xử lý ăn các ô trùng.</a:t>
            </a:r>
            <a:br>
              <a:rPr sz="3200" smtClean="0"/>
            </a:br>
            <a:r>
              <a:rPr sz="3200" smtClean="0"/>
              <a:t>Tính điểm, tăng giá trị của progressbar</a:t>
            </a:r>
            <a:br>
              <a:rPr sz="3200" smtClean="0"/>
            </a:br>
            <a:r>
              <a:rPr sz="3200" smtClean="0"/>
              <a:t>Tạo label hiển thị điểm ăn được.</a:t>
            </a:r>
            <a:br>
              <a:rPr sz="3200" smtClean="0"/>
            </a:br>
            <a:r>
              <a:rPr sz="3200" smtClean="0"/>
              <a:t>Xử lý các âm thanh.</a:t>
            </a:r>
            <a:br>
              <a:rPr sz="3200" smtClean="0"/>
            </a:br>
            <a:r>
              <a:rPr sz="3200" smtClean="0"/>
              <a:t>Gọi đệ quy hàm kiểm tra để xử lý tiếp các ô cờ ăn được.</a:t>
            </a:r>
            <a:br>
              <a:rPr sz="3200" smtClean="0"/>
            </a:br>
            <a:endParaRPr lang="en-US" sz="3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105400"/>
            <a:ext cx="8229600" cy="1219200"/>
          </a:xfrm>
        </p:spPr>
        <p:txBody>
          <a:bodyPr>
            <a:noAutofit/>
          </a:bodyPr>
          <a:lstStyle/>
          <a:p>
            <a:r>
              <a:rPr sz="3200" b="1" smtClean="0">
                <a:solidFill>
                  <a:schemeClr val="bg1"/>
                </a:solidFill>
              </a:rPr>
              <a:t>*Hint.cs</a:t>
            </a:r>
            <a:r>
              <a:rPr sz="3200" smtClean="0">
                <a:solidFill>
                  <a:schemeClr val="bg1"/>
                </a:solidFill>
              </a:rPr>
              <a:t> :</a:t>
            </a:r>
            <a:r>
              <a:rPr sz="3200" smtClean="0"/>
              <a:t/>
            </a:r>
            <a:br>
              <a:rPr sz="3200" smtClean="0"/>
            </a:br>
            <a:r>
              <a:rPr sz="3200" smtClean="0"/>
              <a:t>Gợi ý một nước ăn được cho người chơi.</a:t>
            </a:r>
            <a:br>
              <a:rPr sz="3200" smtClean="0"/>
            </a:br>
            <a:r>
              <a:rPr sz="3200" smtClean="0"/>
              <a:t>-  Dùng 2 vòng lặp for để duyệt tất cả các kim cương theo hàng dọc và hàng ngang.</a:t>
            </a:r>
            <a:br>
              <a:rPr sz="3200" smtClean="0"/>
            </a:br>
            <a:r>
              <a:rPr sz="3200" smtClean="0"/>
              <a:t>	-  Duyệt theo các trường hợp:</a:t>
            </a:r>
            <a:br>
              <a:rPr sz="3200" smtClean="0"/>
            </a:br>
            <a:r>
              <a:rPr sz="3200" smtClean="0"/>
              <a:t>	.Có 2 kim cương giống nhau và nằm kề nhau:</a:t>
            </a:r>
            <a:br>
              <a:rPr sz="3200" smtClean="0"/>
            </a:br>
            <a:r>
              <a:rPr sz="3200" smtClean="0"/>
              <a:t>		+2 kim cương đó nằm ở hàng ngang thứ nhất hoặc hàng dọc thứ nhất</a:t>
            </a:r>
            <a:br>
              <a:rPr sz="3200" smtClean="0"/>
            </a:br>
            <a:r>
              <a:rPr sz="3200" smtClean="0"/>
              <a:t>		+2 kim cương đó nằm ở hàng ngang ở giữa hoặc hàng dọc ở giữa</a:t>
            </a:r>
            <a:br>
              <a:rPr sz="3200" smtClean="0"/>
            </a:br>
            <a:endParaRPr lang="en-US" sz="3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48200"/>
            <a:ext cx="8229600" cy="1219200"/>
          </a:xfrm>
        </p:spPr>
        <p:txBody>
          <a:bodyPr>
            <a:normAutofit fontScale="90000"/>
          </a:bodyPr>
          <a:lstStyle/>
          <a:p>
            <a:r>
              <a:rPr smtClean="0"/>
              <a:t>+2 kim cương đó nằm ở hàng ngang cuối cùng hoặc hàng dọc cuối cùng</a:t>
            </a:r>
            <a:br>
              <a:rPr smtClean="0"/>
            </a:br>
            <a:r>
              <a:rPr smtClean="0"/>
              <a:t>.Có 2 kim cương giống nhau và nằm cách nhau bởi 1 kim cương khác:</a:t>
            </a:r>
            <a:br>
              <a:rPr smtClean="0"/>
            </a:br>
            <a:r>
              <a:rPr smtClean="0"/>
              <a:t>	Duyệt theo 3 trường hợp như ở trường hợp 2 kim cương giống nhau và nằm kề nhau.</a:t>
            </a:r>
            <a:br>
              <a:rPr smtClean="0"/>
            </a:b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800600"/>
            <a:ext cx="8229600" cy="1219200"/>
          </a:xfrm>
        </p:spPr>
        <p:txBody>
          <a:bodyPr>
            <a:noAutofit/>
          </a:bodyPr>
          <a:lstStyle/>
          <a:p>
            <a:r>
              <a:rPr sz="3200" smtClean="0"/>
              <a:t/>
            </a:r>
            <a:br>
              <a:rPr sz="3200" smtClean="0"/>
            </a:br>
            <a:r>
              <a:rPr sz="3200" b="1" smtClean="0">
                <a:solidFill>
                  <a:schemeClr val="bg1"/>
                </a:solidFill>
              </a:rPr>
              <a:t>*LoadGame.cs: </a:t>
            </a:r>
            <a:r>
              <a:rPr sz="3200" smtClean="0"/>
              <a:t/>
            </a:r>
            <a:br>
              <a:rPr sz="3200" smtClean="0"/>
            </a:br>
            <a:r>
              <a:rPr sz="3200" smtClean="0"/>
              <a:t>- 	Dừng các time xử lý.</a:t>
            </a:r>
            <a:br>
              <a:rPr sz="3200" smtClean="0"/>
            </a:br>
            <a:r>
              <a:rPr sz="3200" smtClean="0"/>
              <a:t>- 	Đọc file sử lý chuỗi kí tự.</a:t>
            </a:r>
            <a:br>
              <a:rPr sz="3200" smtClean="0"/>
            </a:br>
            <a:r>
              <a:rPr sz="3200" smtClean="0"/>
              <a:t>- 	Tạo vòng lặp load lại màu và xử lý của các ô cờ.</a:t>
            </a:r>
            <a:br>
              <a:rPr sz="3200" smtClean="0"/>
            </a:br>
            <a:r>
              <a:rPr sz="3200" smtClean="0"/>
              <a:t>-	Load lại game cũ sau khi đã lưu game.</a:t>
            </a:r>
            <a:br>
              <a:rPr sz="3200" smtClean="0"/>
            </a:br>
            <a:endParaRPr lang="en-US" sz="3200" dirty="0"/>
          </a:p>
        </p:txBody>
      </p:sp>
      <p:sp>
        <p:nvSpPr>
          <p:cNvPr id="3" name="TextBox 2"/>
          <p:cNvSpPr txBox="1"/>
          <p:nvPr/>
        </p:nvSpPr>
        <p:spPr>
          <a:xfrm>
            <a:off x="609600" y="685800"/>
            <a:ext cx="6324600" cy="1077218"/>
          </a:xfrm>
          <a:prstGeom prst="rect">
            <a:avLst/>
          </a:prstGeom>
          <a:noFill/>
        </p:spPr>
        <p:txBody>
          <a:bodyPr wrap="square" rtlCol="0">
            <a:spAutoFit/>
          </a:bodyPr>
          <a:lstStyle/>
          <a:p>
            <a:r>
              <a:rPr lang="vi-VN" sz="3200" b="1" dirty="0" smtClean="0">
                <a:solidFill>
                  <a:schemeClr val="bg1"/>
                </a:solidFill>
              </a:rPr>
              <a:t>*</a:t>
            </a:r>
            <a:r>
              <a:rPr lang="vi-VN" sz="2800" b="1" dirty="0" smtClean="0">
                <a:solidFill>
                  <a:schemeClr val="bg1"/>
                </a:solidFill>
                <a:latin typeface="Constantia" pitchFamily="18" charset="0"/>
              </a:rPr>
              <a:t>FormHighScore.cs</a:t>
            </a:r>
            <a:r>
              <a:rPr lang="vi-VN" sz="2800" dirty="0" smtClean="0">
                <a:latin typeface="Constantia" pitchFamily="18" charset="0"/>
              </a:rPr>
              <a:t>:</a:t>
            </a:r>
            <a:br>
              <a:rPr lang="vi-VN" sz="2800" dirty="0" smtClean="0">
                <a:latin typeface="Constantia" pitchFamily="18" charset="0"/>
              </a:rPr>
            </a:br>
            <a:r>
              <a:rPr lang="vi-VN" sz="2800" dirty="0" smtClean="0">
                <a:latin typeface="Constantia" pitchFamily="18" charset="0"/>
              </a:rPr>
              <a:t> 	Hiển thị điểm của người chơi</a:t>
            </a:r>
            <a:r>
              <a:rPr lang="vi-VN" sz="3200" dirty="0" smtClean="0"/>
              <a:t>.</a:t>
            </a:r>
            <a:endParaRPr lang="en-US" sz="32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410200"/>
            <a:ext cx="8229600" cy="1219200"/>
          </a:xfrm>
        </p:spPr>
        <p:txBody>
          <a:bodyPr>
            <a:noAutofit/>
          </a:bodyPr>
          <a:lstStyle/>
          <a:p>
            <a:r>
              <a:rPr sz="3200" b="1" smtClean="0">
                <a:solidFill>
                  <a:schemeClr val="bg1"/>
                </a:solidFill>
              </a:rPr>
              <a:t>*NewGame.cs: </a:t>
            </a:r>
            <a:r>
              <a:rPr sz="3200" smtClean="0"/>
              <a:t/>
            </a:r>
            <a:br>
              <a:rPr sz="3200" smtClean="0"/>
            </a:br>
            <a:r>
              <a:rPr sz="3200" smtClean="0"/>
              <a:t>- 	Mở một game mới.</a:t>
            </a:r>
            <a:br>
              <a:rPr sz="3200" smtClean="0"/>
            </a:br>
            <a:r>
              <a:rPr sz="3200" smtClean="0"/>
              <a:t>-	Random số màu cho các ô còn lại.</a:t>
            </a:r>
            <a:br>
              <a:rPr sz="3200" smtClean="0"/>
            </a:br>
            <a:r>
              <a:rPr sz="3200" smtClean="0"/>
              <a:t> </a:t>
            </a:r>
            <a:br>
              <a:rPr sz="3200" smtClean="0"/>
            </a:br>
            <a:r>
              <a:rPr sz="3200" b="1" smtClean="0">
                <a:solidFill>
                  <a:schemeClr val="bg1"/>
                </a:solidFill>
              </a:rPr>
              <a:t>*SaveGame.cs: </a:t>
            </a:r>
            <a:r>
              <a:rPr sz="3200" smtClean="0"/>
              <a:t/>
            </a:r>
            <a:br>
              <a:rPr sz="3200" smtClean="0"/>
            </a:br>
            <a:r>
              <a:rPr sz="3200" smtClean="0"/>
              <a:t>-	Save game để chờ load game.</a:t>
            </a:r>
            <a:br>
              <a:rPr sz="3200" smtClean="0"/>
            </a:br>
            <a:r>
              <a:rPr sz="3200" smtClean="0"/>
              <a:t>-	lưu thành file text giá trị màu và xử lý của các ô cờ.</a:t>
            </a:r>
            <a:br>
              <a:rPr sz="3200" smtClean="0"/>
            </a:br>
            <a:r>
              <a:rPr sz="3200" b="1" smtClean="0"/>
              <a:t> </a:t>
            </a:r>
            <a:r>
              <a:rPr sz="3200" b="1" smtClean="0">
                <a:solidFill>
                  <a:schemeClr val="bg1"/>
                </a:solidFill>
              </a:rPr>
              <a:t>*XuLyAmthanh.cs</a:t>
            </a:r>
            <a:r>
              <a:rPr sz="3200" b="1" smtClean="0"/>
              <a:t>: </a:t>
            </a:r>
            <a:r>
              <a:rPr sz="3200" smtClean="0"/>
              <a:t/>
            </a:r>
            <a:br>
              <a:rPr sz="3200" smtClean="0"/>
            </a:br>
            <a:r>
              <a:rPr sz="3200" smtClean="0"/>
              <a:t>-	Khai báo các đối tượng âm thanh cho game.</a:t>
            </a:r>
            <a:br>
              <a:rPr sz="3200" smtClean="0"/>
            </a:br>
            <a:r>
              <a:rPr sz="3200" smtClean="0"/>
              <a:t/>
            </a:r>
            <a:br>
              <a:rPr sz="3200" smtClean="0"/>
            </a:br>
            <a:endParaRPr lang="en-US" sz="32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86200"/>
            <a:ext cx="8229600" cy="1219200"/>
          </a:xfrm>
        </p:spPr>
        <p:txBody>
          <a:bodyPr>
            <a:noAutofit/>
          </a:bodyPr>
          <a:lstStyle/>
          <a:p>
            <a:r>
              <a:rPr sz="3200" smtClean="0"/>
              <a:t/>
            </a:r>
            <a:br>
              <a:rPr sz="3200" smtClean="0"/>
            </a:br>
            <a:r>
              <a:rPr sz="3200" smtClean="0"/>
              <a:t/>
            </a:r>
            <a:br>
              <a:rPr sz="3200" smtClean="0"/>
            </a:br>
            <a:r>
              <a:rPr sz="3200" b="1" smtClean="0">
                <a:solidFill>
                  <a:schemeClr val="bg1"/>
                </a:solidFill>
              </a:rPr>
              <a:t>*Class Chuyendong.cs:</a:t>
            </a:r>
            <a:r>
              <a:rPr sz="3200" smtClean="0"/>
              <a:t/>
            </a:r>
            <a:br>
              <a:rPr sz="3200" smtClean="0"/>
            </a:br>
            <a:r>
              <a:rPr sz="3200" smtClean="0"/>
              <a:t>- 	Chứa các hàm xử lý time về chuyển động của các ô kim cương.</a:t>
            </a:r>
            <a:br>
              <a:rPr sz="3200" smtClean="0"/>
            </a:br>
            <a:r>
              <a:rPr sz="3200" smtClean="0"/>
              <a:t>Timer tg_cd:</a:t>
            </a:r>
            <a:br>
              <a:rPr sz="3200" smtClean="0"/>
            </a:br>
            <a:r>
              <a:rPr sz="3200" smtClean="0"/>
              <a:t>Xử lý kim cương chuyển động khi chưa ăn</a:t>
            </a:r>
            <a:r>
              <a:rPr sz="3200" smtClean="0"/>
              <a:t>.</a:t>
            </a:r>
            <a:br>
              <a:rPr sz="3200" smtClean="0"/>
            </a:br>
            <a:r>
              <a:rPr sz="3200" smtClean="0"/>
              <a:t> Timer tg_progress:</a:t>
            </a:r>
            <a:br>
              <a:rPr sz="3200" smtClean="0"/>
            </a:br>
            <a:r>
              <a:rPr sz="3200" smtClean="0"/>
              <a:t>Xử lý giảm dần giá trị của thanh progressbar tính giờ. </a:t>
            </a:r>
            <a:r>
              <a:rPr sz="3200" smtClean="0"/>
              <a:t/>
            </a:r>
            <a:br>
              <a:rPr sz="3200" smtClean="0"/>
            </a:br>
            <a:endParaRPr lang="en-US" sz="3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1981200"/>
            <a:ext cx="8229600" cy="6324600"/>
          </a:xfrm>
        </p:spPr>
        <p:txBody>
          <a:bodyPr>
            <a:noAutofit/>
          </a:bodyPr>
          <a:lstStyle/>
          <a:p>
            <a:r>
              <a:rPr sz="2800" smtClean="0">
                <a:solidFill>
                  <a:schemeClr val="tx1"/>
                </a:solidFill>
              </a:rPr>
              <a:t>*</a:t>
            </a:r>
            <a:r>
              <a:rPr lang="vi-VN" sz="2800" dirty="0" smtClean="0">
                <a:solidFill>
                  <a:schemeClr val="tx1"/>
                </a:solidFill>
              </a:rPr>
              <a:t>Bejeweled là game giải đố nổi tiếng nhất thế kỷ </a:t>
            </a:r>
            <a:br>
              <a:rPr lang="vi-VN" sz="2800" dirty="0" smtClean="0">
                <a:solidFill>
                  <a:schemeClr val="tx1"/>
                </a:solidFill>
              </a:rPr>
            </a:br>
            <a:r>
              <a:rPr lang="vi-VN" sz="2800" dirty="0" smtClean="0">
                <a:solidFill>
                  <a:schemeClr val="tx1"/>
                </a:solidFill>
              </a:rPr>
              <a:t>Có thể bạn không biết rằng năm 2010 là cột mốc đánh dấu 10 năm tuổi của dòng game </a:t>
            </a:r>
            <a:r>
              <a:rPr lang="vi-VN" sz="2800" dirty="0" smtClean="0">
                <a:solidFill>
                  <a:schemeClr val="tx1"/>
                </a:solidFill>
                <a:hlinkClick r:id="rId2" action="ppaction://hlinkfile"/>
              </a:rPr>
              <a:t>Bejeweled</a:t>
            </a:r>
            <a:r>
              <a:rPr lang="vi-VN" sz="2800" dirty="0" smtClean="0">
                <a:solidFill>
                  <a:schemeClr val="tx1"/>
                </a:solidFill>
              </a:rPr>
              <a:t>. </a:t>
            </a:r>
            <a:r>
              <a:rPr lang="vi-VN" sz="2800" dirty="0" smtClean="0">
                <a:solidFill>
                  <a:schemeClr val="tx1"/>
                </a:solidFill>
                <a:hlinkClick r:id="rId2" action="ppaction://hlinkfile"/>
              </a:rPr>
              <a:t>Bejeweled</a:t>
            </a:r>
            <a:r>
              <a:rPr lang="vi-VN" sz="2800" dirty="0" smtClean="0">
                <a:solidFill>
                  <a:schemeClr val="tx1"/>
                </a:solidFill>
              </a:rPr>
              <a:t> là game thuộc thể loại “chập 3” và là game được “bắt chước” nhiều nhất mọi thời đại với hơn 200 phiên bản khác nhau.</a:t>
            </a:r>
            <a:br>
              <a:rPr lang="vi-VN" sz="2800" dirty="0" smtClean="0">
                <a:solidFill>
                  <a:schemeClr val="tx1"/>
                </a:solidFill>
              </a:rPr>
            </a:br>
            <a:r>
              <a:rPr sz="2800" smtClean="0">
                <a:solidFill>
                  <a:schemeClr val="tx1"/>
                </a:solidFill>
              </a:rPr>
              <a:t/>
            </a:r>
            <a:br>
              <a:rPr sz="2800" smtClean="0">
                <a:solidFill>
                  <a:schemeClr val="tx1"/>
                </a:solidFill>
              </a:rPr>
            </a:br>
            <a:r>
              <a:rPr lang="vi-VN" sz="2800" dirty="0" smtClean="0">
                <a:solidFill>
                  <a:schemeClr val="tx1"/>
                </a:solidFill>
              </a:rPr>
              <a:t> Nó cũng là tựa game duy nhất trong lịch sử có mặt trên cả PC, điện thoại, các hệ console, iPod, các mạng xã hội, ghế máy bay và vé xổ số đã xé. </a:t>
            </a:r>
            <a:r>
              <a:rPr lang="vi-VN" sz="2800" dirty="0" smtClean="0">
                <a:solidFill>
                  <a:schemeClr val="tx1"/>
                </a:solidFill>
                <a:hlinkClick r:id="rId2" action="ppaction://hlinkfile"/>
              </a:rPr>
              <a:t>Bejeweled</a:t>
            </a:r>
            <a:r>
              <a:rPr lang="vi-VN" sz="2800" dirty="0" smtClean="0">
                <a:solidFill>
                  <a:schemeClr val="tx1"/>
                </a:solidFill>
              </a:rPr>
              <a:t> cũng dã bán được hơn 50 triệu bản trên toàn thế giới, đưa nó trở thành 1 trong 10 tựa game bán chạy nhất trong lịch sử, và PopCap vẫn tiếp tục bán được 1 bản game </a:t>
            </a:r>
            <a:r>
              <a:rPr lang="vi-VN" sz="2800" dirty="0" smtClean="0">
                <a:solidFill>
                  <a:schemeClr val="tx1"/>
                </a:solidFill>
                <a:hlinkClick r:id="rId2" action="ppaction://hlinkfile"/>
              </a:rPr>
              <a:t>Bejeweled</a:t>
            </a:r>
            <a:r>
              <a:rPr lang="vi-VN" sz="2800" dirty="0" smtClean="0">
                <a:solidFill>
                  <a:schemeClr val="tx1"/>
                </a:solidFill>
              </a:rPr>
              <a:t> sau mỗi 4.3 giây đồng hồ.  </a:t>
            </a:r>
            <a:r>
              <a:rPr sz="2800" smtClean="0">
                <a:solidFill>
                  <a:schemeClr val="tx1"/>
                </a:solidFill>
              </a:rPr>
              <a:t/>
            </a:r>
            <a:br>
              <a:rPr sz="2800" smtClean="0">
                <a:solidFill>
                  <a:schemeClr val="tx1"/>
                </a:solidFill>
              </a:rPr>
            </a:br>
            <a:r>
              <a:rPr sz="2800" smtClean="0">
                <a:solidFill>
                  <a:schemeClr val="tx1"/>
                </a:solidFill>
              </a:rPr>
              <a:t/>
            </a:r>
            <a:br>
              <a:rPr sz="2800" smtClean="0">
                <a:solidFill>
                  <a:schemeClr val="tx1"/>
                </a:solidFill>
              </a:rPr>
            </a:br>
            <a:r>
              <a:rPr sz="2800" smtClean="0">
                <a:solidFill>
                  <a:schemeClr val="tx1"/>
                </a:solidFill>
              </a:rPr>
              <a:t/>
            </a:r>
            <a:br>
              <a:rPr sz="2800" smtClean="0">
                <a:solidFill>
                  <a:schemeClr val="tx1"/>
                </a:solidFill>
              </a:rPr>
            </a:br>
            <a:r>
              <a:rPr sz="2800" smtClean="0">
                <a:solidFill>
                  <a:schemeClr val="tx1"/>
                </a:solidFill>
              </a:rPr>
              <a:t/>
            </a:r>
            <a:br>
              <a:rPr sz="2800" smtClean="0">
                <a:solidFill>
                  <a:schemeClr val="tx1"/>
                </a:solidFill>
              </a:rPr>
            </a:br>
            <a:r>
              <a:rPr sz="2800" smtClean="0">
                <a:solidFill>
                  <a:schemeClr val="tx1"/>
                </a:solidFill>
              </a:rPr>
              <a:t/>
            </a:r>
            <a:br>
              <a:rPr sz="2800" smtClean="0">
                <a:solidFill>
                  <a:schemeClr val="tx1"/>
                </a:solidFill>
              </a:rPr>
            </a:br>
            <a:r>
              <a:rPr lang="vi-VN" sz="2800" dirty="0" smtClean="0">
                <a:solidFill>
                  <a:schemeClr val="tx1"/>
                </a:solidFill>
              </a:rPr>
              <a:t/>
            </a:r>
            <a:br>
              <a:rPr lang="vi-VN" sz="2800" dirty="0" smtClean="0">
                <a:solidFill>
                  <a:schemeClr val="tx1"/>
                </a:solidFill>
              </a:rPr>
            </a:b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495800"/>
            <a:ext cx="8229600" cy="1219200"/>
          </a:xfrm>
        </p:spPr>
        <p:txBody>
          <a:bodyPr>
            <a:noAutofit/>
          </a:bodyPr>
          <a:lstStyle/>
          <a:p>
            <a:r>
              <a:rPr sz="3200" smtClean="0"/>
              <a:t/>
            </a:r>
            <a:br>
              <a:rPr sz="3200" smtClean="0"/>
            </a:br>
            <a:r>
              <a:rPr sz="3200" smtClean="0"/>
              <a:t>Timer tg_kt:</a:t>
            </a:r>
            <a:br>
              <a:rPr sz="3200" smtClean="0"/>
            </a:br>
            <a:r>
              <a:rPr sz="3200" smtClean="0"/>
              <a:t>Bao gồm 2 xử lý chính:</a:t>
            </a:r>
            <a:br>
              <a:rPr sz="3200" smtClean="0"/>
            </a:br>
            <a:r>
              <a:rPr sz="3200" smtClean="0"/>
              <a:t>Cho phép di chuyển 2 ô nếu ăn được, đồng thời gọi hàm anhinh.</a:t>
            </a:r>
            <a:br>
              <a:rPr sz="3200" smtClean="0"/>
            </a:br>
            <a:r>
              <a:rPr sz="3200" smtClean="0"/>
              <a:t>Nếu không ăn được thì đỗi chỗ ngược lại.</a:t>
            </a:r>
            <a:br>
              <a:rPr sz="3200" smtClean="0"/>
            </a:br>
            <a:r>
              <a:rPr sz="3200" smtClean="0"/>
              <a:t>Timer tg_anhinh:</a:t>
            </a:r>
            <a:br>
              <a:rPr sz="3200" smtClean="0"/>
            </a:br>
            <a:r>
              <a:rPr sz="3200" smtClean="0"/>
              <a:t>Xử lý ảnh mờ dần trước khi gọi hàm ankimcuong.</a:t>
            </a:r>
            <a:br>
              <a:rPr sz="3200" smtClean="0"/>
            </a:br>
            <a:endParaRPr lang="en-US" sz="3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267200"/>
            <a:ext cx="8229600" cy="1219200"/>
          </a:xfrm>
        </p:spPr>
        <p:txBody>
          <a:bodyPr>
            <a:noAutofit/>
          </a:bodyPr>
          <a:lstStyle/>
          <a:p>
            <a:r>
              <a:rPr sz="3200" b="1" smtClean="0">
                <a:solidFill>
                  <a:schemeClr val="bg1"/>
                </a:solidFill>
              </a:rPr>
              <a:t>IV)Kết luận:</a:t>
            </a:r>
            <a:r>
              <a:rPr sz="3200" smtClean="0"/>
              <a:t/>
            </a:r>
            <a:br>
              <a:rPr sz="3200" smtClean="0"/>
            </a:br>
            <a:r>
              <a:rPr sz="3200" smtClean="0"/>
              <a:t>Mục đích của chúng em khi làm đồ án game:</a:t>
            </a:r>
            <a:br>
              <a:rPr sz="3200" smtClean="0"/>
            </a:br>
            <a:r>
              <a:rPr sz="3200" smtClean="0"/>
              <a:t>Chúng em lựa chọn đề tài game để tạo ra một trò chơi giúp các bạn giải trí sau những giờ học căng thẳng.</a:t>
            </a:r>
            <a:br>
              <a:rPr sz="3200" smtClean="0"/>
            </a:br>
            <a:r>
              <a:rPr sz="3200" smtClean="0"/>
              <a:t>	Trong game còn nhiều thiếu sót mong thầy cô và các bạn góp ý để chúng em co nhiều hiểu biết hơn và rút ra những kinh nghiệm quý báu. Chúng em xin chân thành cảm ơn!</a:t>
            </a:r>
            <a:br>
              <a:rPr sz="3200" smtClean="0"/>
            </a:br>
            <a:endParaRPr lang="en-US" sz="3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2590800"/>
            <a:ext cx="2864374" cy="923330"/>
          </a:xfrm>
          <a:prstGeom prst="rect">
            <a:avLst/>
          </a:prstGeom>
          <a:noFill/>
        </p:spPr>
        <p:txBody>
          <a:bodyPr wrap="square" lIns="91440" tIns="45720" rIns="91440" bIns="45720">
            <a:spAutoFit/>
          </a:bodyPr>
          <a:lstStyle/>
          <a:p>
            <a:pPr algn="ctr"/>
            <a:r>
              <a:rPr sz="5400" b="1" cap="none" spc="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The End</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19200"/>
            <a:ext cx="9144000" cy="6858000"/>
          </a:xfrm>
        </p:spPr>
        <p:txBody>
          <a:bodyPr>
            <a:normAutofit fontScale="90000"/>
          </a:bodyPr>
          <a:lstStyle/>
          <a:p>
            <a:r>
              <a:rPr lang="en-US" dirty="0"/>
              <a:t> </a:t>
            </a:r>
            <a:br>
              <a:rPr lang="en-US" dirty="0"/>
            </a:br>
            <a:r>
              <a:rPr lang="en-US" sz="3600" dirty="0" smtClean="0">
                <a:solidFill>
                  <a:srgbClr val="FF0000"/>
                </a:solidFill>
              </a:rPr>
              <a:t>I)</a:t>
            </a:r>
            <a:r>
              <a:rPr lang="en-US" sz="3600" dirty="0" err="1" smtClean="0">
                <a:solidFill>
                  <a:srgbClr val="FF0000"/>
                </a:solidFill>
              </a:rPr>
              <a:t>Giới</a:t>
            </a:r>
            <a:r>
              <a:rPr lang="en-US" sz="3600" dirty="0" smtClean="0">
                <a:solidFill>
                  <a:srgbClr val="FF0000"/>
                </a:solidFill>
              </a:rPr>
              <a:t> </a:t>
            </a:r>
            <a:r>
              <a:rPr lang="en-US" sz="3600" dirty="0" err="1">
                <a:solidFill>
                  <a:srgbClr val="FF0000"/>
                </a:solidFill>
              </a:rPr>
              <a:t>thiệu</a:t>
            </a:r>
            <a:r>
              <a:rPr lang="en-US" sz="3600" dirty="0">
                <a:solidFill>
                  <a:srgbClr val="FF0000"/>
                </a:solidFill>
              </a:rPr>
              <a:t> </a:t>
            </a:r>
            <a:r>
              <a:rPr lang="en-US" sz="3600" dirty="0" err="1">
                <a:solidFill>
                  <a:srgbClr val="FF0000"/>
                </a:solidFill>
              </a:rPr>
              <a:t>về</a:t>
            </a:r>
            <a:r>
              <a:rPr lang="en-US" sz="3600" dirty="0">
                <a:solidFill>
                  <a:srgbClr val="FF0000"/>
                </a:solidFill>
              </a:rPr>
              <a:t> </a:t>
            </a:r>
            <a:r>
              <a:rPr lang="en-US" sz="3600" dirty="0" err="1" smtClean="0">
                <a:solidFill>
                  <a:srgbClr val="FF0000"/>
                </a:solidFill>
              </a:rPr>
              <a:t>đề</a:t>
            </a:r>
            <a:r>
              <a:rPr lang="en-US" sz="3600" dirty="0" smtClean="0">
                <a:solidFill>
                  <a:srgbClr val="FF0000"/>
                </a:solidFill>
              </a:rPr>
              <a:t> </a:t>
            </a:r>
            <a:r>
              <a:rPr lang="en-US" sz="3600" dirty="0" err="1" smtClean="0">
                <a:solidFill>
                  <a:srgbClr val="FF0000"/>
                </a:solidFill>
              </a:rPr>
              <a:t>tài:</a:t>
            </a:r>
            <a:r>
              <a:rPr lang="en-US" sz="3600" dirty="0" err="1" smtClean="0">
                <a:solidFill>
                  <a:schemeClr val="tx1"/>
                </a:solidFill>
              </a:rPr>
              <a:t>mô</a:t>
            </a:r>
            <a:r>
              <a:rPr lang="en-US" sz="3600" dirty="0" smtClean="0">
                <a:solidFill>
                  <a:schemeClr val="tx1"/>
                </a:solidFill>
              </a:rPr>
              <a:t> </a:t>
            </a:r>
            <a:r>
              <a:rPr lang="en-US" sz="3600" dirty="0" err="1" smtClean="0">
                <a:solidFill>
                  <a:schemeClr val="tx1"/>
                </a:solidFill>
              </a:rPr>
              <a:t>phỏng</a:t>
            </a:r>
            <a:r>
              <a:rPr lang="en-US" sz="3600" dirty="0" smtClean="0">
                <a:solidFill>
                  <a:schemeClr val="tx1"/>
                </a:solidFill>
              </a:rPr>
              <a:t> game </a:t>
            </a:r>
            <a:r>
              <a:rPr lang="vi-VN" sz="3600" dirty="0" smtClean="0">
                <a:solidFill>
                  <a:schemeClr val="tx1"/>
                </a:solidFill>
                <a:hlinkClick r:id="rId2" action="ppaction://hlinkfile"/>
              </a:rPr>
              <a:t>Bejeweled</a:t>
            </a:r>
            <a:r>
              <a:rPr lang="vi-VN" sz="3600" dirty="0" smtClean="0">
                <a:solidFill>
                  <a:schemeClr val="tx1"/>
                </a:solidFill>
              </a:rPr>
              <a:t>. </a:t>
            </a:r>
            <a:r>
              <a:rPr lang="en-US" sz="3600" dirty="0" smtClean="0"/>
              <a:t/>
            </a:r>
            <a:br>
              <a:rPr lang="en-US" sz="3600" dirty="0" smtClean="0"/>
            </a:br>
            <a:r>
              <a:rPr lang="en-US" sz="3600" dirty="0" smtClean="0"/>
              <a:t/>
            </a:r>
            <a:br>
              <a:rPr lang="en-US" sz="3600" dirty="0" smtClean="0"/>
            </a:br>
            <a:r>
              <a:rPr lang="en-US" sz="3200" dirty="0" smtClean="0"/>
              <a:t>Game </a:t>
            </a:r>
            <a:r>
              <a:rPr lang="en-US" sz="3200" dirty="0" err="1"/>
              <a:t>kim</a:t>
            </a:r>
            <a:r>
              <a:rPr lang="en-US" sz="3200" dirty="0"/>
              <a:t> </a:t>
            </a:r>
            <a:r>
              <a:rPr lang="en-US" sz="3200" dirty="0" err="1" smtClean="0"/>
              <a:t>cương</a:t>
            </a:r>
            <a:r>
              <a:rPr lang="en-US" sz="3200" dirty="0" smtClean="0"/>
              <a:t> </a:t>
            </a:r>
            <a:r>
              <a:rPr lang="en-US" sz="3200" dirty="0" err="1" smtClean="0"/>
              <a:t>của</a:t>
            </a:r>
            <a:r>
              <a:rPr lang="en-US" sz="3200" dirty="0" smtClean="0"/>
              <a:t> </a:t>
            </a:r>
            <a:r>
              <a:rPr lang="en-US" sz="3200" dirty="0" err="1" smtClean="0"/>
              <a:t>tụi</a:t>
            </a:r>
            <a:r>
              <a:rPr lang="en-US" sz="3200" dirty="0" smtClean="0"/>
              <a:t> </a:t>
            </a:r>
            <a:r>
              <a:rPr lang="en-US" sz="3200" dirty="0" err="1" smtClean="0"/>
              <a:t>mình</a:t>
            </a:r>
            <a:r>
              <a:rPr lang="en-US" sz="3200" dirty="0" smtClean="0"/>
              <a:t> </a:t>
            </a:r>
            <a:r>
              <a:rPr lang="en-US" sz="3200" dirty="0" err="1"/>
              <a:t>là</a:t>
            </a:r>
            <a:r>
              <a:rPr lang="en-US" sz="3200" dirty="0"/>
              <a:t> </a:t>
            </a:r>
            <a:r>
              <a:rPr lang="en-US" sz="3200" dirty="0" err="1"/>
              <a:t>một</a:t>
            </a:r>
            <a:r>
              <a:rPr lang="en-US" sz="3200" dirty="0"/>
              <a:t> </a:t>
            </a:r>
            <a:r>
              <a:rPr lang="en-US" sz="3200" dirty="0" err="1"/>
              <a:t>trò</a:t>
            </a:r>
            <a:r>
              <a:rPr lang="en-US" sz="3200" dirty="0"/>
              <a:t> </a:t>
            </a:r>
            <a:r>
              <a:rPr lang="en-US" sz="3200" dirty="0" err="1"/>
              <a:t>chơi</a:t>
            </a:r>
            <a:r>
              <a:rPr lang="en-US" sz="3200" dirty="0"/>
              <a:t> </a:t>
            </a:r>
            <a:r>
              <a:rPr lang="en-US" sz="3200" dirty="0" err="1"/>
              <a:t>khá</a:t>
            </a:r>
            <a:r>
              <a:rPr lang="en-US" sz="3200" dirty="0"/>
              <a:t> </a:t>
            </a:r>
            <a:r>
              <a:rPr lang="en-US" sz="3200" dirty="0" err="1" smtClean="0"/>
              <a:t>là</a:t>
            </a:r>
            <a:r>
              <a:rPr lang="en-US" sz="3200" dirty="0" smtClean="0"/>
              <a:t> </a:t>
            </a:r>
            <a:r>
              <a:rPr lang="en-US" sz="3200" dirty="0" err="1"/>
              <a:t>dễ</a:t>
            </a:r>
            <a:r>
              <a:rPr lang="en-US" sz="3200" dirty="0"/>
              <a:t> </a:t>
            </a:r>
            <a:r>
              <a:rPr lang="en-US" sz="3200" dirty="0" err="1" smtClean="0"/>
              <a:t>chơi</a:t>
            </a:r>
            <a:r>
              <a:rPr lang="en-US" sz="3200" dirty="0" smtClean="0"/>
              <a:t/>
            </a:r>
            <a:br>
              <a:rPr lang="en-US" sz="3200" dirty="0" smtClean="0"/>
            </a:br>
            <a:r>
              <a:rPr lang="en-US" sz="3200" dirty="0" err="1" smtClean="0"/>
              <a:t>Bạn</a:t>
            </a:r>
            <a:r>
              <a:rPr lang="en-US" sz="3200" dirty="0" smtClean="0"/>
              <a:t> </a:t>
            </a:r>
            <a:r>
              <a:rPr lang="en-US" sz="3200" dirty="0" err="1"/>
              <a:t>phải</a:t>
            </a:r>
            <a:r>
              <a:rPr lang="en-US" sz="3200" dirty="0"/>
              <a:t> </a:t>
            </a:r>
            <a:r>
              <a:rPr lang="en-US" sz="3200" dirty="0" err="1"/>
              <a:t>sắp</a:t>
            </a:r>
            <a:r>
              <a:rPr lang="en-US" sz="3200" dirty="0"/>
              <a:t> </a:t>
            </a:r>
            <a:r>
              <a:rPr lang="en-US" sz="3200" dirty="0" err="1"/>
              <a:t>xếp</a:t>
            </a:r>
            <a:r>
              <a:rPr lang="en-US" sz="3200" dirty="0"/>
              <a:t> 3 </a:t>
            </a:r>
            <a:r>
              <a:rPr lang="en-US" sz="3200" dirty="0" err="1"/>
              <a:t>viên</a:t>
            </a:r>
            <a:r>
              <a:rPr lang="en-US" sz="3200" dirty="0"/>
              <a:t> </a:t>
            </a:r>
            <a:r>
              <a:rPr lang="en-US" sz="3200" dirty="0" err="1"/>
              <a:t>kim</a:t>
            </a:r>
            <a:r>
              <a:rPr lang="en-US" sz="3200" dirty="0"/>
              <a:t> </a:t>
            </a:r>
            <a:r>
              <a:rPr lang="en-US" sz="3200" dirty="0" err="1"/>
              <a:t>cương</a:t>
            </a:r>
            <a:r>
              <a:rPr lang="en-US" sz="3200" dirty="0"/>
              <a:t> </a:t>
            </a:r>
            <a:r>
              <a:rPr lang="en-US" sz="3200" dirty="0" err="1" smtClean="0"/>
              <a:t>cùng</a:t>
            </a:r>
            <a:r>
              <a:rPr sz="3200" smtClean="0"/>
              <a:t> </a:t>
            </a:r>
            <a:r>
              <a:rPr lang="en-US" sz="3200" dirty="0" err="1" smtClean="0"/>
              <a:t>màu</a:t>
            </a:r>
            <a:r>
              <a:rPr lang="en-US" sz="3200" dirty="0" smtClean="0"/>
              <a:t> </a:t>
            </a:r>
            <a:r>
              <a:rPr lang="en-US" sz="3200" dirty="0" err="1"/>
              <a:t>trở</a:t>
            </a:r>
            <a:r>
              <a:rPr lang="en-US" sz="3200" dirty="0"/>
              <a:t> </a:t>
            </a:r>
            <a:r>
              <a:rPr lang="en-US" sz="3200" dirty="0" err="1" smtClean="0"/>
              <a:t>lên</a:t>
            </a:r>
            <a:r>
              <a:rPr lang="en-US" sz="3200" dirty="0" smtClean="0"/>
              <a:t/>
            </a:r>
            <a:br>
              <a:rPr lang="en-US" sz="3200" dirty="0" smtClean="0"/>
            </a:br>
            <a:r>
              <a:rPr lang="en-US" sz="3200" dirty="0" err="1" smtClean="0"/>
              <a:t>tạo</a:t>
            </a:r>
            <a:r>
              <a:rPr lang="en-US" sz="3200" dirty="0" smtClean="0"/>
              <a:t> </a:t>
            </a:r>
            <a:r>
              <a:rPr lang="en-US" sz="3200" dirty="0" err="1"/>
              <a:t>thành</a:t>
            </a:r>
            <a:r>
              <a:rPr lang="en-US" sz="3200" dirty="0"/>
              <a:t> </a:t>
            </a:r>
            <a:r>
              <a:rPr lang="en-US" sz="3200" dirty="0" err="1"/>
              <a:t>một</a:t>
            </a:r>
            <a:r>
              <a:rPr lang="en-US" sz="3200" dirty="0"/>
              <a:t> </a:t>
            </a:r>
            <a:r>
              <a:rPr lang="en-US" sz="3200" dirty="0" err="1"/>
              <a:t>hàng</a:t>
            </a:r>
            <a:r>
              <a:rPr lang="en-US" sz="3200" dirty="0"/>
              <a:t> </a:t>
            </a:r>
            <a:r>
              <a:rPr lang="en-US" sz="3200" dirty="0" err="1"/>
              <a:t>ngang</a:t>
            </a:r>
            <a:r>
              <a:rPr lang="en-US" sz="3200" dirty="0"/>
              <a:t> </a:t>
            </a:r>
            <a:r>
              <a:rPr lang="en-US" sz="3200" dirty="0" err="1"/>
              <a:t>hoặc</a:t>
            </a:r>
            <a:r>
              <a:rPr lang="en-US" sz="3200" dirty="0"/>
              <a:t> </a:t>
            </a:r>
            <a:r>
              <a:rPr lang="en-US" sz="3200" dirty="0" err="1" smtClean="0"/>
              <a:t>dọc</a:t>
            </a:r>
            <a:r>
              <a:rPr lang="en-US" sz="3200" dirty="0" smtClean="0"/>
              <a:t> </a:t>
            </a:r>
            <a:r>
              <a:rPr lang="en-US" sz="3200" dirty="0" err="1"/>
              <a:t>để</a:t>
            </a:r>
            <a:r>
              <a:rPr lang="en-US" sz="3200" dirty="0"/>
              <a:t> </a:t>
            </a:r>
            <a:r>
              <a:rPr lang="en-US" sz="3200" dirty="0" err="1"/>
              <a:t>ghi</a:t>
            </a:r>
            <a:r>
              <a:rPr lang="en-US" sz="3200" dirty="0"/>
              <a:t> </a:t>
            </a:r>
            <a:r>
              <a:rPr lang="en-US" sz="3200" dirty="0" err="1" smtClean="0"/>
              <a:t>điểm</a:t>
            </a:r>
            <a:r>
              <a:rPr lang="en-US" sz="3200" dirty="0" smtClean="0"/>
              <a:t>.</a:t>
            </a:r>
            <a:br>
              <a:rPr lang="en-US" sz="3200" dirty="0" smtClean="0"/>
            </a:br>
            <a:r>
              <a:rPr lang="en-US" sz="3200" dirty="0" smtClean="0"/>
              <a:t/>
            </a:r>
            <a:br>
              <a:rPr lang="en-US" sz="3200" dirty="0" smtClean="0"/>
            </a:br>
            <a:r>
              <a:rPr lang="en-US" sz="3200" dirty="0" smtClean="0">
                <a:solidFill>
                  <a:schemeClr val="bg1"/>
                </a:solidFill>
              </a:rPr>
              <a:t>C</a:t>
            </a:r>
            <a:r>
              <a:rPr sz="3200" smtClean="0">
                <a:solidFill>
                  <a:schemeClr val="bg1"/>
                </a:solidFill>
              </a:rPr>
              <a:t>ông cụ hổ trợ:</a:t>
            </a:r>
            <a:r>
              <a:rPr sz="3200" smtClean="0"/>
              <a:t/>
            </a:r>
            <a:br>
              <a:rPr sz="3200" smtClean="0"/>
            </a:br>
            <a:r>
              <a:rPr sz="3200" smtClean="0"/>
              <a:t>	</a:t>
            </a:r>
            <a:r>
              <a:rPr sz="3200" smtClean="0">
                <a:solidFill>
                  <a:schemeClr val="tx1"/>
                </a:solidFill>
              </a:rPr>
              <a:t>+visual studio 2008</a:t>
            </a:r>
            <a:br>
              <a:rPr sz="3200" smtClean="0">
                <a:solidFill>
                  <a:schemeClr val="tx1"/>
                </a:solidFill>
              </a:rPr>
            </a:br>
            <a:r>
              <a:rPr sz="3200" smtClean="0">
                <a:solidFill>
                  <a:schemeClr val="tx1"/>
                </a:solidFill>
              </a:rPr>
              <a:t>	+photoshop cs4</a:t>
            </a:r>
            <a:br>
              <a:rPr sz="3200" smtClean="0">
                <a:solidFill>
                  <a:schemeClr val="tx1"/>
                </a:solidFill>
              </a:rPr>
            </a:br>
            <a:r>
              <a:rPr sz="3200" smtClean="0">
                <a:solidFill>
                  <a:schemeClr val="tx1"/>
                </a:solidFill>
              </a:rPr>
              <a:t>	+Thư viện:windowmedia.dll</a:t>
            </a:r>
            <a:br>
              <a:rPr sz="3200" smtClean="0">
                <a:solidFill>
                  <a:schemeClr val="tx1"/>
                </a:solidFill>
              </a:rPr>
            </a:br>
            <a:r>
              <a:rPr sz="3200" smtClean="0">
                <a:solidFill>
                  <a:schemeClr val="tx1"/>
                </a:solidFill>
              </a:rPr>
              <a:t>	+sử dụng một số hình ảnh trong Game.</a:t>
            </a:r>
            <a:r>
              <a:rPr lang="en-US" sz="3200" dirty="0" smtClean="0">
                <a:solidFill>
                  <a:schemeClr val="tx1"/>
                </a:solidFill>
              </a:rPr>
              <a:t/>
            </a:r>
            <a:br>
              <a:rPr lang="en-US" sz="3200" dirty="0" smtClean="0">
                <a:solidFill>
                  <a:schemeClr val="tx1"/>
                </a:solidFill>
              </a:rPr>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sz="3200" smtClean="0"/>
              <a:t/>
            </a:r>
            <a:br>
              <a:rPr sz="3200" smtClean="0"/>
            </a:br>
            <a:r>
              <a:rPr lang="en-US" sz="3200" dirty="0"/>
              <a:t/>
            </a:r>
            <a:br>
              <a:rPr lang="en-US" sz="3200" dirty="0"/>
            </a:b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8229600"/>
          </a:xfrm>
        </p:spPr>
        <p:txBody>
          <a:bodyPr>
            <a:normAutofit fontScale="90000"/>
          </a:bodyPr>
          <a:lstStyle/>
          <a:p>
            <a:pPr lvl="0"/>
            <a:r>
              <a:rPr lang="en-US" dirty="0" smtClean="0"/>
              <a:t/>
            </a:r>
            <a:br>
              <a:rPr lang="en-US" dirty="0" smtClean="0"/>
            </a:br>
            <a:r>
              <a:rPr smtClean="0"/>
              <a:t/>
            </a:r>
            <a:br>
              <a:rPr smtClean="0"/>
            </a:br>
            <a:r>
              <a:rPr smtClean="0"/>
              <a:t/>
            </a:r>
            <a:br>
              <a:rPr smtClean="0"/>
            </a:br>
            <a:r>
              <a:rPr smtClean="0"/>
              <a:t/>
            </a:r>
            <a:br>
              <a:rPr smtClean="0"/>
            </a:br>
            <a:r>
              <a:rPr smtClean="0"/>
              <a:t/>
            </a:r>
            <a:br>
              <a:rPr smtClean="0"/>
            </a:br>
            <a:r>
              <a:rPr lang="en-US" dirty="0" smtClean="0">
                <a:solidFill>
                  <a:srgbClr val="00B0F0"/>
                </a:solidFill>
              </a:rPr>
              <a:t>C</a:t>
            </a:r>
            <a:r>
              <a:rPr smtClean="0">
                <a:solidFill>
                  <a:srgbClr val="00B0F0"/>
                </a:solidFill>
              </a:rPr>
              <a:t>ách thức ghi điểm:</a:t>
            </a:r>
            <a:r>
              <a:rPr smtClean="0"/>
              <a:t/>
            </a:r>
            <a:br>
              <a:rPr smtClean="0"/>
            </a:br>
            <a:r>
              <a:rPr smtClean="0"/>
              <a:t>_ Các ô cờ có thể di chuyển được.</a:t>
            </a:r>
            <a:br>
              <a:rPr smtClean="0"/>
            </a:br>
            <a:r>
              <a:rPr smtClean="0"/>
              <a:t>Nếu di chuyển mà không ăn thì không được di chuyển.</a:t>
            </a:r>
            <a:br>
              <a:rPr smtClean="0"/>
            </a:br>
            <a:r>
              <a:rPr smtClean="0"/>
              <a:t>_Nếu ăn 3 ô cùng màu sẽ được 3 điểm.</a:t>
            </a:r>
            <a:br>
              <a:rPr smtClean="0"/>
            </a:br>
            <a:r>
              <a:rPr smtClean="0"/>
              <a:t>_Nếu ăn 4 ô cùng màu sẽ được 8 điểm.</a:t>
            </a:r>
            <a:br>
              <a:rPr smtClean="0"/>
            </a:br>
            <a:r>
              <a:rPr smtClean="0"/>
              <a:t>_Nếu ăn 5 ô cùng màu sẽ được 12 điểm và ô giữa sẽ biến thành ô đặc biệt.</a:t>
            </a:r>
            <a:br>
              <a:rPr smtClean="0"/>
            </a:br>
            <a:r>
              <a:rPr smtClean="0"/>
              <a:t/>
            </a:r>
            <a:br>
              <a:rPr smtClean="0"/>
            </a:br>
            <a:r>
              <a:rPr smtClean="0"/>
              <a:t/>
            </a:r>
            <a:br>
              <a:rPr smtClean="0"/>
            </a:br>
            <a:r>
              <a:rPr smtClean="0"/>
              <a:t/>
            </a:r>
            <a:br>
              <a:rPr smtClean="0"/>
            </a:br>
            <a:r>
              <a:rPr smtClean="0"/>
              <a:t/>
            </a:r>
            <a:br>
              <a:rPr smtClean="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438400"/>
            <a:ext cx="8229600" cy="1219200"/>
          </a:xfrm>
        </p:spPr>
        <p:txBody>
          <a:bodyPr>
            <a:normAutofit fontScale="90000"/>
          </a:bodyPr>
          <a:lstStyle/>
          <a:p>
            <a:pPr algn="ctr"/>
            <a:r>
              <a:rPr lang="en-US" dirty="0" smtClean="0">
                <a:solidFill>
                  <a:srgbClr val="00B0F0"/>
                </a:solidFill>
              </a:rPr>
              <a:t>S</a:t>
            </a:r>
            <a:r>
              <a:rPr smtClean="0">
                <a:solidFill>
                  <a:srgbClr val="00B0F0"/>
                </a:solidFill>
              </a:rPr>
              <a:t>au đây là miêu tả về game.</a:t>
            </a:r>
            <a:br>
              <a:rPr smtClean="0">
                <a:solidFill>
                  <a:srgbClr val="00B0F0"/>
                </a:solidFill>
              </a:rPr>
            </a:br>
            <a:r>
              <a:rPr lang="en-US" dirty="0" smtClean="0">
                <a:solidFill>
                  <a:srgbClr val="00B0F0"/>
                </a:solidFill>
              </a:rPr>
              <a:t>M</a:t>
            </a:r>
            <a:r>
              <a:rPr smtClean="0">
                <a:solidFill>
                  <a:srgbClr val="00B0F0"/>
                </a:solidFill>
              </a:rPr>
              <a:t>ời các bạn xem</a:t>
            </a:r>
            <a:endParaRPr lang="en-US" dirty="0">
              <a:solidFill>
                <a:srgbClr val="00B0F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descr="Capture8.PNG"/>
          <p:cNvPicPr>
            <a:picLocks noChangeAspect="1"/>
          </p:cNvPicPr>
          <p:nvPr/>
        </p:nvPicPr>
        <p:blipFill>
          <a:blip r:embed="rId2"/>
          <a:stretch>
            <a:fillRect/>
          </a:stretch>
        </p:blipFill>
        <p:spPr>
          <a:xfrm>
            <a:off x="162609" y="0"/>
            <a:ext cx="8981391" cy="6858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binh1 (1).avi">
            <a:hlinkClick r:id="" action="ppaction://media"/>
          </p:cNvPr>
          <p:cNvPicPr>
            <a:picLocks noRot="1" noChangeAspect="1"/>
          </p:cNvPicPr>
          <p:nvPr>
            <a:videoFile r:link="rId1"/>
          </p:nvPr>
        </p:nvPicPr>
        <p:blipFill>
          <a:blip r:embed="rId3"/>
          <a:stretch>
            <a:fillRect/>
          </a:stretch>
        </p:blipFill>
        <p:spPr>
          <a:xfrm>
            <a:off x="-1524000" y="-381000"/>
            <a:ext cx="12192000" cy="762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604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400800"/>
          </a:xfrm>
        </p:spPr>
        <p:txBody>
          <a:bodyPr>
            <a:normAutofit fontScale="90000"/>
          </a:bodyPr>
          <a:lstStyle/>
          <a:p>
            <a:pPr algn="ctr"/>
            <a:r>
              <a:rPr lang="en-US" dirty="0" smtClean="0"/>
              <a:t/>
            </a:r>
            <a:br>
              <a:rPr lang="en-US" dirty="0" smtClean="0"/>
            </a:br>
            <a:r>
              <a:rPr smtClean="0"/>
              <a:t/>
            </a:r>
            <a:br>
              <a:rPr smtClean="0"/>
            </a:br>
            <a:r>
              <a:rPr smtClean="0"/>
              <a:t/>
            </a:r>
            <a:br>
              <a:rPr smtClean="0"/>
            </a:br>
            <a:r>
              <a:rPr smtClean="0"/>
              <a:t/>
            </a:r>
            <a:br>
              <a:rPr smtClean="0"/>
            </a:br>
            <a:r>
              <a:rPr smtClean="0"/>
              <a:t/>
            </a:r>
            <a:br>
              <a:rPr smtClean="0"/>
            </a:br>
            <a:r>
              <a:rPr smtClean="0"/>
              <a:t/>
            </a:r>
            <a:br>
              <a:rPr smtClean="0"/>
            </a:br>
            <a:r>
              <a:rPr smtClean="0"/>
              <a:t/>
            </a:r>
            <a:br>
              <a:rPr smtClean="0"/>
            </a:br>
            <a:r>
              <a:rPr smtClean="0"/>
              <a:t/>
            </a:r>
            <a:br>
              <a:rPr smtClean="0"/>
            </a:br>
            <a:r>
              <a:rPr smtClean="0"/>
              <a:t>II)</a:t>
            </a:r>
            <a:r>
              <a:rPr smtClean="0">
                <a:solidFill>
                  <a:srgbClr val="00B0F0"/>
                </a:solidFill>
              </a:rPr>
              <a:t>Dưới đây là một số chức năng cơ bản của game:</a:t>
            </a:r>
            <a:br>
              <a:rPr smtClean="0">
                <a:solidFill>
                  <a:srgbClr val="00B0F0"/>
                </a:solidFill>
              </a:rPr>
            </a:br>
            <a:r>
              <a:rPr smtClean="0"/>
              <a:t/>
            </a:r>
            <a:br>
              <a:rPr smtClean="0"/>
            </a:br>
            <a:r>
              <a:rPr smtClean="0">
                <a:solidFill>
                  <a:schemeClr val="bg1"/>
                </a:solidFill>
              </a:rPr>
              <a:t>*NewGame</a:t>
            </a:r>
            <a:r>
              <a:rPr smtClean="0"/>
              <a:t/>
            </a:r>
            <a:br>
              <a:rPr smtClean="0"/>
            </a:br>
            <a:r>
              <a:rPr smtClean="0">
                <a:solidFill>
                  <a:schemeClr val="bg1"/>
                </a:solidFill>
              </a:rPr>
              <a:t>*SaveGame</a:t>
            </a:r>
            <a:br>
              <a:rPr smtClean="0">
                <a:solidFill>
                  <a:schemeClr val="bg1"/>
                </a:solidFill>
              </a:rPr>
            </a:br>
            <a:r>
              <a:rPr smtClean="0">
                <a:solidFill>
                  <a:schemeClr val="bg1"/>
                </a:solidFill>
              </a:rPr>
              <a:t>*LoadGame</a:t>
            </a:r>
            <a:br>
              <a:rPr smtClean="0">
                <a:solidFill>
                  <a:schemeClr val="bg1"/>
                </a:solidFill>
              </a:rPr>
            </a:br>
            <a:r>
              <a:rPr smtClean="0">
                <a:solidFill>
                  <a:schemeClr val="bg1"/>
                </a:solidFill>
              </a:rPr>
              <a:t>*Hint</a:t>
            </a:r>
            <a:br>
              <a:rPr smtClean="0">
                <a:solidFill>
                  <a:schemeClr val="bg1"/>
                </a:solidFill>
              </a:rPr>
            </a:br>
            <a:r>
              <a:rPr smtClean="0">
                <a:solidFill>
                  <a:schemeClr val="bg1"/>
                </a:solidFill>
              </a:rPr>
              <a:t>*High Score</a:t>
            </a:r>
            <a:r>
              <a:rPr smtClean="0"/>
              <a:t/>
            </a:r>
            <a:br>
              <a:rPr smtClean="0"/>
            </a:b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310</TotalTime>
  <Words>189</Words>
  <Application>Microsoft Office PowerPoint</Application>
  <PresentationFormat>On-screen Show (4:3)</PresentationFormat>
  <Paragraphs>32</Paragraphs>
  <Slides>32</Slides>
  <Notes>0</Notes>
  <HiddenSlides>0</HiddenSlides>
  <MMClips>2</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Paper</vt:lpstr>
      <vt:lpstr>                  Giáo Viên Hướng Dẫn:  Thầy  Hùng. Thầy Nam. Thầy  Thăng.  Sinh Viên Thực Hiện:  Đặng Vũ                Nguyễn An Vũ       Hoàng Minh Hải       Huỳnh Thái Bình</vt:lpstr>
      <vt:lpstr>  Nội Dung Đồ Án Gồm 3 Phần:    I)Giới thiệu về đề tài.            II)Mô tả các chức năng.  III)Giới thiệu về một số Class cơ bản.  IV)Kết Luận    </vt:lpstr>
      <vt:lpstr>*Bejeweled là game giải đố nổi tiếng nhất thế kỷ  Có thể bạn không biết rằng năm 2010 là cột mốc đánh dấu 10 năm tuổi của dòng game Bejeweled. Bejeweled là game thuộc thể loại “chập 3” và là game được “bắt chước” nhiều nhất mọi thời đại với hơn 200 phiên bản khác nhau.   Nó cũng là tựa game duy nhất trong lịch sử có mặt trên cả PC, điện thoại, các hệ console, iPod, các mạng xã hội, ghế máy bay và vé xổ số đã xé. Bejeweled cũng dã bán được hơn 50 triệu bản trên toàn thế giới, đưa nó trở thành 1 trong 10 tựa game bán chạy nhất trong lịch sử, và PopCap vẫn tiếp tục bán được 1 bản game Bejeweled sau mỗi 4.3 giây đồng hồ.        </vt:lpstr>
      <vt:lpstr>  I)Giới thiệu về đề tài:mô phỏng game Bejeweled.   Game kim cương của tụi mình là một trò chơi khá là dễ chơi Bạn phải sắp xếp 3 viên kim cương cùng màu trở lên tạo thành một hàng ngang hoặc dọc để ghi điểm.  Công cụ hổ trợ:  +visual studio 2008  +photoshop cs4  +Thư viện:windowmedia.dll  +sử dụng một số hình ảnh trong Game.       </vt:lpstr>
      <vt:lpstr>     Cách thức ghi điểm: _ Các ô cờ có thể di chuyển được. Nếu di chuyển mà không ăn thì không được di chuyển. _Nếu ăn 3 ô cùng màu sẽ được 3 điểm. _Nếu ăn 4 ô cùng màu sẽ được 8 điểm. _Nếu ăn 5 ô cùng màu sẽ được 12 điểm và ô giữa sẽ biến thành ô đặc biệt.     </vt:lpstr>
      <vt:lpstr>Sau đây là miêu tả về game. Mời các bạn xem</vt:lpstr>
      <vt:lpstr>Slide 7</vt:lpstr>
      <vt:lpstr>Slide 8</vt:lpstr>
      <vt:lpstr>        II)Dưới đây là một số chức năng cơ bản của game:  *NewGame *SaveGame *LoadGame *Hint *High Score </vt:lpstr>
      <vt:lpstr>Tạo một game mới hoàn toàn khi nhấn NewGame</vt:lpstr>
      <vt:lpstr>Nhấn vào Hint nếu bạn cần sự giúp đỡ.</vt:lpstr>
      <vt:lpstr>Button LoadGame có nhiệm vụ đưa bạn trở về lại trò chơi cũ mà bạn đã SaveGame. Ví dụ:như hình dưới.    </vt:lpstr>
      <vt:lpstr>Slide 13</vt:lpstr>
      <vt:lpstr>Slide 14</vt:lpstr>
      <vt:lpstr>Button High Score: có nhiệm vụ hiển thị số điểm của bạn cùng với số điểm của các người chơi trước.nhờ đó mà bạn có thể quản lý điểm của mình.</vt:lpstr>
      <vt:lpstr>Slide 16</vt:lpstr>
      <vt:lpstr>Bảng điểm người chơi sẽ được hiển thị khi bạn nhấm High Score</vt:lpstr>
      <vt:lpstr>   Sự kiện ăn 5 viên kim cương sẽ tạo ra một viên kim cương hoàn toàn mới có tính năng rất đặc biệt là bạn có thể làm  biến mất tất cả các viên kim cương cùng màu còn lại nếu được chọn.   Mời các bạn  xem ví dụ:   </vt:lpstr>
      <vt:lpstr>Slide 19</vt:lpstr>
      <vt:lpstr>III)Giải thích về  các Class chương trình</vt:lpstr>
      <vt:lpstr>Slide 21</vt:lpstr>
      <vt:lpstr> *FormMain.cs:  - Form chính của chương trình. -  Chứa các sự kiện của các button. </vt:lpstr>
      <vt:lpstr>*XuLySuKien.cs: chức năng chính là Kiểm tra và sự kiện ăn kim cương.  Một số hàm chính: Hàm Xulysukien: Dùng để xử lý sự kiện click chuột của ô cờ. Sử dụng biến cout để xử lý chuột qua các lần click. Lưu các đối tượng đang được xử lý lại. Xử lý chuyển động của kim cương. </vt:lpstr>
      <vt:lpstr>Hàm Kiemtra: Kiểm tra để ăn kim cương. Nếu ăn được gọi time  tg_anhinh() Hàm Kiemtratrung: Kiểm tra có hình bị trùng không. Hàm Ankimcuong: Xử lý ăn các ô trùng. Tính điểm, tăng giá trị của progressbar Tạo label hiển thị điểm ăn được. Xử lý các âm thanh. Gọi đệ quy hàm kiểm tra để xử lý tiếp các ô cờ ăn được. </vt:lpstr>
      <vt:lpstr>*Hint.cs : Gợi ý một nước ăn được cho người chơi. -  Dùng 2 vòng lặp for để duyệt tất cả các kim cương theo hàng dọc và hàng ngang.  -  Duyệt theo các trường hợp:  .Có 2 kim cương giống nhau và nằm kề nhau:   +2 kim cương đó nằm ở hàng ngang thứ nhất hoặc hàng dọc thứ nhất   +2 kim cương đó nằm ở hàng ngang ở giữa hoặc hàng dọc ở giữa </vt:lpstr>
      <vt:lpstr>+2 kim cương đó nằm ở hàng ngang cuối cùng hoặc hàng dọc cuối cùng .Có 2 kim cương giống nhau và nằm cách nhau bởi 1 kim cương khác:  Duyệt theo 3 trường hợp như ở trường hợp 2 kim cương giống nhau và nằm kề nhau. </vt:lpstr>
      <vt:lpstr> *LoadGame.cs:  -  Dừng các time xử lý. -  Đọc file sử lý chuỗi kí tự. -  Tạo vòng lặp load lại màu và xử lý của các ô cờ. - Load lại game cũ sau khi đã lưu game. </vt:lpstr>
      <vt:lpstr>*NewGame.cs:  -  Mở một game mới. - Random số màu cho các ô còn lại.   *SaveGame.cs:  - Save game để chờ load game. - lưu thành file text giá trị màu và xử lý của các ô cờ.  *XuLyAmthanh.cs:  - Khai báo các đối tượng âm thanh cho game.  </vt:lpstr>
      <vt:lpstr>  *Class Chuyendong.cs: -  Chứa các hàm xử lý time về chuyển động của các ô kim cương. Timer tg_cd: Xử lý kim cương chuyển động khi chưa ăn.  Timer tg_progress: Xử lý giảm dần giá trị của thanh progressbar tính giờ.  </vt:lpstr>
      <vt:lpstr> Timer tg_kt: Bao gồm 2 xử lý chính: Cho phép di chuyển 2 ô nếu ăn được, đồng thời gọi hàm anhinh. Nếu không ăn được thì đỗi chỗ ngược lại. Timer tg_anhinh: Xử lý ảnh mờ dần trước khi gọi hàm ankimcuong. </vt:lpstr>
      <vt:lpstr>IV)Kết luận: Mục đích của chúng em khi làm đồ án game: Chúng em lựa chọn đề tài game để tạo ra một trò chơi giúp các bạn giải trí sau những giờ học căng thẳng.  Trong game còn nhiều thiếu sót mong thầy cô và các bạn góp ý để chúng em co nhiều hiểu biết hơn và rút ra những kinh nghiệm quý báu. Chúng em xin chân thành cảm ơn! </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CÔNG NGHÊ THÔNG TIN  ĐỒ ÁN BÁO CÁO LẬP TRÌNH WINDOW  Giáo Viên Hướng Dẫn:         Thầy Ngô Thanh Hùng       Sinh Viên Thực Hiện:            Đặng Vũ              Nguyễn An Vũ         Hoàng Minh Hải           Huỳnh Thái Bình</dc:title>
  <dc:creator>Binh-Amen</dc:creator>
  <cp:lastModifiedBy>Binh-Amen</cp:lastModifiedBy>
  <cp:revision>43</cp:revision>
  <dcterms:created xsi:type="dcterms:W3CDTF">2010-06-13T17:40:53Z</dcterms:created>
  <dcterms:modified xsi:type="dcterms:W3CDTF">2010-06-14T03:15:11Z</dcterms:modified>
</cp:coreProperties>
</file>