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323" r:id="rId3"/>
    <p:sldId id="332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0" r:id="rId13"/>
    <p:sldId id="360" r:id="rId14"/>
    <p:sldId id="359" r:id="rId15"/>
    <p:sldId id="362" r:id="rId16"/>
    <p:sldId id="361" r:id="rId17"/>
    <p:sldId id="32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AC917-7B11-44D6-8747-870EA1353C71}">
          <p14:sldIdLst>
            <p14:sldId id="267"/>
            <p14:sldId id="323"/>
            <p14:sldId id="33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0"/>
            <p14:sldId id="360"/>
            <p14:sldId id="359"/>
            <p14:sldId id="362"/>
            <p14:sldId id="36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C83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 autoAdjust="0"/>
    <p:restoredTop sz="88670" autoAdjust="0"/>
  </p:normalViewPr>
  <p:slideViewPr>
    <p:cSldViewPr>
      <p:cViewPr>
        <p:scale>
          <a:sx n="75" d="100"/>
          <a:sy n="75" d="100"/>
        </p:scale>
        <p:origin x="-1264" y="-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7/28/12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3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all" spc="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7/28/12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751"/>
            <a:ext cx="9144000" cy="914399"/>
          </a:xfrm>
        </p:spPr>
        <p:txBody>
          <a:bodyPr>
            <a:normAutofit/>
          </a:bodyPr>
          <a:lstStyle/>
          <a:p>
            <a:r>
              <a:rPr lang="en-US" dirty="0" smtClean="0"/>
              <a:t>SQLite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867150"/>
            <a:ext cx="2743200" cy="4572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Nguyen </a:t>
            </a:r>
            <a:r>
              <a:rPr lang="en-US" sz="2000" dirty="0" smtClean="0"/>
              <a:t>Truong Duong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565400"/>
            <a:ext cx="2578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Segoe UI"/>
                <a:cs typeface="Segoe UI"/>
              </a:rPr>
              <a:t>Using </a:t>
            </a:r>
            <a:r>
              <a:rPr lang="en-US" b="1" dirty="0" err="1" smtClean="0">
                <a:solidFill>
                  <a:srgbClr val="FFFFFF"/>
                </a:solidFill>
                <a:latin typeface="Segoe UI"/>
                <a:cs typeface="Segoe UI"/>
              </a:rPr>
              <a:t>libsqlite</a:t>
            </a:r>
            <a:endParaRPr lang="en-US" b="1" dirty="0">
              <a:latin typeface="Segoe UI"/>
              <a:cs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76350"/>
            <a:ext cx="9144000" cy="1200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C2699"/>
                </a:solidFill>
                <a:latin typeface="Menlo-Regular"/>
              </a:rPr>
              <a:t>sqlite3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*database;</a:t>
            </a:r>
            <a:endParaRPr lang="en-US" sz="2400" dirty="0" smtClean="0">
              <a:solidFill>
                <a:srgbClr val="2E0D6E"/>
              </a:solidFill>
              <a:latin typeface="Menlo-Regular"/>
            </a:endParaRPr>
          </a:p>
          <a:p>
            <a:r>
              <a:rPr lang="en-US" sz="2400" dirty="0" smtClean="0">
                <a:solidFill>
                  <a:srgbClr val="2E0D6E"/>
                </a:solidFill>
                <a:latin typeface="Menlo-Regular"/>
              </a:rPr>
              <a:t>sqlite3_open</a:t>
            </a:r>
            <a:r>
              <a:rPr lang="en-US" sz="2400" dirty="0" smtClean="0">
                <a:solidFill>
                  <a:srgbClr val="000000"/>
                </a:solidFill>
                <a:latin typeface="Menlo-Regular"/>
              </a:rPr>
              <a:t>([</a:t>
            </a:r>
            <a:r>
              <a:rPr lang="en-US" sz="2400" dirty="0" err="1" smtClean="0">
                <a:solidFill>
                  <a:srgbClr val="3F6E74"/>
                </a:solidFill>
                <a:latin typeface="Menlo-Regular"/>
              </a:rPr>
              <a:t>databasePath</a:t>
            </a:r>
            <a:r>
              <a:rPr lang="en-US" sz="2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 smtClean="0">
                <a:solidFill>
                  <a:srgbClr val="2E0D6E"/>
                </a:solidFill>
                <a:latin typeface="Menlo-Regular"/>
              </a:rPr>
              <a:t>UTF8String</a:t>
            </a:r>
            <a:r>
              <a:rPr lang="en-US" sz="2400" dirty="0" smtClean="0">
                <a:solidFill>
                  <a:srgbClr val="000000"/>
                </a:solidFill>
                <a:latin typeface="Menlo-Regular"/>
              </a:rPr>
              <a:t>], 					&amp;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database</a:t>
            </a:r>
            <a:r>
              <a:rPr lang="en-US" sz="24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lang="en-US" sz="24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675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Segoe UI"/>
                <a:cs typeface="Segoe UI"/>
              </a:rPr>
              <a:t>Open </a:t>
            </a:r>
            <a:r>
              <a:rPr lang="en-US" sz="2800" b="1" dirty="0" smtClean="0">
                <a:solidFill>
                  <a:srgbClr val="FFFFFF"/>
                </a:solidFill>
                <a:latin typeface="Segoe UI"/>
                <a:cs typeface="Segoe UI"/>
              </a:rPr>
              <a:t>a database</a:t>
            </a:r>
            <a:endParaRPr lang="en-US" sz="2800" b="1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181350"/>
            <a:ext cx="91440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sqlStatement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400" dirty="0">
                <a:solidFill>
                  <a:srgbClr val="C41A16"/>
                </a:solidFill>
                <a:latin typeface="Menlo-Regular"/>
              </a:rPr>
              <a:t>"select * from animals"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2400" dirty="0" smtClean="0">
                <a:solidFill>
                  <a:srgbClr val="5C2699"/>
                </a:solidFill>
                <a:latin typeface="Menlo-Regular"/>
              </a:rPr>
              <a:t>sqlite3_stmt</a:t>
            </a:r>
            <a:r>
              <a:rPr lang="en-US" sz="2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compiledStatement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sz="2400" dirty="0" smtClean="0">
              <a:solidFill>
                <a:srgbClr val="2E0D6E"/>
              </a:solidFill>
              <a:latin typeface="Menlo-Regular"/>
            </a:endParaRPr>
          </a:p>
          <a:p>
            <a:r>
              <a:rPr lang="en-US" sz="2400" dirty="0" smtClean="0">
                <a:solidFill>
                  <a:srgbClr val="2E0D6E"/>
                </a:solidFill>
                <a:latin typeface="Menlo-Regular"/>
              </a:rPr>
              <a:t>sqlite3_prepare_v2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(database, 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sqlStatement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, -</a:t>
            </a:r>
            <a:r>
              <a:rPr lang="en-US" sz="2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compiledStatement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4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lang="en-US" sz="24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8193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Segoe UI"/>
                <a:cs typeface="Segoe UI"/>
              </a:rPr>
              <a:t>Setup </a:t>
            </a:r>
            <a:r>
              <a:rPr lang="en-US" sz="2800" b="1" dirty="0" smtClean="0">
                <a:solidFill>
                  <a:srgbClr val="FFFFFF"/>
                </a:solidFill>
                <a:latin typeface="Segoe UI"/>
                <a:cs typeface="Segoe UI"/>
              </a:rPr>
              <a:t>an SQL </a:t>
            </a:r>
            <a:r>
              <a:rPr lang="en-US" sz="2800" b="1" dirty="0">
                <a:solidFill>
                  <a:srgbClr val="FFFFFF"/>
                </a:solidFill>
                <a:latin typeface="Segoe UI"/>
                <a:cs typeface="Segoe UI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88819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Segoe UI"/>
                <a:cs typeface="Segoe UI"/>
              </a:rPr>
              <a:t>Using </a:t>
            </a:r>
            <a:r>
              <a:rPr lang="en-US" b="1" dirty="0" err="1" smtClean="0">
                <a:solidFill>
                  <a:srgbClr val="FFFFFF"/>
                </a:solidFill>
                <a:latin typeface="Segoe UI"/>
                <a:cs typeface="Segoe UI"/>
              </a:rPr>
              <a:t>libsqlite</a:t>
            </a:r>
            <a:endParaRPr lang="en-US" b="1" dirty="0">
              <a:latin typeface="Segoe UI"/>
              <a:cs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29085"/>
            <a:ext cx="91440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0D6E"/>
                </a:solidFill>
                <a:latin typeface="Menlo-Regular"/>
              </a:rPr>
              <a:t>sqlite3_finalize</a:t>
            </a:r>
            <a:r>
              <a:rPr lang="en-US" sz="3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Menlo-Regular"/>
              </a:rPr>
              <a:t>compiledStatement</a:t>
            </a:r>
            <a:r>
              <a:rPr lang="en-US" sz="32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32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817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Segoe UI"/>
                <a:cs typeface="Segoe UI"/>
              </a:rPr>
              <a:t>Release the </a:t>
            </a:r>
            <a:r>
              <a:rPr lang="en-US" sz="3600" b="1" dirty="0" smtClean="0">
                <a:solidFill>
                  <a:srgbClr val="FFFFFF"/>
                </a:solidFill>
                <a:latin typeface="Segoe UI"/>
                <a:cs typeface="Segoe UI"/>
              </a:rPr>
              <a:t>statement </a:t>
            </a:r>
            <a:r>
              <a:rPr lang="en-US" sz="3600" b="1" dirty="0">
                <a:solidFill>
                  <a:srgbClr val="FFFFFF"/>
                </a:solidFill>
                <a:latin typeface="Segoe UI"/>
                <a:cs typeface="Segoe UI"/>
              </a:rPr>
              <a:t>from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86485"/>
            <a:ext cx="91440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0D6E"/>
                </a:solidFill>
                <a:latin typeface="Menlo-Regular"/>
              </a:rPr>
              <a:t>sqlite3_close</a:t>
            </a:r>
            <a:r>
              <a:rPr lang="en-US" sz="3200" dirty="0">
                <a:solidFill>
                  <a:srgbClr val="000000"/>
                </a:solidFill>
                <a:latin typeface="Menlo-Regular"/>
              </a:rPr>
              <a:t>(database);</a:t>
            </a:r>
            <a:endParaRPr lang="en-US" sz="32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2895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  <a:latin typeface="Segoe UI"/>
                <a:cs typeface="Segoe UI"/>
              </a:rPr>
              <a:t>Close the database</a:t>
            </a:r>
            <a:endParaRPr lang="en-US" sz="3600" b="1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935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 smtClean="0"/>
              <a:t>Database Transaction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90550"/>
            <a:ext cx="9144000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buFont typeface="Wingdings" charset="2"/>
              <a:buChar char="²"/>
            </a:pP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A transaction is a logical unit of work that contains one or more SQL statements</a:t>
            </a:r>
            <a:r>
              <a:rPr lang="en-US" sz="3200" dirty="0" smtClean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</a:p>
          <a:p>
            <a:pPr marL="457200" indent="-457200" algn="just">
              <a:lnSpc>
                <a:spcPct val="130000"/>
              </a:lnSpc>
              <a:buFont typeface="Wingdings" charset="2"/>
              <a:buChar char="²"/>
            </a:pPr>
            <a:r>
              <a:rPr lang="en-US" sz="3200" dirty="0" smtClean="0">
                <a:solidFill>
                  <a:schemeClr val="bg1"/>
                </a:solidFill>
                <a:latin typeface="Segoe UI"/>
                <a:cs typeface="Segoe UI"/>
              </a:rPr>
              <a:t>A </a:t>
            </a: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transaction is an atomic unit</a:t>
            </a:r>
            <a:r>
              <a:rPr lang="en-US" sz="3200" dirty="0" smtClean="0">
                <a:solidFill>
                  <a:schemeClr val="bg1"/>
                </a:solidFill>
                <a:latin typeface="Segoe UI"/>
                <a:cs typeface="Segoe UI"/>
              </a:rPr>
              <a:t>. </a:t>
            </a:r>
          </a:p>
          <a:p>
            <a:pPr marL="457200" indent="-457200" algn="just">
              <a:lnSpc>
                <a:spcPct val="130000"/>
              </a:lnSpc>
              <a:buFont typeface="Wingdings" charset="2"/>
              <a:buChar char="²"/>
            </a:pPr>
            <a:r>
              <a:rPr lang="en-US" sz="3200" dirty="0" smtClean="0">
                <a:solidFill>
                  <a:schemeClr val="bg1"/>
                </a:solidFill>
                <a:latin typeface="Segoe UI"/>
                <a:cs typeface="Segoe UI"/>
              </a:rPr>
              <a:t>The </a:t>
            </a: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effects of all the SQL statements in a transaction can be either all committed (applied to the database) or all rolled back (undone from the database).</a:t>
            </a:r>
            <a:endParaRPr lang="en-US" sz="3200" b="1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2652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 smtClean="0"/>
              <a:t>Database Transaction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90550"/>
            <a:ext cx="91440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²"/>
            </a:pPr>
            <a:r>
              <a:rPr lang="en-US" sz="3200" b="1" dirty="0">
                <a:solidFill>
                  <a:srgbClr val="FFFF00"/>
                </a:solidFill>
                <a:latin typeface="Segoe UI"/>
                <a:cs typeface="Segoe UI"/>
              </a:rPr>
              <a:t>Start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 a transaction with: </a:t>
            </a:r>
            <a:r>
              <a:rPr lang="en-US" sz="3200" dirty="0">
                <a:solidFill>
                  <a:srgbClr val="FFFF00"/>
                </a:solidFill>
                <a:latin typeface="Segoe UI"/>
                <a:cs typeface="Segoe UI"/>
              </a:rPr>
              <a:t>sqlite3_exec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lang="en-US" sz="3200" dirty="0" err="1">
                <a:solidFill>
                  <a:srgbClr val="FFFFFF"/>
                </a:solidFill>
                <a:latin typeface="Segoe UI"/>
                <a:cs typeface="Segoe UI"/>
              </a:rPr>
              <a:t>db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, "</a:t>
            </a:r>
            <a:r>
              <a:rPr lang="en-US" sz="3200" dirty="0">
                <a:solidFill>
                  <a:srgbClr val="FFFF00"/>
                </a:solidFill>
                <a:latin typeface="Segoe UI"/>
                <a:cs typeface="Segoe UI"/>
              </a:rPr>
              <a:t>BEGIN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", 0, 0, 0);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²"/>
            </a:pPr>
            <a:r>
              <a:rPr lang="en-US" sz="3200" b="1" dirty="0">
                <a:solidFill>
                  <a:srgbClr val="FFFF00"/>
                </a:solidFill>
                <a:latin typeface="Segoe UI"/>
                <a:cs typeface="Segoe UI"/>
              </a:rPr>
              <a:t>Commit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 a transaction with: </a:t>
            </a:r>
            <a:r>
              <a:rPr lang="en-US" sz="3200" dirty="0">
                <a:solidFill>
                  <a:srgbClr val="FFFF00"/>
                </a:solidFill>
                <a:latin typeface="Segoe UI"/>
                <a:cs typeface="Segoe UI"/>
              </a:rPr>
              <a:t>sqlite3_exec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lang="en-US" sz="3200" dirty="0" err="1">
                <a:solidFill>
                  <a:srgbClr val="FFFFFF"/>
                </a:solidFill>
                <a:latin typeface="Segoe UI"/>
                <a:cs typeface="Segoe UI"/>
              </a:rPr>
              <a:t>db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, "</a:t>
            </a:r>
            <a:r>
              <a:rPr lang="en-US" sz="3200" dirty="0">
                <a:solidFill>
                  <a:srgbClr val="FFFF00"/>
                </a:solidFill>
                <a:latin typeface="Segoe UI"/>
                <a:cs typeface="Segoe UI"/>
              </a:rPr>
              <a:t>COMMIT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", 0, 0, 0);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²"/>
            </a:pPr>
            <a:r>
              <a:rPr lang="en-US" sz="3200" b="1" dirty="0">
                <a:solidFill>
                  <a:srgbClr val="FFFF00"/>
                </a:solidFill>
                <a:latin typeface="Segoe UI"/>
                <a:cs typeface="Segoe UI"/>
              </a:rPr>
              <a:t>Rollback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 a transaction with: </a:t>
            </a:r>
            <a:r>
              <a:rPr lang="en-US" sz="3200" dirty="0">
                <a:solidFill>
                  <a:srgbClr val="FFFF00"/>
                </a:solidFill>
                <a:latin typeface="Segoe UI"/>
                <a:cs typeface="Segoe UI"/>
              </a:rPr>
              <a:t>sqlite3_exec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lang="en-US" sz="3200" dirty="0" err="1">
                <a:solidFill>
                  <a:srgbClr val="FFFFFF"/>
                </a:solidFill>
                <a:latin typeface="Segoe UI"/>
                <a:cs typeface="Segoe UI"/>
              </a:rPr>
              <a:t>db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, "</a:t>
            </a:r>
            <a:r>
              <a:rPr lang="en-US" sz="3200" dirty="0">
                <a:solidFill>
                  <a:srgbClr val="FFFF00"/>
                </a:solidFill>
                <a:latin typeface="Segoe UI"/>
                <a:cs typeface="Segoe UI"/>
              </a:rPr>
              <a:t>ROLLBACK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", 0, 0, 0);</a:t>
            </a:r>
            <a:endParaRPr lang="en-US" sz="2800" b="1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3421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 smtClean="0"/>
              <a:t>SQL Injection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89535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An </a:t>
            </a:r>
            <a:r>
              <a:rPr lang="en-US" sz="3200" b="1" dirty="0">
                <a:solidFill>
                  <a:srgbClr val="FFFFFF"/>
                </a:solidFill>
                <a:latin typeface="Segoe UI"/>
                <a:cs typeface="Segoe UI"/>
              </a:rPr>
              <a:t>SQL injection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 is often used to attack the security of a website by </a:t>
            </a:r>
            <a:r>
              <a:rPr lang="en-US" sz="3200" dirty="0" smtClean="0">
                <a:solidFill>
                  <a:srgbClr val="FFFFFF"/>
                </a:solidFill>
                <a:latin typeface="Segoe UI"/>
                <a:cs typeface="Segoe UI"/>
              </a:rPr>
              <a:t>inputting.</a:t>
            </a:r>
            <a:endParaRPr lang="en-US" sz="32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9542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89535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FFFF00"/>
                </a:solidFill>
              </a:rPr>
              <a:t>statement = "SELECT * FROM users WHERE name = '" + </a:t>
            </a:r>
            <a:r>
              <a:rPr lang="en-US" sz="3200" dirty="0" err="1">
                <a:solidFill>
                  <a:srgbClr val="FFFF00"/>
                </a:solidFill>
              </a:rPr>
              <a:t>userName</a:t>
            </a:r>
            <a:r>
              <a:rPr lang="en-US" sz="3200" dirty="0">
                <a:solidFill>
                  <a:srgbClr val="FFFF00"/>
                </a:solidFill>
              </a:rPr>
              <a:t> + "';"</a:t>
            </a:r>
            <a:endParaRPr lang="en-US" sz="3200" dirty="0">
              <a:solidFill>
                <a:srgbClr val="FFFF00"/>
              </a:solidFill>
              <a:latin typeface="Segoe UI"/>
              <a:cs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9075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S</a:t>
            </a:r>
            <a:r>
              <a:rPr lang="en-US" sz="3200" dirty="0" smtClean="0">
                <a:solidFill>
                  <a:schemeClr val="bg1"/>
                </a:solidFill>
                <a:latin typeface="Segoe UI"/>
                <a:cs typeface="Segoe UI"/>
              </a:rPr>
              <a:t>etting </a:t>
            </a: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the "</a:t>
            </a:r>
            <a:r>
              <a:rPr lang="en-US" sz="3200" b="1" dirty="0" err="1">
                <a:solidFill>
                  <a:schemeClr val="bg1"/>
                </a:solidFill>
                <a:latin typeface="Segoe UI"/>
                <a:cs typeface="Segoe UI"/>
              </a:rPr>
              <a:t>userName</a:t>
            </a: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" variable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25174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Segoe UI"/>
                <a:cs typeface="Segoe UI"/>
              </a:rPr>
              <a:t>' or '1'='1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87174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R</a:t>
            </a:r>
            <a:r>
              <a:rPr lang="en-US" sz="3200" dirty="0" smtClean="0">
                <a:solidFill>
                  <a:schemeClr val="bg1"/>
                </a:solidFill>
                <a:latin typeface="Segoe UI"/>
                <a:cs typeface="Segoe UI"/>
              </a:rPr>
              <a:t>enders the SQL</a:t>
            </a:r>
            <a:endParaRPr lang="en-US" sz="32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319885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852327"/>
                </a:solidFill>
                <a:latin typeface="Courier-Bold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58C553"/>
                </a:solidFill>
                <a:latin typeface="Courier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852327"/>
                </a:solidFill>
                <a:latin typeface="Courier-Bold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users </a:t>
            </a:r>
            <a:r>
              <a:rPr lang="en-US" sz="2400" b="1" dirty="0">
                <a:solidFill>
                  <a:srgbClr val="852327"/>
                </a:solidFill>
                <a:latin typeface="Courier-Bold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name </a:t>
            </a:r>
            <a:r>
              <a:rPr lang="en-US" sz="2400" dirty="0">
                <a:solidFill>
                  <a:srgbClr val="58C553"/>
                </a:solidFill>
                <a:latin typeface="Courier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FB0008"/>
                </a:solidFill>
                <a:latin typeface="Courier"/>
              </a:rPr>
              <a:t>''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852327"/>
                </a:solidFill>
                <a:latin typeface="Courier-Bold"/>
              </a:rPr>
              <a:t>OR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FB0008"/>
                </a:solidFill>
                <a:latin typeface="Courier"/>
              </a:rPr>
              <a:t>'1'</a:t>
            </a:r>
            <a:r>
              <a:rPr lang="en-US" sz="2400" dirty="0">
                <a:solidFill>
                  <a:srgbClr val="58C553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FB0008"/>
                </a:solidFill>
                <a:latin typeface="Courier"/>
              </a:rPr>
              <a:t>'1'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;</a:t>
            </a:r>
            <a:endParaRPr lang="en-US" sz="2400" dirty="0">
              <a:solidFill>
                <a:srgbClr val="FFFF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4369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1950"/>
            <a:ext cx="914400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sqlQuery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400" dirty="0">
                <a:solidFill>
                  <a:srgbClr val="C41A16"/>
                </a:solidFill>
                <a:latin typeface="Menlo-Regular"/>
              </a:rPr>
              <a:t>"INSERT into Contacts (</a:t>
            </a:r>
            <a:r>
              <a:rPr lang="en-US" sz="2400" dirty="0" err="1">
                <a:solidFill>
                  <a:srgbClr val="C41A16"/>
                </a:solidFill>
                <a:latin typeface="Menlo-Regular"/>
              </a:rPr>
              <a:t>FirstName</a:t>
            </a:r>
            <a:r>
              <a:rPr lang="en-US" sz="24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en-US" sz="2400" dirty="0" err="1">
                <a:solidFill>
                  <a:srgbClr val="C41A16"/>
                </a:solidFill>
                <a:latin typeface="Menlo-Regular"/>
              </a:rPr>
              <a:t>LastName</a:t>
            </a:r>
            <a:r>
              <a:rPr lang="en-US" sz="2400" dirty="0">
                <a:solidFill>
                  <a:srgbClr val="C41A16"/>
                </a:solidFill>
                <a:latin typeface="Menlo-Regular"/>
              </a:rPr>
              <a:t>, Email, Telephone) Values(?, ?, ?, ?)"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400" dirty="0">
                <a:solidFill>
                  <a:srgbClr val="5C2699"/>
                </a:solidFill>
                <a:latin typeface="Menlo-Regular"/>
              </a:rPr>
              <a:t>sqlite3_stmt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*query = </a:t>
            </a:r>
            <a:r>
              <a:rPr lang="en-US" sz="2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retVal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4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retVal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= sqlite3_prepare_v2(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dbHandle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sqlQuery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, -</a:t>
            </a:r>
            <a:r>
              <a:rPr lang="en-US" sz="2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, &amp;query, </a:t>
            </a:r>
            <a:r>
              <a:rPr lang="en-US" sz="24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)) == </a:t>
            </a:r>
            <a:r>
              <a:rPr lang="en-US" sz="2400" dirty="0">
                <a:solidFill>
                  <a:srgbClr val="643820"/>
                </a:solidFill>
                <a:latin typeface="Menlo-Regular"/>
              </a:rPr>
              <a:t>SQLITE_OK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) {     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    sqlite3_bind_text(query, </a:t>
            </a:r>
            <a:r>
              <a:rPr lang="en-US" sz="2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, [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contactFirstName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UTF8String], -</a:t>
            </a:r>
            <a:r>
              <a:rPr lang="en-US" sz="2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400" dirty="0">
                <a:solidFill>
                  <a:srgbClr val="643820"/>
                </a:solidFill>
                <a:latin typeface="Menlo-Regular"/>
              </a:rPr>
              <a:t>SQLITE_TRANSIENT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    ...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2000" b="1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9995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179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Mission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57350"/>
            <a:ext cx="91440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SQLite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5740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 smtClean="0"/>
              <a:t>SQLite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400" y="638235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charset="2"/>
              <a:buChar char="²"/>
              <a:defRPr/>
            </a:pP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SQLite is the embedded database of choice for both the </a:t>
            </a:r>
            <a:r>
              <a:rPr lang="en-US" sz="3200" dirty="0" err="1">
                <a:solidFill>
                  <a:schemeClr val="bg1"/>
                </a:solidFill>
                <a:latin typeface="Segoe UI"/>
                <a:cs typeface="Segoe UI"/>
              </a:rPr>
              <a:t>iOS</a:t>
            </a: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 and Android mobile platforms</a:t>
            </a:r>
          </a:p>
          <a:p>
            <a:pPr marL="457200" indent="-457200" algn="just">
              <a:buFont typeface="Wingdings" charset="2"/>
              <a:buChar char="²"/>
              <a:defRPr/>
            </a:pP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SQLite is called an embedded database because its primary use is to provide data persistence to your app, it is an integral part of your app.  </a:t>
            </a:r>
          </a:p>
          <a:p>
            <a:pPr marL="457200" indent="-457200" algn="just">
              <a:buFont typeface="Wingdings" charset="2"/>
              <a:buChar char="²"/>
              <a:defRPr/>
            </a:pP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Apps do not share Embedded Databases the way they share databases like Oracle </a:t>
            </a:r>
            <a:r>
              <a:rPr lang="en-US" sz="3200" dirty="0" err="1">
                <a:solidFill>
                  <a:schemeClr val="bg1"/>
                </a:solidFill>
                <a:latin typeface="Segoe UI"/>
                <a:cs typeface="Segoe UI"/>
              </a:rPr>
              <a:t>amd</a:t>
            </a:r>
            <a:r>
              <a:rPr lang="en-US" sz="3200" dirty="0">
                <a:solidFill>
                  <a:schemeClr val="bg1"/>
                </a:solidFill>
                <a:latin typeface="Segoe UI"/>
                <a:cs typeface="Segoe UI"/>
              </a:rPr>
              <a:t> DB2.</a:t>
            </a:r>
          </a:p>
        </p:txBody>
      </p:sp>
    </p:spTree>
    <p:extLst>
      <p:ext uri="{BB962C8B-B14F-4D97-AF65-F5344CB8AC3E}">
        <p14:creationId xmlns:p14="http://schemas.microsoft.com/office/powerpoint/2010/main" val="210074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"/>
                <a:cs typeface="Segoe UI"/>
              </a:rPr>
              <a:t>Application Access to SQLite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" y="1123950"/>
            <a:ext cx="9144000" cy="362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Wingdings" charset="2"/>
              <a:buChar char="²"/>
            </a:pPr>
            <a:r>
              <a:rPr lang="en-US" sz="3200" b="1" dirty="0">
                <a:solidFill>
                  <a:srgbClr val="FFFFFF"/>
                </a:solidFill>
                <a:latin typeface="Segoe UI"/>
                <a:cs typeface="Segoe UI"/>
              </a:rPr>
              <a:t>Core Data</a:t>
            </a:r>
          </a:p>
          <a:p>
            <a:pPr marL="914400" lvl="1" indent="-457200" algn="just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egoe UI"/>
                <a:cs typeface="Segoe UI"/>
              </a:rPr>
              <a:t>An 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Apple provided Object-Relational Mapping </a:t>
            </a:r>
            <a:r>
              <a:rPr lang="en-US" sz="3200" dirty="0" smtClean="0">
                <a:solidFill>
                  <a:srgbClr val="FFFFFF"/>
                </a:solidFill>
                <a:latin typeface="Segoe UI"/>
                <a:cs typeface="Segoe UI"/>
              </a:rPr>
              <a:t>framework.</a:t>
            </a:r>
            <a:endParaRPr lang="en-US" sz="32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914400" lvl="1" indent="-457200" algn="just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egoe UI"/>
                <a:cs typeface="Segoe UI"/>
              </a:rPr>
              <a:t>Stores 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Objective-C objects into a SQLite </a:t>
            </a:r>
            <a:r>
              <a:rPr lang="en-US" sz="3200" dirty="0" smtClean="0">
                <a:solidFill>
                  <a:srgbClr val="FFFFFF"/>
                </a:solidFill>
                <a:latin typeface="Segoe UI"/>
                <a:cs typeface="Segoe UI"/>
              </a:rPr>
              <a:t>Database object </a:t>
            </a:r>
            <a:r>
              <a:rPr lang="en-US" sz="3200" dirty="0">
                <a:solidFill>
                  <a:srgbClr val="FFFFFF"/>
                </a:solidFill>
                <a:latin typeface="Segoe UI"/>
                <a:cs typeface="Segoe UI"/>
              </a:rPr>
              <a:t>instance data looks like a row in an SQL table.</a:t>
            </a:r>
          </a:p>
        </p:txBody>
      </p:sp>
    </p:spTree>
    <p:extLst>
      <p:ext uri="{BB962C8B-B14F-4D97-AF65-F5344CB8AC3E}">
        <p14:creationId xmlns:p14="http://schemas.microsoft.com/office/powerpoint/2010/main" val="138973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"/>
                <a:cs typeface="Segoe UI"/>
              </a:rPr>
              <a:t>Application Access to SQLite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" y="1123950"/>
            <a:ext cx="9144000" cy="20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charset="2"/>
              <a:buChar char="²"/>
            </a:pPr>
            <a:r>
              <a:rPr lang="en-US" sz="3200" b="1" dirty="0" smtClean="0">
                <a:solidFill>
                  <a:srgbClr val="FFFFFF"/>
                </a:solidFill>
                <a:latin typeface="Segoe UI"/>
                <a:cs typeface="Segoe UI"/>
              </a:rPr>
              <a:t>libsqlite3.0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Sego UI"/>
                <a:cs typeface="Sego UI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Sego UI"/>
                <a:cs typeface="Sego UI"/>
              </a:rPr>
              <a:t>s </a:t>
            </a:r>
            <a:r>
              <a:rPr lang="en-US" sz="2800" dirty="0">
                <a:solidFill>
                  <a:srgbClr val="FFFFFF"/>
                </a:solidFill>
                <a:latin typeface="Sego UI"/>
                <a:cs typeface="Sego UI"/>
              </a:rPr>
              <a:t>a set of Objective C wrappers for </a:t>
            </a:r>
            <a:r>
              <a:rPr lang="en-US" sz="2800" dirty="0" smtClean="0">
                <a:solidFill>
                  <a:srgbClr val="FFFFFF"/>
                </a:solidFill>
                <a:latin typeface="Sego UI"/>
                <a:cs typeface="Sego UI"/>
              </a:rPr>
              <a:t>SQLite.</a:t>
            </a:r>
            <a:endParaRPr lang="en-US" sz="2800" dirty="0">
              <a:solidFill>
                <a:srgbClr val="FFFFFF"/>
              </a:solidFill>
              <a:latin typeface="Sego UI"/>
              <a:cs typeface="Sego UI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Sego UI"/>
                <a:cs typeface="Sego UI"/>
              </a:rPr>
              <a:t>Let </a:t>
            </a:r>
            <a:r>
              <a:rPr lang="en-US" sz="2800" dirty="0">
                <a:solidFill>
                  <a:srgbClr val="FFFFFF"/>
                </a:solidFill>
                <a:latin typeface="Sego UI"/>
                <a:cs typeface="Sego UI"/>
              </a:rPr>
              <a:t>you program using embedded </a:t>
            </a:r>
            <a:r>
              <a:rPr lang="en-US" sz="2800" dirty="0" smtClean="0">
                <a:solidFill>
                  <a:srgbClr val="FFFFFF"/>
                </a:solidFill>
                <a:latin typeface="Sego UI"/>
                <a:cs typeface="Sego UI"/>
              </a:rPr>
              <a:t>SQL.</a:t>
            </a:r>
            <a:endParaRPr lang="en-US" sz="2800" dirty="0">
              <a:solidFill>
                <a:srgbClr val="FFFFFF"/>
              </a:solidFill>
              <a:latin typeface="Sego UI"/>
              <a:cs typeface="Sego UI"/>
            </a:endParaRPr>
          </a:p>
        </p:txBody>
      </p:sp>
    </p:spTree>
    <p:extLst>
      <p:ext uri="{BB962C8B-B14F-4D97-AF65-F5344CB8AC3E}">
        <p14:creationId xmlns:p14="http://schemas.microsoft.com/office/powerpoint/2010/main" val="287935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"/>
                <a:cs typeface="Segoe UI"/>
              </a:rPr>
              <a:t>Core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57350"/>
            <a:ext cx="9144000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²"/>
            </a:pPr>
            <a:r>
              <a:rPr lang="en-US" sz="3600" b="1" dirty="0">
                <a:solidFill>
                  <a:srgbClr val="FFFFFF"/>
                </a:solidFill>
                <a:latin typeface="Segoe UI"/>
                <a:cs typeface="Segoe UI"/>
              </a:rPr>
              <a:t>Benefits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Segoe UI"/>
                <a:cs typeface="Segoe UI"/>
              </a:rPr>
              <a:t>Supported </a:t>
            </a:r>
            <a:r>
              <a:rPr lang="en-US" sz="3600" dirty="0">
                <a:solidFill>
                  <a:srgbClr val="FFFFFF"/>
                </a:solidFill>
                <a:latin typeface="Segoe UI"/>
                <a:cs typeface="Segoe UI"/>
              </a:rPr>
              <a:t>by </a:t>
            </a:r>
            <a:r>
              <a:rPr lang="en-US" sz="3600" dirty="0" smtClean="0">
                <a:solidFill>
                  <a:srgbClr val="FFFFFF"/>
                </a:solidFill>
                <a:latin typeface="Segoe UI"/>
                <a:cs typeface="Segoe UI"/>
              </a:rPr>
              <a:t>Apple.</a:t>
            </a:r>
            <a:endParaRPr lang="en-US" sz="36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Segoe UI"/>
                <a:cs typeface="Segoe UI"/>
              </a:rPr>
              <a:t>Don't </a:t>
            </a:r>
            <a:r>
              <a:rPr lang="en-US" sz="3600" dirty="0">
                <a:solidFill>
                  <a:srgbClr val="FFFFFF"/>
                </a:solidFill>
                <a:latin typeface="Segoe UI"/>
                <a:cs typeface="Segoe UI"/>
              </a:rPr>
              <a:t>need to know </a:t>
            </a:r>
            <a:r>
              <a:rPr lang="en-US" sz="3600" dirty="0" smtClean="0">
                <a:solidFill>
                  <a:srgbClr val="FFFFFF"/>
                </a:solidFill>
                <a:latin typeface="Segoe UI"/>
                <a:cs typeface="Segoe UI"/>
              </a:rPr>
              <a:t>SQL.</a:t>
            </a:r>
            <a:endParaRPr lang="en-US" sz="36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0792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"/>
                <a:cs typeface="Segoe UI"/>
              </a:rPr>
              <a:t>Core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42950"/>
            <a:ext cx="9144000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buFont typeface="Wingdings" charset="2"/>
              <a:buChar char="²"/>
            </a:pPr>
            <a:r>
              <a:rPr lang="en-US" sz="3400" b="1" dirty="0" smtClean="0">
                <a:solidFill>
                  <a:srgbClr val="FFFFFF"/>
                </a:solidFill>
                <a:latin typeface="Segoe UI"/>
                <a:cs typeface="Segoe UI"/>
              </a:rPr>
              <a:t>Drawbacks</a:t>
            </a:r>
            <a:endParaRPr lang="en-US" sz="3400" b="1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914400" lvl="1" indent="-457200" algn="just">
              <a:lnSpc>
                <a:spcPct val="130000"/>
              </a:lnSpc>
              <a:buFont typeface="Arial"/>
              <a:buChar char="•"/>
            </a:pP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Does </a:t>
            </a:r>
            <a:r>
              <a:rPr lang="en-US" sz="3400" dirty="0">
                <a:solidFill>
                  <a:srgbClr val="FFFFFF"/>
                </a:solidFill>
                <a:latin typeface="Segoe UI"/>
                <a:cs typeface="Segoe UI"/>
              </a:rPr>
              <a:t>not work with RDBMS as the </a:t>
            </a: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store.</a:t>
            </a:r>
            <a:endParaRPr lang="en-US" sz="34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914400" lvl="1" indent="-457200" algn="just">
              <a:lnSpc>
                <a:spcPct val="130000"/>
              </a:lnSpc>
              <a:buFont typeface="Arial"/>
              <a:buChar char="•"/>
            </a:pP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Ordered </a:t>
            </a:r>
            <a:r>
              <a:rPr lang="en-US" sz="3400" dirty="0">
                <a:solidFill>
                  <a:srgbClr val="FFFFFF"/>
                </a:solidFill>
                <a:latin typeface="Segoe UI"/>
                <a:cs typeface="Segoe UI"/>
              </a:rPr>
              <a:t>relationships are </a:t>
            </a: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hard.</a:t>
            </a:r>
            <a:endParaRPr lang="en-US" sz="34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914400" lvl="1" indent="-457200" algn="just">
              <a:lnSpc>
                <a:spcPct val="130000"/>
              </a:lnSpc>
              <a:buFont typeface="Arial"/>
              <a:buChar char="•"/>
            </a:pP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Undo/Rollback </a:t>
            </a:r>
            <a:r>
              <a:rPr lang="en-US" sz="3400" dirty="0">
                <a:solidFill>
                  <a:srgbClr val="FFFFFF"/>
                </a:solidFill>
                <a:latin typeface="Segoe UI"/>
                <a:cs typeface="Segoe UI"/>
              </a:rPr>
              <a:t>doesn't always </a:t>
            </a: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work.</a:t>
            </a:r>
            <a:endParaRPr lang="en-US" sz="34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914400" lvl="1" indent="-457200" algn="just">
              <a:lnSpc>
                <a:spcPct val="130000"/>
              </a:lnSpc>
              <a:buFont typeface="Arial"/>
              <a:buChar char="•"/>
            </a:pP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lang="en-US" sz="3400" dirty="0">
                <a:solidFill>
                  <a:srgbClr val="FFFFFF"/>
                </a:solidFill>
                <a:latin typeface="Segoe UI"/>
                <a:cs typeface="Segoe UI"/>
              </a:rPr>
              <a:t>migration to a revised model is hard </a:t>
            </a: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lang="en-US" sz="34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1552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36972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  <a:latin typeface="Segoe UI"/>
                <a:cs typeface="Segoe UI"/>
              </a:rPr>
              <a:t>libsqlite</a:t>
            </a:r>
            <a:endParaRPr lang="en-US" b="1" dirty="0">
              <a:latin typeface="Segoe UI"/>
              <a:cs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42950"/>
            <a:ext cx="9144000" cy="346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buFont typeface="Wingdings" charset="2"/>
              <a:buChar char="²"/>
            </a:pPr>
            <a:r>
              <a:rPr lang="en-US" sz="3400" b="1" dirty="0" smtClean="0">
                <a:solidFill>
                  <a:srgbClr val="FFFFFF"/>
                </a:solidFill>
                <a:latin typeface="Segoe UI"/>
                <a:cs typeface="Segoe UI"/>
              </a:rPr>
              <a:t>Benefits</a:t>
            </a:r>
          </a:p>
          <a:p>
            <a:pPr lvl="1" algn="just">
              <a:lnSpc>
                <a:spcPct val="130000"/>
              </a:lnSpc>
            </a:pP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Easy to customize and use transaction.</a:t>
            </a:r>
          </a:p>
          <a:p>
            <a:pPr marL="914400" lvl="1" indent="-457200" algn="just">
              <a:lnSpc>
                <a:spcPct val="130000"/>
              </a:lnSpc>
              <a:buFont typeface="Arial"/>
              <a:buChar char="•"/>
            </a:pPr>
            <a:endParaRPr lang="en-US" sz="34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457200" indent="-457200" algn="just">
              <a:lnSpc>
                <a:spcPct val="130000"/>
              </a:lnSpc>
              <a:buFont typeface="Wingdings" charset="2"/>
              <a:buChar char="²"/>
            </a:pPr>
            <a:r>
              <a:rPr lang="en-US" sz="3400" b="1" dirty="0" smtClean="0">
                <a:solidFill>
                  <a:srgbClr val="FFFFFF"/>
                </a:solidFill>
                <a:latin typeface="Segoe UI"/>
                <a:cs typeface="Segoe UI"/>
              </a:rPr>
              <a:t>Drawbacks</a:t>
            </a:r>
          </a:p>
          <a:p>
            <a:pPr lvl="1" algn="just">
              <a:lnSpc>
                <a:spcPct val="130000"/>
              </a:lnSpc>
            </a:pPr>
            <a:r>
              <a:rPr lang="en-US" sz="3400" dirty="0" smtClean="0">
                <a:solidFill>
                  <a:srgbClr val="FFFFFF"/>
                </a:solidFill>
                <a:latin typeface="Segoe UI"/>
                <a:cs typeface="Segoe UI"/>
              </a:rPr>
              <a:t>Have to know SQL.</a:t>
            </a:r>
            <a:endParaRPr lang="en-US" sz="34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0810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-116878"/>
            <a:ext cx="8102600" cy="56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8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9634</TotalTime>
  <Words>543</Words>
  <Application>Microsoft Macintosh PowerPoint</Application>
  <PresentationFormat>On-screen Show (16:9)</PresentationFormat>
  <Paragraphs>70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SQLite</vt:lpstr>
      <vt:lpstr>Mission</vt:lpstr>
      <vt:lpstr>SQLite</vt:lpstr>
      <vt:lpstr>Application Access to SQLite</vt:lpstr>
      <vt:lpstr>Application Access to SQLite</vt:lpstr>
      <vt:lpstr>Core Data</vt:lpstr>
      <vt:lpstr>Core Data</vt:lpstr>
      <vt:lpstr>libsqlite</vt:lpstr>
      <vt:lpstr>PowerPoint Presentation</vt:lpstr>
      <vt:lpstr>Using libsqlite</vt:lpstr>
      <vt:lpstr>Using libsqlite</vt:lpstr>
      <vt:lpstr>Database Transaction</vt:lpstr>
      <vt:lpstr>Database Transaction</vt:lpstr>
      <vt:lpstr>SQL Injection</vt:lpstr>
      <vt:lpstr>Example</vt:lpstr>
      <vt:lpstr>PowerPoint Presentation</vt:lpstr>
      <vt:lpstr>Questions?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raycad sun</cp:lastModifiedBy>
  <cp:revision>1766</cp:revision>
  <dcterms:created xsi:type="dcterms:W3CDTF">2010-08-13T13:59:12Z</dcterms:created>
  <dcterms:modified xsi:type="dcterms:W3CDTF">2012-07-28T10:33:47Z</dcterms:modified>
</cp:coreProperties>
</file>