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5" r:id="rId2"/>
    <p:sldId id="264" r:id="rId3"/>
    <p:sldId id="267" r:id="rId4"/>
    <p:sldId id="268" r:id="rId5"/>
    <p:sldId id="266" r:id="rId6"/>
    <p:sldId id="263" r:id="rId7"/>
    <p:sldId id="272" r:id="rId8"/>
    <p:sldId id="269" r:id="rId9"/>
    <p:sldId id="270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00"/>
    <a:srgbClr val="00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8A7F8-BA0C-41A7-8A55-C49DBC4CA8C5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D2C21-B17A-481D-973C-3DB0533F2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D2C21-B17A-481D-973C-3DB0533F2B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6ED8-9DCF-4B51-865A-7F84ECD0BA90}" type="datetimeFigureOut">
              <a:rPr lang="en-US" smtClean="0"/>
              <a:pPr/>
              <a:t>5/29/2014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AA8-C462-4886-8CAB-B9A969719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6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6ED8-9DCF-4B51-865A-7F84ECD0BA90}" type="datetimeFigureOut">
              <a:rPr lang="en-US" smtClean="0"/>
              <a:pPr/>
              <a:t>5/29/2014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AA8-C462-4886-8CAB-B9A969719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1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6ED8-9DCF-4B51-865A-7F84ECD0BA90}" type="datetimeFigureOut">
              <a:rPr lang="en-US" smtClean="0"/>
              <a:pPr/>
              <a:t>5/29/2014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AA8-C462-4886-8CAB-B9A969719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8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6ED8-9DCF-4B51-865A-7F84ECD0BA90}" type="datetimeFigureOut">
              <a:rPr lang="en-US" smtClean="0"/>
              <a:pPr/>
              <a:t>5/29/2014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AA8-C462-4886-8CAB-B9A969719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9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6ED8-9DCF-4B51-865A-7F84ECD0BA90}" type="datetimeFigureOut">
              <a:rPr lang="en-US" smtClean="0"/>
              <a:pPr/>
              <a:t>5/29/2014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AA8-C462-4886-8CAB-B9A969719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6ED8-9DCF-4B51-865A-7F84ECD0BA90}" type="datetimeFigureOut">
              <a:rPr lang="en-US" smtClean="0"/>
              <a:pPr/>
              <a:t>5/29/2014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AA8-C462-4886-8CAB-B9A969719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3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6ED8-9DCF-4B51-865A-7F84ECD0BA90}" type="datetimeFigureOut">
              <a:rPr lang="en-US" smtClean="0"/>
              <a:pPr/>
              <a:t>5/29/2014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AA8-C462-4886-8CAB-B9A969719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6ED8-9DCF-4B51-865A-7F84ECD0BA90}" type="datetimeFigureOut">
              <a:rPr lang="en-US" smtClean="0"/>
              <a:pPr/>
              <a:t>5/29/2014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AA8-C462-4886-8CAB-B9A969719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6ED8-9DCF-4B51-865A-7F84ECD0BA90}" type="datetimeFigureOut">
              <a:rPr lang="en-US" smtClean="0"/>
              <a:pPr/>
              <a:t>5/29/2014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AA8-C462-4886-8CAB-B9A969719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2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6ED8-9DCF-4B51-865A-7F84ECD0BA90}" type="datetimeFigureOut">
              <a:rPr lang="en-US" smtClean="0"/>
              <a:pPr/>
              <a:t>5/29/2014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AA8-C462-4886-8CAB-B9A969719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3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6ED8-9DCF-4B51-865A-7F84ECD0BA90}" type="datetimeFigureOut">
              <a:rPr lang="en-US" smtClean="0"/>
              <a:pPr/>
              <a:t>5/29/2014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AA8-C462-4886-8CAB-B9A969719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3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76ED8-9DCF-4B51-865A-7F84ECD0BA90}" type="datetimeFigureOut">
              <a:rPr lang="en-US" smtClean="0"/>
              <a:pPr/>
              <a:t>5/29/2014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9AA8-C462-4886-8CAB-B9A969719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2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ilokun.com" TargetMode="External"/><Relationship Id="rId2" Type="http://schemas.openxmlformats.org/officeDocument/2006/relationships/hyperlink" Target="mailto:admin@mintmedical.s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feedback@ilokun.com" TargetMode="External"/><Relationship Id="rId4" Type="http://schemas.openxmlformats.org/officeDocument/2006/relationships/hyperlink" Target="mailto:feedback@mintmedical.s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Mint Medical Requirements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May 19, 2014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37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34946"/>
            <a:ext cx="2819400" cy="4451830"/>
          </a:xfrm>
          <a:prstGeom prst="rect">
            <a:avLst/>
          </a:prstGeom>
          <a:solidFill>
            <a:srgbClr val="00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1" y="673046"/>
            <a:ext cx="1447799" cy="39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Select Office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84446" y="749246"/>
            <a:ext cx="6299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341846" y="749246"/>
            <a:ext cx="6299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Cancel</a:t>
            </a:r>
          </a:p>
        </p:txBody>
      </p:sp>
      <p:sp>
        <p:nvSpPr>
          <p:cNvPr id="8" name="Rectangle 7"/>
          <p:cNvSpPr/>
          <p:nvPr/>
        </p:nvSpPr>
        <p:spPr>
          <a:xfrm rot="2657089">
            <a:off x="222389" y="877007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8858244">
            <a:off x="223396" y="800794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" y="1054046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3"/>
          <p:cNvSpPr txBox="1">
            <a:spLocks/>
          </p:cNvSpPr>
          <p:nvPr/>
        </p:nvSpPr>
        <p:spPr>
          <a:xfrm>
            <a:off x="1066800" y="177746"/>
            <a:ext cx="914400" cy="41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S4-G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3114023" y="654633"/>
            <a:ext cx="2819400" cy="4432143"/>
          </a:xfrm>
          <a:prstGeom prst="rect">
            <a:avLst/>
          </a:prstGeom>
          <a:solidFill>
            <a:srgbClr val="00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3799824" y="692733"/>
            <a:ext cx="1447799" cy="39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</a:rPr>
              <a:t>Select Doctor</a:t>
            </a:r>
          </a:p>
        </p:txBody>
      </p:sp>
      <p:sp>
        <p:nvSpPr>
          <p:cNvPr id="76" name="Title 3"/>
          <p:cNvSpPr txBox="1">
            <a:spLocks/>
          </p:cNvSpPr>
          <p:nvPr/>
        </p:nvSpPr>
        <p:spPr>
          <a:xfrm>
            <a:off x="3246069" y="768933"/>
            <a:ext cx="6299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77" name="Title 3"/>
          <p:cNvSpPr txBox="1">
            <a:spLocks/>
          </p:cNvSpPr>
          <p:nvPr/>
        </p:nvSpPr>
        <p:spPr>
          <a:xfrm>
            <a:off x="5303469" y="768933"/>
            <a:ext cx="6299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Cancel</a:t>
            </a:r>
          </a:p>
        </p:txBody>
      </p:sp>
      <p:sp>
        <p:nvSpPr>
          <p:cNvPr id="78" name="Rectangle 77"/>
          <p:cNvSpPr/>
          <p:nvPr/>
        </p:nvSpPr>
        <p:spPr>
          <a:xfrm rot="2657089">
            <a:off x="3184012" y="896694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 rot="18858244">
            <a:off x="3185019" y="820481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3190223" y="1073733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itle 3"/>
          <p:cNvSpPr txBox="1">
            <a:spLocks/>
          </p:cNvSpPr>
          <p:nvPr/>
        </p:nvSpPr>
        <p:spPr>
          <a:xfrm>
            <a:off x="4104623" y="197433"/>
            <a:ext cx="914400" cy="41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S4-H</a:t>
            </a:r>
            <a:endParaRPr lang="en-US" sz="2400" dirty="0"/>
          </a:p>
        </p:txBody>
      </p:sp>
      <p:sp>
        <p:nvSpPr>
          <p:cNvPr id="109" name="Rectangle 108"/>
          <p:cNvSpPr/>
          <p:nvPr/>
        </p:nvSpPr>
        <p:spPr>
          <a:xfrm>
            <a:off x="6154455" y="654633"/>
            <a:ext cx="2819400" cy="4432143"/>
          </a:xfrm>
          <a:prstGeom prst="rect">
            <a:avLst/>
          </a:prstGeom>
          <a:solidFill>
            <a:srgbClr val="00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itle 1"/>
          <p:cNvSpPr txBox="1">
            <a:spLocks/>
          </p:cNvSpPr>
          <p:nvPr/>
        </p:nvSpPr>
        <p:spPr>
          <a:xfrm>
            <a:off x="6840256" y="692733"/>
            <a:ext cx="1447799" cy="39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</a:rPr>
              <a:t>Appointment</a:t>
            </a:r>
          </a:p>
        </p:txBody>
      </p:sp>
      <p:sp>
        <p:nvSpPr>
          <p:cNvPr id="111" name="Title 3"/>
          <p:cNvSpPr txBox="1">
            <a:spLocks/>
          </p:cNvSpPr>
          <p:nvPr/>
        </p:nvSpPr>
        <p:spPr>
          <a:xfrm>
            <a:off x="6286501" y="768933"/>
            <a:ext cx="6299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12" name="Title 3"/>
          <p:cNvSpPr txBox="1">
            <a:spLocks/>
          </p:cNvSpPr>
          <p:nvPr/>
        </p:nvSpPr>
        <p:spPr>
          <a:xfrm>
            <a:off x="8343901" y="768933"/>
            <a:ext cx="6299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13" name="Rectangle 112"/>
          <p:cNvSpPr/>
          <p:nvPr/>
        </p:nvSpPr>
        <p:spPr>
          <a:xfrm rot="2657089">
            <a:off x="6224444" y="896694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 rot="18858244">
            <a:off x="6225451" y="820481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itle 3"/>
          <p:cNvSpPr txBox="1">
            <a:spLocks/>
          </p:cNvSpPr>
          <p:nvPr/>
        </p:nvSpPr>
        <p:spPr>
          <a:xfrm>
            <a:off x="6220478" y="1084124"/>
            <a:ext cx="27635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 smtClean="0">
                <a:solidFill>
                  <a:schemeClr val="bg1"/>
                </a:solidFill>
              </a:rPr>
              <a:t>2 upcoming appointments</a:t>
            </a:r>
          </a:p>
        </p:txBody>
      </p:sp>
      <p:sp>
        <p:nvSpPr>
          <p:cNvPr id="116" name="Title 3"/>
          <p:cNvSpPr txBox="1">
            <a:spLocks/>
          </p:cNvSpPr>
          <p:nvPr/>
        </p:nvSpPr>
        <p:spPr>
          <a:xfrm>
            <a:off x="6154455" y="2864433"/>
            <a:ext cx="22301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 smtClean="0">
                <a:solidFill>
                  <a:schemeClr val="bg1"/>
                </a:solidFill>
              </a:rPr>
              <a:t>Appointment History</a:t>
            </a:r>
          </a:p>
        </p:txBody>
      </p:sp>
      <p:cxnSp>
        <p:nvCxnSpPr>
          <p:cNvPr id="117" name="Straight Connector 116"/>
          <p:cNvCxnSpPr/>
          <p:nvPr/>
        </p:nvCxnSpPr>
        <p:spPr>
          <a:xfrm>
            <a:off x="6210301" y="3112083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230655" y="1073733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itle 3"/>
          <p:cNvSpPr txBox="1">
            <a:spLocks/>
          </p:cNvSpPr>
          <p:nvPr/>
        </p:nvSpPr>
        <p:spPr>
          <a:xfrm>
            <a:off x="6456647" y="3170097"/>
            <a:ext cx="2441008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smtClean="0">
                <a:solidFill>
                  <a:schemeClr val="bg1"/>
                </a:solidFill>
              </a:rPr>
              <a:t>Monday. May 19, 2014 @10:00 SG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Doctor Name, Doctor Level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Office Address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Appointment Status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232668" y="3227247"/>
            <a:ext cx="244333" cy="247650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1" name="Rectangle 120"/>
          <p:cNvSpPr/>
          <p:nvPr/>
        </p:nvSpPr>
        <p:spPr>
          <a:xfrm rot="2657089">
            <a:off x="8739042" y="3525439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 rot="18858244">
            <a:off x="8740049" y="3601625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6230655" y="4007433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3"/>
          <p:cNvSpPr txBox="1">
            <a:spLocks/>
          </p:cNvSpPr>
          <p:nvPr/>
        </p:nvSpPr>
        <p:spPr>
          <a:xfrm>
            <a:off x="6477001" y="4065447"/>
            <a:ext cx="2441008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smtClean="0">
                <a:solidFill>
                  <a:schemeClr val="bg1"/>
                </a:solidFill>
              </a:rPr>
              <a:t>Sunday. May 18, 2014 @17:05 SG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Doctor Name, Doctor Level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Office Address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Appointment Status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253022" y="4122597"/>
            <a:ext cx="244333" cy="247650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6" name="Rectangle 125"/>
          <p:cNvSpPr/>
          <p:nvPr/>
        </p:nvSpPr>
        <p:spPr>
          <a:xfrm rot="2657089">
            <a:off x="8759396" y="4420789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 rot="18858244">
            <a:off x="8760403" y="4496975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itle 3"/>
          <p:cNvSpPr txBox="1">
            <a:spLocks/>
          </p:cNvSpPr>
          <p:nvPr/>
        </p:nvSpPr>
        <p:spPr>
          <a:xfrm>
            <a:off x="7145055" y="197433"/>
            <a:ext cx="914400" cy="41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S4-I</a:t>
            </a:r>
            <a:endParaRPr lang="en-US" sz="2400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6230655" y="1340433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itle 3"/>
          <p:cNvSpPr txBox="1">
            <a:spLocks/>
          </p:cNvSpPr>
          <p:nvPr/>
        </p:nvSpPr>
        <p:spPr>
          <a:xfrm>
            <a:off x="6477000" y="1340433"/>
            <a:ext cx="2441008" cy="68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smtClean="0">
                <a:solidFill>
                  <a:schemeClr val="bg1"/>
                </a:solidFill>
              </a:rPr>
              <a:t>Monday. May 19, 2014 @10:00 SG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Doctor Name, Doctor Level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Office Address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253021" y="1473783"/>
            <a:ext cx="244333" cy="247650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7" name="Rectangle 136"/>
          <p:cNvSpPr/>
          <p:nvPr/>
        </p:nvSpPr>
        <p:spPr>
          <a:xfrm rot="2657089">
            <a:off x="8759395" y="1695775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 rot="18858244">
            <a:off x="8760402" y="1771961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6251008" y="2102433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tle 3"/>
          <p:cNvSpPr txBox="1">
            <a:spLocks/>
          </p:cNvSpPr>
          <p:nvPr/>
        </p:nvSpPr>
        <p:spPr>
          <a:xfrm>
            <a:off x="6456647" y="2102433"/>
            <a:ext cx="2441008" cy="68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smtClean="0">
                <a:solidFill>
                  <a:schemeClr val="bg1"/>
                </a:solidFill>
              </a:rPr>
              <a:t>Monday. May 19, 2014 @10:00 SG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Doctor Name, Doctor Level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Office Address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232668" y="2235783"/>
            <a:ext cx="244333" cy="247650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2" name="Rectangle 141"/>
          <p:cNvSpPr/>
          <p:nvPr/>
        </p:nvSpPr>
        <p:spPr>
          <a:xfrm rot="2657089">
            <a:off x="8739042" y="2457775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 rot="18858244">
            <a:off x="8740049" y="2533961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itle 3"/>
          <p:cNvSpPr txBox="1">
            <a:spLocks/>
          </p:cNvSpPr>
          <p:nvPr/>
        </p:nvSpPr>
        <p:spPr>
          <a:xfrm>
            <a:off x="304800" y="1066800"/>
            <a:ext cx="2441008" cy="68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1"/>
                </a:solidFill>
              </a:rPr>
              <a:t>Office Name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Office Address</a:t>
            </a:r>
          </a:p>
        </p:txBody>
      </p:sp>
      <p:sp>
        <p:nvSpPr>
          <p:cNvPr id="147" name="Rectangle 146"/>
          <p:cNvSpPr/>
          <p:nvPr/>
        </p:nvSpPr>
        <p:spPr>
          <a:xfrm rot="2657089">
            <a:off x="2757340" y="1373743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 rot="18858244">
            <a:off x="2758347" y="1449929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2057400" y="1323201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0.7km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228600" y="1752600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itle 3"/>
          <p:cNvSpPr txBox="1">
            <a:spLocks/>
          </p:cNvSpPr>
          <p:nvPr/>
        </p:nvSpPr>
        <p:spPr>
          <a:xfrm>
            <a:off x="304800" y="1765354"/>
            <a:ext cx="2441008" cy="68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1"/>
                </a:solidFill>
              </a:rPr>
              <a:t>Office Name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Office Address</a:t>
            </a:r>
          </a:p>
        </p:txBody>
      </p:sp>
      <p:sp>
        <p:nvSpPr>
          <p:cNvPr id="177" name="Rectangle 176"/>
          <p:cNvSpPr/>
          <p:nvPr/>
        </p:nvSpPr>
        <p:spPr>
          <a:xfrm rot="2657089">
            <a:off x="2757340" y="2072297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 rot="18858244">
            <a:off x="2758347" y="2148483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2057400" y="2021755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</a:t>
            </a:r>
            <a:r>
              <a:rPr lang="en-US" sz="1200" dirty="0" smtClean="0">
                <a:solidFill>
                  <a:schemeClr val="bg1"/>
                </a:solidFill>
              </a:rPr>
              <a:t>.7km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228600" y="2583122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itle 3"/>
          <p:cNvSpPr txBox="1">
            <a:spLocks/>
          </p:cNvSpPr>
          <p:nvPr/>
        </p:nvSpPr>
        <p:spPr>
          <a:xfrm>
            <a:off x="304800" y="2595876"/>
            <a:ext cx="2441008" cy="68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1"/>
                </a:solidFill>
              </a:rPr>
              <a:t>Office Name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Office Address</a:t>
            </a:r>
          </a:p>
        </p:txBody>
      </p:sp>
      <p:sp>
        <p:nvSpPr>
          <p:cNvPr id="182" name="Rectangle 181"/>
          <p:cNvSpPr/>
          <p:nvPr/>
        </p:nvSpPr>
        <p:spPr>
          <a:xfrm rot="2657089">
            <a:off x="2757340" y="2902819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 182"/>
          <p:cNvSpPr/>
          <p:nvPr/>
        </p:nvSpPr>
        <p:spPr>
          <a:xfrm rot="18858244">
            <a:off x="2758347" y="2979005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 183"/>
          <p:cNvSpPr/>
          <p:nvPr/>
        </p:nvSpPr>
        <p:spPr>
          <a:xfrm>
            <a:off x="2057400" y="2852277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2.7km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>
            <a:off x="208246" y="3348588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itle 3"/>
          <p:cNvSpPr txBox="1">
            <a:spLocks/>
          </p:cNvSpPr>
          <p:nvPr/>
        </p:nvSpPr>
        <p:spPr>
          <a:xfrm>
            <a:off x="284446" y="3361342"/>
            <a:ext cx="2441008" cy="68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1"/>
                </a:solidFill>
              </a:rPr>
              <a:t>Office Name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Office Address</a:t>
            </a:r>
          </a:p>
        </p:txBody>
      </p:sp>
      <p:sp>
        <p:nvSpPr>
          <p:cNvPr id="187" name="Rectangle 186"/>
          <p:cNvSpPr/>
          <p:nvPr/>
        </p:nvSpPr>
        <p:spPr>
          <a:xfrm rot="2657089">
            <a:off x="2736986" y="3668285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 rot="18858244">
            <a:off x="2737993" y="3744471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Rectangle 188"/>
          <p:cNvSpPr/>
          <p:nvPr/>
        </p:nvSpPr>
        <p:spPr>
          <a:xfrm>
            <a:off x="2037046" y="3617743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3.7km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0" name="Straight Connector 189"/>
          <p:cNvCxnSpPr/>
          <p:nvPr/>
        </p:nvCxnSpPr>
        <p:spPr>
          <a:xfrm>
            <a:off x="208246" y="4179110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itle 3"/>
          <p:cNvSpPr txBox="1">
            <a:spLocks/>
          </p:cNvSpPr>
          <p:nvPr/>
        </p:nvSpPr>
        <p:spPr>
          <a:xfrm>
            <a:off x="284446" y="4191864"/>
            <a:ext cx="2441008" cy="68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1"/>
                </a:solidFill>
              </a:rPr>
              <a:t>Office Name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Office Address</a:t>
            </a:r>
          </a:p>
        </p:txBody>
      </p:sp>
      <p:sp>
        <p:nvSpPr>
          <p:cNvPr id="192" name="Rectangle 191"/>
          <p:cNvSpPr/>
          <p:nvPr/>
        </p:nvSpPr>
        <p:spPr>
          <a:xfrm rot="2657089">
            <a:off x="2736986" y="4498807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/>
          <p:cNvSpPr/>
          <p:nvPr/>
        </p:nvSpPr>
        <p:spPr>
          <a:xfrm rot="18858244">
            <a:off x="2737993" y="4574993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/>
          <p:cNvSpPr/>
          <p:nvPr/>
        </p:nvSpPr>
        <p:spPr>
          <a:xfrm>
            <a:off x="2037046" y="4448265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4.7km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5" name="Title 3"/>
          <p:cNvSpPr txBox="1">
            <a:spLocks/>
          </p:cNvSpPr>
          <p:nvPr/>
        </p:nvSpPr>
        <p:spPr>
          <a:xfrm>
            <a:off x="4044156" y="1524000"/>
            <a:ext cx="1811055" cy="937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Doctor Name, Doctor Level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Office Address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200400" y="1556627"/>
            <a:ext cx="843756" cy="894484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 </a:t>
            </a:r>
          </a:p>
          <a:p>
            <a:pPr algn="ctr"/>
            <a:r>
              <a:rPr lang="en-US" sz="1200" dirty="0" smtClean="0"/>
              <a:t>Picture</a:t>
            </a:r>
            <a:endParaRPr lang="en-US" sz="1200" dirty="0"/>
          </a:p>
        </p:txBody>
      </p:sp>
      <p:cxnSp>
        <p:nvCxnSpPr>
          <p:cNvPr id="197" name="Straight Connector 196"/>
          <p:cNvCxnSpPr/>
          <p:nvPr/>
        </p:nvCxnSpPr>
        <p:spPr>
          <a:xfrm>
            <a:off x="3200400" y="2537981"/>
            <a:ext cx="24180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itle 3"/>
          <p:cNvSpPr txBox="1">
            <a:spLocks/>
          </p:cNvSpPr>
          <p:nvPr/>
        </p:nvSpPr>
        <p:spPr>
          <a:xfrm>
            <a:off x="4054333" y="2660067"/>
            <a:ext cx="1811055" cy="937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Doctor Name, Doctor Level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Office Address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210577" y="2692694"/>
            <a:ext cx="843756" cy="894484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 </a:t>
            </a:r>
          </a:p>
          <a:p>
            <a:pPr algn="ctr"/>
            <a:r>
              <a:rPr lang="en-US" sz="1200" dirty="0" smtClean="0"/>
              <a:t>Picture</a:t>
            </a:r>
            <a:endParaRPr lang="en-US" sz="1200" dirty="0"/>
          </a:p>
        </p:txBody>
      </p:sp>
      <p:cxnSp>
        <p:nvCxnSpPr>
          <p:cNvPr id="200" name="Straight Connector 199"/>
          <p:cNvCxnSpPr/>
          <p:nvPr/>
        </p:nvCxnSpPr>
        <p:spPr>
          <a:xfrm>
            <a:off x="3200400" y="3687914"/>
            <a:ext cx="24180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itle 3"/>
          <p:cNvSpPr txBox="1">
            <a:spLocks/>
          </p:cNvSpPr>
          <p:nvPr/>
        </p:nvSpPr>
        <p:spPr>
          <a:xfrm>
            <a:off x="4054333" y="3810000"/>
            <a:ext cx="1811055" cy="937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Doctor Name, Doctor Level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Office Address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3210577" y="3842627"/>
            <a:ext cx="843756" cy="894484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 </a:t>
            </a:r>
          </a:p>
          <a:p>
            <a:pPr algn="ctr"/>
            <a:r>
              <a:rPr lang="en-US" sz="1200" dirty="0" smtClean="0"/>
              <a:t>Picture</a:t>
            </a:r>
            <a:endParaRPr lang="en-US" sz="1200" dirty="0"/>
          </a:p>
        </p:txBody>
      </p:sp>
      <p:sp>
        <p:nvSpPr>
          <p:cNvPr id="214" name="Title 3"/>
          <p:cNvSpPr txBox="1">
            <a:spLocks/>
          </p:cNvSpPr>
          <p:nvPr/>
        </p:nvSpPr>
        <p:spPr>
          <a:xfrm>
            <a:off x="30543" y="5181600"/>
            <a:ext cx="2941257" cy="1620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/>
              <a:t>Select Office</a:t>
            </a:r>
          </a:p>
          <a:p>
            <a:pPr algn="l"/>
            <a:r>
              <a:rPr lang="en-US" sz="1400" dirty="0" smtClean="0"/>
              <a:t>- show list of office + address + distances (list from near to far)</a:t>
            </a:r>
          </a:p>
          <a:p>
            <a:pPr algn="l"/>
            <a:r>
              <a:rPr lang="en-US" sz="1400" dirty="0" smtClean="0"/>
              <a:t>- Tap on Cancel &gt; Go to Appointment screen (S4). &amp; Back to previous screen</a:t>
            </a:r>
          </a:p>
        </p:txBody>
      </p:sp>
      <p:sp>
        <p:nvSpPr>
          <p:cNvPr id="215" name="Title 3"/>
          <p:cNvSpPr txBox="1">
            <a:spLocks/>
          </p:cNvSpPr>
          <p:nvPr/>
        </p:nvSpPr>
        <p:spPr>
          <a:xfrm>
            <a:off x="3089787" y="5223164"/>
            <a:ext cx="3006213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/>
              <a:t>Select Doctor</a:t>
            </a:r>
          </a:p>
          <a:p>
            <a:pPr algn="l"/>
            <a:r>
              <a:rPr lang="en-US" sz="1400" dirty="0" smtClean="0"/>
              <a:t>- Show Doctor list with names + Picture +  address listed by Name as contact list</a:t>
            </a:r>
          </a:p>
          <a:p>
            <a:pPr algn="l"/>
            <a:r>
              <a:rPr lang="en-US" sz="1400" dirty="0" smtClean="0"/>
              <a:t>- Search Tool allow user to search as contact list</a:t>
            </a:r>
          </a:p>
          <a:p>
            <a:pPr algn="l"/>
            <a:r>
              <a:rPr lang="en-US" sz="1400" dirty="0" smtClean="0"/>
              <a:t>- Tap on Cancel &gt; Go to Appointment screen (S4). </a:t>
            </a:r>
            <a:r>
              <a:rPr lang="en-US" sz="1400" dirty="0"/>
              <a:t>&amp; Back to previous screen</a:t>
            </a:r>
            <a:endParaRPr lang="en-US" sz="1400" dirty="0" smtClean="0"/>
          </a:p>
        </p:txBody>
      </p:sp>
      <p:sp>
        <p:nvSpPr>
          <p:cNvPr id="216" name="Title 3"/>
          <p:cNvSpPr txBox="1">
            <a:spLocks/>
          </p:cNvSpPr>
          <p:nvPr/>
        </p:nvSpPr>
        <p:spPr>
          <a:xfrm>
            <a:off x="6152520" y="5171375"/>
            <a:ext cx="2843624" cy="1620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/>
              <a:t>Appointment screen</a:t>
            </a:r>
          </a:p>
          <a:p>
            <a:pPr algn="l"/>
            <a:r>
              <a:rPr lang="en-US" sz="1400" dirty="0" smtClean="0"/>
              <a:t>- This is  how it look like after having appointments booked.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210576" y="1067901"/>
            <a:ext cx="2677177" cy="341367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 for Doctor Name</a:t>
            </a:r>
            <a:endParaRPr lang="en-US" sz="1200" dirty="0"/>
          </a:p>
        </p:txBody>
      </p:sp>
      <p:sp>
        <p:nvSpPr>
          <p:cNvPr id="221" name="Title 3"/>
          <p:cNvSpPr txBox="1">
            <a:spLocks/>
          </p:cNvSpPr>
          <p:nvPr/>
        </p:nvSpPr>
        <p:spPr>
          <a:xfrm>
            <a:off x="5638800" y="1447800"/>
            <a:ext cx="237473" cy="3345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A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B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C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D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E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F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G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H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K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L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M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N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356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5000" y="1124581"/>
            <a:ext cx="2819400" cy="4800600"/>
          </a:xfrm>
          <a:prstGeom prst="rect">
            <a:avLst/>
          </a:prstGeom>
          <a:solidFill>
            <a:srgbClr val="00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362200" y="220506"/>
            <a:ext cx="4648200" cy="41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S5: Treat Me Now Screen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00801" y="1162681"/>
            <a:ext cx="1447799" cy="39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</a:rPr>
              <a:t>New case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7904446" y="1238881"/>
            <a:ext cx="6299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Cancel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0800" y="2971800"/>
            <a:ext cx="1503646" cy="304800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request</a:t>
            </a:r>
            <a:endParaRPr lang="en-US" sz="1200" dirty="0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5770846" y="1581150"/>
            <a:ext cx="27635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smtClean="0">
                <a:solidFill>
                  <a:schemeClr val="bg1"/>
                </a:solidFill>
              </a:rPr>
              <a:t>I think I have…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770846" y="1828800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91200" y="1543681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5715000" y="1956793"/>
            <a:ext cx="2763554" cy="657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Tell us more detail of your issue and we will contact you very soon</a:t>
            </a:r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791200" y="2614411"/>
            <a:ext cx="266371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3"/>
          <p:cNvSpPr txBox="1">
            <a:spLocks/>
          </p:cNvSpPr>
          <p:nvPr/>
        </p:nvSpPr>
        <p:spPr>
          <a:xfrm>
            <a:off x="533400" y="1238881"/>
            <a:ext cx="3810000" cy="2418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+mj-lt"/>
              <a:buAutoNum type="arabicPeriod"/>
            </a:pPr>
            <a:r>
              <a:rPr lang="en-US" sz="1400" dirty="0" smtClean="0"/>
              <a:t>This screen  allow user to describe a short explanation of his issue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 smtClean="0"/>
              <a:t>Tap on Cancel &gt; Go to Home screen (S2)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 smtClean="0"/>
              <a:t>Tap “Send request” icon &gt; Go to S4-F with word change to “Your request is sent! Our team will contact you soon to help you.”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=&gt; Then this request will sent to Control panel of Mint Medical Admin for further action</a:t>
            </a:r>
          </a:p>
        </p:txBody>
      </p:sp>
    </p:spTree>
    <p:extLst>
      <p:ext uri="{BB962C8B-B14F-4D97-AF65-F5344CB8AC3E}">
        <p14:creationId xmlns:p14="http://schemas.microsoft.com/office/powerpoint/2010/main" val="32324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895600"/>
            <a:ext cx="8534400" cy="3162300"/>
          </a:xfrm>
          <a:prstGeom prst="rect">
            <a:avLst/>
          </a:prstGeom>
          <a:solidFill>
            <a:srgbClr val="00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362200" y="220506"/>
            <a:ext cx="4648200" cy="41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S6: Prescription Screen</a:t>
            </a:r>
            <a:endParaRPr lang="en-US" sz="2400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568037" y="631067"/>
            <a:ext cx="3810000" cy="2418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/>
              <a:t>1. Prescription Request Status</a:t>
            </a:r>
          </a:p>
          <a:p>
            <a:pPr algn="l"/>
            <a:r>
              <a:rPr lang="en-US" sz="1400" dirty="0"/>
              <a:t> + View history request</a:t>
            </a:r>
          </a:p>
          <a:p>
            <a:pPr algn="l"/>
            <a:r>
              <a:rPr lang="en-US" sz="1400" dirty="0"/>
              <a:t> + Status of request</a:t>
            </a:r>
          </a:p>
          <a:p>
            <a:pPr algn="l"/>
            <a:r>
              <a:rPr lang="en-US" sz="1400" dirty="0"/>
              <a:t>2. View prescription detail, from Doctor send &amp; Admin Mint Medical send</a:t>
            </a:r>
          </a:p>
          <a:p>
            <a:pPr algn="l"/>
            <a:r>
              <a:rPr lang="en-US" sz="1400" dirty="0"/>
              <a:t>3. Request new Prescription</a:t>
            </a:r>
          </a:p>
          <a:p>
            <a:pPr algn="l"/>
            <a:r>
              <a:rPr lang="en-US" sz="1400" dirty="0"/>
              <a:t> + Write in box</a:t>
            </a:r>
          </a:p>
          <a:p>
            <a:pPr algn="l"/>
            <a:r>
              <a:rPr lang="en-US" sz="1400" dirty="0"/>
              <a:t> + Send to Admin </a:t>
            </a:r>
            <a:endParaRPr lang="en-US" sz="1400" dirty="0" smtClean="0"/>
          </a:p>
        </p:txBody>
      </p:sp>
      <p:pic>
        <p:nvPicPr>
          <p:cNvPr id="1026" name="Picture 2" descr="C:\Users\Tuyen Dao\Desktop\attach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39106"/>
            <a:ext cx="82677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70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6100" y="1000003"/>
            <a:ext cx="2819400" cy="4800600"/>
          </a:xfrm>
          <a:prstGeom prst="rect">
            <a:avLst/>
          </a:prstGeom>
          <a:solidFill>
            <a:srgbClr val="00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362200" y="220506"/>
            <a:ext cx="4648200" cy="41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S7: Locations Screen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62300" y="1475622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3"/>
          <p:cNvSpPr txBox="1">
            <a:spLocks/>
          </p:cNvSpPr>
          <p:nvPr/>
        </p:nvSpPr>
        <p:spPr>
          <a:xfrm>
            <a:off x="152400" y="1001135"/>
            <a:ext cx="2743200" cy="555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 smtClean="0"/>
              <a:t>There are 2 options to view</a:t>
            </a:r>
          </a:p>
          <a:p>
            <a:pPr algn="l"/>
            <a:r>
              <a:rPr lang="en-US" sz="1400" dirty="0" smtClean="0"/>
              <a:t>1. Click on List = View on list (The list be shown is the same with list on S4-G)</a:t>
            </a:r>
          </a:p>
          <a:p>
            <a:pPr algn="l"/>
            <a:r>
              <a:rPr lang="en-US" sz="1400" dirty="0" smtClean="0"/>
              <a:t> * There are a background under “List” icon</a:t>
            </a:r>
          </a:p>
          <a:p>
            <a:pPr algn="l"/>
            <a:r>
              <a:rPr lang="en-US" sz="1400" dirty="0" smtClean="0"/>
              <a:t>2. Click on Map = View on map with the center point is Current location &amp; office surrounding if they are close enough</a:t>
            </a:r>
          </a:p>
          <a:p>
            <a:pPr algn="l"/>
            <a:r>
              <a:rPr lang="en-US" sz="1400" dirty="0" smtClean="0"/>
              <a:t>* There </a:t>
            </a:r>
            <a:r>
              <a:rPr lang="en-US" sz="1400" dirty="0"/>
              <a:t>are a background </a:t>
            </a:r>
            <a:r>
              <a:rPr lang="en-US" sz="1400" dirty="0" smtClean="0"/>
              <a:t>under “Map’’ icon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3. When tap a location (Office) &gt; Go to </a:t>
            </a:r>
            <a:r>
              <a:rPr lang="en-US" sz="1400" dirty="0" smtClean="0">
                <a:solidFill>
                  <a:srgbClr val="FF0000"/>
                </a:solidFill>
              </a:rPr>
              <a:t>S7-A</a:t>
            </a:r>
            <a:r>
              <a:rPr lang="en-US" sz="1400" dirty="0" smtClean="0"/>
              <a:t> Screen</a:t>
            </a:r>
          </a:p>
          <a:p>
            <a:pPr algn="l"/>
            <a:endParaRPr lang="en-US" sz="14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3218146" y="1105166"/>
            <a:ext cx="6299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6" name="Rectangle 15"/>
          <p:cNvSpPr/>
          <p:nvPr/>
        </p:nvSpPr>
        <p:spPr>
          <a:xfrm rot="2657089">
            <a:off x="3156089" y="1232927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8858244">
            <a:off x="3157096" y="1156714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67660" y="1063450"/>
            <a:ext cx="628140" cy="304800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943860" y="1018422"/>
            <a:ext cx="1447799" cy="39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</a:rPr>
              <a:t>List    Map</a:t>
            </a: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3218146" y="1607142"/>
            <a:ext cx="2441008" cy="68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1"/>
                </a:solidFill>
              </a:rPr>
              <a:t>Office Name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Office Address</a:t>
            </a:r>
          </a:p>
        </p:txBody>
      </p:sp>
      <p:sp>
        <p:nvSpPr>
          <p:cNvPr id="21" name="Rectangle 20"/>
          <p:cNvSpPr/>
          <p:nvPr/>
        </p:nvSpPr>
        <p:spPr>
          <a:xfrm rot="2657089">
            <a:off x="5670686" y="1914085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18858244">
            <a:off x="5671693" y="1990271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70746" y="1863543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0.7km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141946" y="2292942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3"/>
          <p:cNvSpPr txBox="1">
            <a:spLocks/>
          </p:cNvSpPr>
          <p:nvPr/>
        </p:nvSpPr>
        <p:spPr>
          <a:xfrm>
            <a:off x="3218146" y="2305696"/>
            <a:ext cx="2441008" cy="68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1"/>
                </a:solidFill>
              </a:rPr>
              <a:t>Office Name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Office Address</a:t>
            </a:r>
          </a:p>
        </p:txBody>
      </p:sp>
      <p:sp>
        <p:nvSpPr>
          <p:cNvPr id="26" name="Rectangle 25"/>
          <p:cNvSpPr/>
          <p:nvPr/>
        </p:nvSpPr>
        <p:spPr>
          <a:xfrm rot="2657089">
            <a:off x="5670686" y="2612639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rot="18858244">
            <a:off x="5671693" y="2688825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970746" y="2562097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</a:t>
            </a:r>
            <a:r>
              <a:rPr lang="en-US" sz="1200" dirty="0" smtClean="0">
                <a:solidFill>
                  <a:schemeClr val="bg1"/>
                </a:solidFill>
              </a:rPr>
              <a:t>.7km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141946" y="3123464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3"/>
          <p:cNvSpPr txBox="1">
            <a:spLocks/>
          </p:cNvSpPr>
          <p:nvPr/>
        </p:nvSpPr>
        <p:spPr>
          <a:xfrm>
            <a:off x="3218146" y="3136218"/>
            <a:ext cx="2441008" cy="68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1"/>
                </a:solidFill>
              </a:rPr>
              <a:t>Office Name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Office Address</a:t>
            </a:r>
          </a:p>
        </p:txBody>
      </p:sp>
      <p:sp>
        <p:nvSpPr>
          <p:cNvPr id="31" name="Rectangle 30"/>
          <p:cNvSpPr/>
          <p:nvPr/>
        </p:nvSpPr>
        <p:spPr>
          <a:xfrm rot="2657089">
            <a:off x="5670686" y="3443161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rot="18858244">
            <a:off x="5671693" y="3519347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970746" y="3392619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2.7km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121592" y="3888930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3"/>
          <p:cNvSpPr txBox="1">
            <a:spLocks/>
          </p:cNvSpPr>
          <p:nvPr/>
        </p:nvSpPr>
        <p:spPr>
          <a:xfrm>
            <a:off x="3197792" y="3901684"/>
            <a:ext cx="2441008" cy="68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1"/>
                </a:solidFill>
              </a:rPr>
              <a:t>Office Name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Office Address</a:t>
            </a:r>
          </a:p>
        </p:txBody>
      </p:sp>
      <p:sp>
        <p:nvSpPr>
          <p:cNvPr id="36" name="Rectangle 35"/>
          <p:cNvSpPr/>
          <p:nvPr/>
        </p:nvSpPr>
        <p:spPr>
          <a:xfrm rot="2657089">
            <a:off x="5650332" y="4208627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8858244">
            <a:off x="5651339" y="4284813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950392" y="4158085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3.7km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121592" y="4719452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3"/>
          <p:cNvSpPr txBox="1">
            <a:spLocks/>
          </p:cNvSpPr>
          <p:nvPr/>
        </p:nvSpPr>
        <p:spPr>
          <a:xfrm>
            <a:off x="3197792" y="4732206"/>
            <a:ext cx="2441008" cy="68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1"/>
                </a:solidFill>
              </a:rPr>
              <a:t>Office Name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Office Address</a:t>
            </a:r>
          </a:p>
        </p:txBody>
      </p:sp>
      <p:sp>
        <p:nvSpPr>
          <p:cNvPr id="41" name="Rectangle 40"/>
          <p:cNvSpPr/>
          <p:nvPr/>
        </p:nvSpPr>
        <p:spPr>
          <a:xfrm rot="2657089">
            <a:off x="5650332" y="5039149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18858244">
            <a:off x="5651339" y="5115335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950392" y="4988607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4.7km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72200" y="1001135"/>
            <a:ext cx="2819400" cy="4800600"/>
          </a:xfrm>
          <a:prstGeom prst="rect">
            <a:avLst/>
          </a:prstGeom>
          <a:solidFill>
            <a:srgbClr val="00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248400" y="1476754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3"/>
          <p:cNvSpPr txBox="1">
            <a:spLocks/>
          </p:cNvSpPr>
          <p:nvPr/>
        </p:nvSpPr>
        <p:spPr>
          <a:xfrm>
            <a:off x="6304246" y="1106298"/>
            <a:ext cx="6299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47" name="Rectangle 46"/>
          <p:cNvSpPr/>
          <p:nvPr/>
        </p:nvSpPr>
        <p:spPr>
          <a:xfrm rot="2657089">
            <a:off x="6242189" y="1234059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 rot="18858244">
            <a:off x="6243196" y="1157846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543800" y="1066800"/>
            <a:ext cx="628140" cy="304800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7029960" y="1019554"/>
            <a:ext cx="1447799" cy="39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</a:rPr>
              <a:t>List    Map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250412" y="1697242"/>
            <a:ext cx="2685341" cy="3941558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Map-view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02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7919" y="968275"/>
            <a:ext cx="2819400" cy="4800600"/>
          </a:xfrm>
          <a:prstGeom prst="rect">
            <a:avLst/>
          </a:prstGeom>
          <a:solidFill>
            <a:srgbClr val="00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44119" y="1443894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3"/>
          <p:cNvSpPr txBox="1">
            <a:spLocks/>
          </p:cNvSpPr>
          <p:nvPr/>
        </p:nvSpPr>
        <p:spPr>
          <a:xfrm>
            <a:off x="6099965" y="1073438"/>
            <a:ext cx="6299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7" name="Rectangle 6"/>
          <p:cNvSpPr/>
          <p:nvPr/>
        </p:nvSpPr>
        <p:spPr>
          <a:xfrm rot="2657089">
            <a:off x="6037908" y="1201199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8858244">
            <a:off x="6038915" y="1124986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25679" y="986694"/>
            <a:ext cx="901981" cy="39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Office</a:t>
            </a:r>
          </a:p>
        </p:txBody>
      </p:sp>
      <p:sp>
        <p:nvSpPr>
          <p:cNvPr id="35" name="Title 3"/>
          <p:cNvSpPr txBox="1">
            <a:spLocks/>
          </p:cNvSpPr>
          <p:nvPr/>
        </p:nvSpPr>
        <p:spPr>
          <a:xfrm>
            <a:off x="6813260" y="434875"/>
            <a:ext cx="914400" cy="41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S7-A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6045817" y="1531979"/>
            <a:ext cx="2667000" cy="1379395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Location Map-view</a:t>
            </a:r>
            <a:endParaRPr lang="en-US" sz="1200" dirty="0"/>
          </a:p>
        </p:txBody>
      </p:sp>
      <p:sp>
        <p:nvSpPr>
          <p:cNvPr id="37" name="Title 3"/>
          <p:cNvSpPr txBox="1">
            <a:spLocks/>
          </p:cNvSpPr>
          <p:nvPr/>
        </p:nvSpPr>
        <p:spPr>
          <a:xfrm>
            <a:off x="6056165" y="2911374"/>
            <a:ext cx="2441008" cy="647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1"/>
                </a:solidFill>
              </a:rPr>
              <a:t>Office Name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Office Address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6083682" y="3669573"/>
            <a:ext cx="249935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86606" y="4307389"/>
            <a:ext cx="249643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085144" y="4904443"/>
            <a:ext cx="249789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 txBox="1">
            <a:spLocks/>
          </p:cNvSpPr>
          <p:nvPr/>
        </p:nvSpPr>
        <p:spPr>
          <a:xfrm>
            <a:off x="6148201" y="3763119"/>
            <a:ext cx="2282437" cy="48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</a:rPr>
              <a:t>Book an appointment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6133599" y="4383589"/>
            <a:ext cx="1916042" cy="481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</a:rPr>
              <a:t>Call this office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6133599" y="4982469"/>
            <a:ext cx="1916042" cy="481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</a:rPr>
              <a:t>Driving direction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2657089">
            <a:off x="8426441" y="4587577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 rot="18858244">
            <a:off x="8427448" y="4663763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 rot="2657089">
            <a:off x="8424430" y="5120978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 rot="18858244">
            <a:off x="8425437" y="5197164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657089">
            <a:off x="8424428" y="3900731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 rot="18858244">
            <a:off x="8425435" y="3976917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3"/>
          <p:cNvSpPr txBox="1">
            <a:spLocks/>
          </p:cNvSpPr>
          <p:nvPr/>
        </p:nvSpPr>
        <p:spPr>
          <a:xfrm>
            <a:off x="152400" y="1001136"/>
            <a:ext cx="4800600" cy="42968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 smtClean="0"/>
              <a:t>1. Icon back &gt; Go to Location screen (S7)</a:t>
            </a:r>
          </a:p>
          <a:p>
            <a:pPr algn="l"/>
            <a:r>
              <a:rPr lang="en-US" sz="1400" dirty="0" smtClean="0"/>
              <a:t>2. Map-view = appearance of office location of map</a:t>
            </a:r>
          </a:p>
          <a:p>
            <a:pPr algn="l"/>
            <a:r>
              <a:rPr lang="en-US" sz="1400" dirty="0" smtClean="0"/>
              <a:t>3. Office name &amp; address is shown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smtClean="0"/>
              <a:t>4. Book an appointment: Tapped &gt; Go to S4-B &gt; S4-C &gt; </a:t>
            </a:r>
            <a:r>
              <a:rPr lang="en-US" sz="1400" dirty="0"/>
              <a:t>After writing reason &amp; tap “Next” &gt; Go to Availability screen </a:t>
            </a:r>
            <a:r>
              <a:rPr lang="en-US" sz="1400" dirty="0">
                <a:solidFill>
                  <a:srgbClr val="FF0000"/>
                </a:solidFill>
              </a:rPr>
              <a:t>S4-D</a:t>
            </a:r>
            <a:r>
              <a:rPr lang="en-US" sz="1400" dirty="0"/>
              <a:t> with only available time of </a:t>
            </a:r>
            <a:r>
              <a:rPr lang="en-US" sz="1400" dirty="0" smtClean="0"/>
              <a:t>doctors on that office only  &gt; Choose </a:t>
            </a:r>
            <a:r>
              <a:rPr lang="en-US" sz="1400" dirty="0"/>
              <a:t>an appointment &gt; Go to Details screen </a:t>
            </a:r>
            <a:r>
              <a:rPr lang="en-US" sz="1400" dirty="0">
                <a:solidFill>
                  <a:srgbClr val="FF0000"/>
                </a:solidFill>
              </a:rPr>
              <a:t>S4-E</a:t>
            </a:r>
            <a:r>
              <a:rPr lang="en-US" sz="1400" dirty="0"/>
              <a:t> &gt; Tap “Book Appointment” &gt; Go to Se you soon screen </a:t>
            </a:r>
            <a:r>
              <a:rPr lang="en-US" sz="1400" dirty="0">
                <a:solidFill>
                  <a:srgbClr val="FF0000"/>
                </a:solidFill>
              </a:rPr>
              <a:t>S4-F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smtClean="0"/>
              <a:t>5. Call this office: Tapped &gt; Pop-up  Phone app with Call action right away happen (user call to office)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smtClean="0"/>
              <a:t>6. Driving direction: Tapped &gt; Show direction from current location to this location</a:t>
            </a:r>
          </a:p>
          <a:p>
            <a:pPr algn="l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3982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5000" y="1066800"/>
            <a:ext cx="2819400" cy="4800600"/>
          </a:xfrm>
          <a:prstGeom prst="rect">
            <a:avLst/>
          </a:prstGeom>
          <a:solidFill>
            <a:srgbClr val="00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362200" y="220506"/>
            <a:ext cx="4648200" cy="41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S8: Contact Us Screen</a:t>
            </a:r>
            <a:endParaRPr lang="en-US" sz="2400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533400" y="1238881"/>
            <a:ext cx="3810000" cy="508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 smtClean="0"/>
              <a:t>1. My doctor</a:t>
            </a:r>
          </a:p>
          <a:p>
            <a:pPr algn="l"/>
            <a:r>
              <a:rPr lang="en-US" sz="1400" dirty="0" smtClean="0"/>
              <a:t>- When user not yet buy membership &gt; Can not see</a:t>
            </a:r>
          </a:p>
          <a:p>
            <a:pPr algn="l"/>
            <a:r>
              <a:rPr lang="en-US" sz="1400" dirty="0" smtClean="0"/>
              <a:t>- When user bought membership &gt; Appear for usage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2. One medical support: Tapped &gt; Open Mail App with</a:t>
            </a:r>
          </a:p>
          <a:p>
            <a:pPr algn="l"/>
            <a:r>
              <a:rPr lang="en-US" sz="1400" dirty="0" smtClean="0"/>
              <a:t>+ Mail title = Support</a:t>
            </a:r>
          </a:p>
          <a:p>
            <a:pPr algn="l"/>
            <a:r>
              <a:rPr lang="en-US" sz="1400" dirty="0" smtClean="0"/>
              <a:t>+ To = </a:t>
            </a:r>
            <a:r>
              <a:rPr lang="en-US" sz="1400" dirty="0" smtClean="0">
                <a:hlinkClick r:id="rId2"/>
              </a:rPr>
              <a:t>admin@mintmedical.sg</a:t>
            </a:r>
            <a:r>
              <a:rPr lang="en-US" sz="1400" dirty="0" smtClean="0"/>
              <a:t> / </a:t>
            </a:r>
            <a:r>
              <a:rPr lang="en-US" sz="1400" dirty="0" smtClean="0">
                <a:hlinkClick r:id="rId3"/>
              </a:rPr>
              <a:t>admin@ilokun.com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(client’s confirmation)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smtClean="0"/>
              <a:t>3. Feedback: Tapped &gt; </a:t>
            </a:r>
            <a:r>
              <a:rPr lang="en-US" sz="1400" dirty="0"/>
              <a:t>Open Mail App with</a:t>
            </a:r>
          </a:p>
          <a:p>
            <a:pPr algn="l"/>
            <a:r>
              <a:rPr lang="en-US" sz="1400" dirty="0"/>
              <a:t>+ Mail title = </a:t>
            </a:r>
            <a:r>
              <a:rPr lang="en-US" sz="1400" dirty="0" err="1" smtClean="0"/>
              <a:t>Feebback</a:t>
            </a:r>
            <a:endParaRPr lang="en-US" sz="1400" dirty="0"/>
          </a:p>
          <a:p>
            <a:pPr algn="l"/>
            <a:r>
              <a:rPr lang="en-US" sz="1400" dirty="0"/>
              <a:t>+ To = </a:t>
            </a:r>
            <a:r>
              <a:rPr lang="en-US" sz="1400" dirty="0" smtClean="0">
                <a:hlinkClick r:id="rId4"/>
              </a:rPr>
              <a:t>feedback@mintmedical.sg</a:t>
            </a:r>
            <a:r>
              <a:rPr lang="en-US" sz="1400" dirty="0" smtClean="0"/>
              <a:t> </a:t>
            </a:r>
            <a:r>
              <a:rPr lang="en-US" sz="1400" dirty="0"/>
              <a:t>/ </a:t>
            </a:r>
            <a:r>
              <a:rPr lang="en-US" sz="1400" dirty="0" smtClean="0">
                <a:hlinkClick r:id="rId5"/>
              </a:rPr>
              <a:t>feedback@ilokun.com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rgbClr val="FF0000"/>
                </a:solidFill>
              </a:rPr>
              <a:t>(client’s confirmation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</a:p>
          <a:p>
            <a:pPr algn="l"/>
            <a:endParaRPr lang="en-US" sz="1400" dirty="0">
              <a:solidFill>
                <a:srgbClr val="FF0000"/>
              </a:solidFill>
            </a:endParaRPr>
          </a:p>
          <a:p>
            <a:pPr algn="l"/>
            <a:r>
              <a:rPr lang="en-US" sz="1400" dirty="0" smtClean="0"/>
              <a:t>4. Share: </a:t>
            </a:r>
            <a:r>
              <a:rPr lang="en-US" sz="1400" dirty="0"/>
              <a:t>Tapped &gt; Open Mail App with</a:t>
            </a:r>
          </a:p>
          <a:p>
            <a:pPr algn="l"/>
            <a:r>
              <a:rPr lang="en-US" sz="1400" dirty="0"/>
              <a:t>+ Mail title = </a:t>
            </a:r>
            <a:r>
              <a:rPr lang="en-US" sz="1400" dirty="0" smtClean="0"/>
              <a:t>Mint Medical Service – Register yours</a:t>
            </a:r>
            <a:endParaRPr lang="en-US" sz="1400" dirty="0"/>
          </a:p>
          <a:p>
            <a:pPr algn="l"/>
            <a:r>
              <a:rPr lang="en-US" sz="1400" dirty="0"/>
              <a:t>+ </a:t>
            </a:r>
            <a:r>
              <a:rPr lang="en-US" sz="1400" dirty="0" smtClean="0"/>
              <a:t>From = client’s email address </a:t>
            </a:r>
          </a:p>
          <a:p>
            <a:pPr algn="l"/>
            <a:r>
              <a:rPr lang="en-US" sz="1400" dirty="0" smtClean="0"/>
              <a:t>+ Content = </a:t>
            </a:r>
            <a:r>
              <a:rPr lang="en-US" sz="1400" dirty="0">
                <a:solidFill>
                  <a:srgbClr val="FF0000"/>
                </a:solidFill>
              </a:rPr>
              <a:t>(client’s confirmation)</a:t>
            </a:r>
          </a:p>
          <a:p>
            <a:pPr algn="l"/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770846" y="1524000"/>
            <a:ext cx="29159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3"/>
          <p:cNvSpPr txBox="1">
            <a:spLocks/>
          </p:cNvSpPr>
          <p:nvPr/>
        </p:nvSpPr>
        <p:spPr>
          <a:xfrm>
            <a:off x="5826692" y="1153544"/>
            <a:ext cx="6299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7" name="Rectangle 16"/>
          <p:cNvSpPr/>
          <p:nvPr/>
        </p:nvSpPr>
        <p:spPr>
          <a:xfrm rot="2657089">
            <a:off x="5764635" y="1281305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18858244">
            <a:off x="5765642" y="1205092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552406" y="1066800"/>
            <a:ext cx="1067594" cy="39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33" name="Title 3"/>
          <p:cNvSpPr txBox="1">
            <a:spLocks/>
          </p:cNvSpPr>
          <p:nvPr/>
        </p:nvSpPr>
        <p:spPr>
          <a:xfrm>
            <a:off x="5847046" y="1600200"/>
            <a:ext cx="2441008" cy="68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</a:rPr>
              <a:t>My doctor</a:t>
            </a:r>
          </a:p>
          <a:p>
            <a:pPr algn="l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Active membership required</a:t>
            </a:r>
          </a:p>
        </p:txBody>
      </p:sp>
      <p:sp>
        <p:nvSpPr>
          <p:cNvPr id="34" name="Rectangle 33"/>
          <p:cNvSpPr/>
          <p:nvPr/>
        </p:nvSpPr>
        <p:spPr>
          <a:xfrm rot="2657089">
            <a:off x="8299586" y="1907143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8858244">
            <a:off x="8300593" y="1983329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770846" y="2286000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3"/>
          <p:cNvSpPr txBox="1">
            <a:spLocks/>
          </p:cNvSpPr>
          <p:nvPr/>
        </p:nvSpPr>
        <p:spPr>
          <a:xfrm>
            <a:off x="5847046" y="2298754"/>
            <a:ext cx="2441008" cy="68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1"/>
                </a:solidFill>
              </a:rPr>
              <a:t>One medical support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Billing, general questions</a:t>
            </a:r>
          </a:p>
        </p:txBody>
      </p:sp>
      <p:sp>
        <p:nvSpPr>
          <p:cNvPr id="39" name="Rectangle 38"/>
          <p:cNvSpPr/>
          <p:nvPr/>
        </p:nvSpPr>
        <p:spPr>
          <a:xfrm rot="2657089">
            <a:off x="8299586" y="2605697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rot="18858244">
            <a:off x="8300593" y="2681883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5770846" y="3116522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3"/>
          <p:cNvSpPr txBox="1">
            <a:spLocks/>
          </p:cNvSpPr>
          <p:nvPr/>
        </p:nvSpPr>
        <p:spPr>
          <a:xfrm>
            <a:off x="5847046" y="3129276"/>
            <a:ext cx="2441008" cy="68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1"/>
                </a:solidFill>
              </a:rPr>
              <a:t>Feedback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Tell us how you are doing</a:t>
            </a:r>
          </a:p>
        </p:txBody>
      </p:sp>
      <p:sp>
        <p:nvSpPr>
          <p:cNvPr id="44" name="Rectangle 43"/>
          <p:cNvSpPr/>
          <p:nvPr/>
        </p:nvSpPr>
        <p:spPr>
          <a:xfrm rot="2657089">
            <a:off x="8299586" y="3436219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8858244">
            <a:off x="8300593" y="3512405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5750492" y="3881988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le 3"/>
          <p:cNvSpPr txBox="1">
            <a:spLocks/>
          </p:cNvSpPr>
          <p:nvPr/>
        </p:nvSpPr>
        <p:spPr>
          <a:xfrm>
            <a:off x="5826692" y="3894742"/>
            <a:ext cx="2441008" cy="68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1"/>
                </a:solidFill>
              </a:rPr>
              <a:t>Share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Refer a friend to Mint  Medical</a:t>
            </a:r>
          </a:p>
        </p:txBody>
      </p:sp>
      <p:sp>
        <p:nvSpPr>
          <p:cNvPr id="49" name="Rectangle 48"/>
          <p:cNvSpPr/>
          <p:nvPr/>
        </p:nvSpPr>
        <p:spPr>
          <a:xfrm rot="2657089">
            <a:off x="8279232" y="4201685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 rot="18858244">
            <a:off x="8280239" y="4277871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5000" y="1066800"/>
            <a:ext cx="2819400" cy="4800600"/>
          </a:xfrm>
          <a:prstGeom prst="rect">
            <a:avLst/>
          </a:prstGeom>
          <a:solidFill>
            <a:srgbClr val="00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362200" y="220506"/>
            <a:ext cx="4648200" cy="41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S9: Account Screen</a:t>
            </a:r>
            <a:endParaRPr lang="en-US" sz="24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33400" y="1238881"/>
            <a:ext cx="3810000" cy="508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/>
              <a:t>1. User's information when registered appear here</a:t>
            </a:r>
          </a:p>
          <a:p>
            <a:pPr algn="l"/>
            <a:r>
              <a:rPr lang="en-US" sz="1400" dirty="0"/>
              <a:t>+ Picture</a:t>
            </a:r>
          </a:p>
          <a:p>
            <a:pPr algn="l"/>
            <a:r>
              <a:rPr lang="en-US" sz="1400" dirty="0"/>
              <a:t>+ Name + Joining year</a:t>
            </a:r>
          </a:p>
          <a:p>
            <a:pPr algn="l"/>
            <a:r>
              <a:rPr lang="en-US" sz="1400" dirty="0"/>
              <a:t>+ Email address &amp; Contact</a:t>
            </a:r>
          </a:p>
          <a:p>
            <a:pPr algn="l"/>
            <a:r>
              <a:rPr lang="en-US" sz="1400" dirty="0"/>
              <a:t>2. Click  on update my account &gt; Go to Web view to update &amp; make payment if user </a:t>
            </a:r>
            <a:r>
              <a:rPr lang="en-US" sz="1400"/>
              <a:t>want </a:t>
            </a:r>
            <a:r>
              <a:rPr lang="en-US" sz="1400" smtClean="0"/>
              <a:t>to</a:t>
            </a:r>
            <a:endParaRPr lang="en-US" sz="14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770846" y="1524000"/>
            <a:ext cx="29159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5826692" y="1153544"/>
            <a:ext cx="6299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9" name="Rectangle 8"/>
          <p:cNvSpPr/>
          <p:nvPr/>
        </p:nvSpPr>
        <p:spPr>
          <a:xfrm rot="2657089">
            <a:off x="5764635" y="1281305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8858244">
            <a:off x="5765642" y="1205092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552406" y="1066800"/>
            <a:ext cx="1067594" cy="39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Account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770846" y="2971800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3"/>
          <p:cNvSpPr txBox="1">
            <a:spLocks/>
          </p:cNvSpPr>
          <p:nvPr/>
        </p:nvSpPr>
        <p:spPr>
          <a:xfrm>
            <a:off x="5847046" y="3048000"/>
            <a:ext cx="2441008" cy="68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1"/>
                </a:solidFill>
              </a:rPr>
              <a:t>Doctor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Non selected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750492" y="3800712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3"/>
          <p:cNvSpPr txBox="1">
            <a:spLocks/>
          </p:cNvSpPr>
          <p:nvPr/>
        </p:nvSpPr>
        <p:spPr>
          <a:xfrm>
            <a:off x="5826692" y="3813466"/>
            <a:ext cx="2441008" cy="68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1"/>
                </a:solidFill>
              </a:rPr>
              <a:t>Email address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Tuyen.dao@gmail.com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6896099" y="1676400"/>
            <a:ext cx="1638301" cy="937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</a:rPr>
              <a:t>User Name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Member since 2014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41490" y="1709027"/>
            <a:ext cx="1016510" cy="894484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image (not available)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6456646" y="4643124"/>
            <a:ext cx="1503646" cy="304800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 my account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535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4010" y="1045028"/>
            <a:ext cx="2819400" cy="4800600"/>
          </a:xfrm>
          <a:prstGeom prst="rect">
            <a:avLst/>
          </a:prstGeom>
          <a:solidFill>
            <a:srgbClr val="00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362200" y="220506"/>
            <a:ext cx="4648200" cy="41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S10: About Mint Medical Screen</a:t>
            </a:r>
            <a:endParaRPr lang="en-US" sz="24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33400" y="1045029"/>
            <a:ext cx="2362200" cy="2429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 smtClean="0"/>
              <a:t>1. Content </a:t>
            </a:r>
            <a:r>
              <a:rPr lang="en-US" sz="1400" dirty="0" smtClean="0">
                <a:solidFill>
                  <a:srgbClr val="FF0000"/>
                </a:solidFill>
              </a:rPr>
              <a:t>to be provided by client</a:t>
            </a:r>
            <a:r>
              <a:rPr lang="en-US" sz="1400" dirty="0" smtClean="0"/>
              <a:t> </a:t>
            </a:r>
          </a:p>
          <a:p>
            <a:pPr algn="l"/>
            <a:r>
              <a:rPr lang="en-US" sz="1400" dirty="0" smtClean="0"/>
              <a:t>2. What we offer: Tapped &gt; Go to detail screen. </a:t>
            </a:r>
            <a:r>
              <a:rPr lang="en-US" sz="1400" dirty="0" smtClean="0">
                <a:solidFill>
                  <a:srgbClr val="FF0000"/>
                </a:solidFill>
              </a:rPr>
              <a:t>Content to be provided by client</a:t>
            </a:r>
          </a:p>
          <a:p>
            <a:pPr algn="l"/>
            <a:r>
              <a:rPr lang="en-US" sz="1400" dirty="0" smtClean="0"/>
              <a:t>3. Location: Tapped &gt; Go to Location screen (S7)</a:t>
            </a:r>
            <a:endParaRPr lang="en-US" sz="1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997810" y="1502228"/>
            <a:ext cx="29159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3185702" y="1131772"/>
            <a:ext cx="6299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9" name="Rectangle 8"/>
          <p:cNvSpPr/>
          <p:nvPr/>
        </p:nvSpPr>
        <p:spPr>
          <a:xfrm rot="2657089">
            <a:off x="3123645" y="1259533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8858244">
            <a:off x="3124652" y="1183320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911416" y="1045028"/>
            <a:ext cx="1067594" cy="39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74010" y="1510207"/>
            <a:ext cx="2819400" cy="1135021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Picture </a:t>
            </a:r>
            <a:endParaRPr lang="en-US" sz="1200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3185702" y="2774906"/>
            <a:ext cx="2441008" cy="68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1"/>
                </a:solidFill>
              </a:rPr>
              <a:t>Mint medical is…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To be provided by client</a:t>
            </a: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3239720" y="3759968"/>
            <a:ext cx="2441008" cy="68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1"/>
                </a:solidFill>
              </a:rPr>
              <a:t>What we offer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129856" y="3712028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09502" y="4477494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2657089">
            <a:off x="5638242" y="4067370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18858244">
            <a:off x="5639249" y="4143556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3204228" y="4518502"/>
            <a:ext cx="2441008" cy="68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1"/>
                </a:solidFill>
              </a:rPr>
              <a:t>Locations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074010" y="5236028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2657089">
            <a:off x="5602750" y="4825904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8858244">
            <a:off x="5603757" y="4902090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063961" y="1059542"/>
            <a:ext cx="2819400" cy="4800600"/>
          </a:xfrm>
          <a:prstGeom prst="rect">
            <a:avLst/>
          </a:prstGeom>
          <a:solidFill>
            <a:srgbClr val="00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987761" y="1516742"/>
            <a:ext cx="29159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3"/>
          <p:cNvSpPr txBox="1">
            <a:spLocks/>
          </p:cNvSpPr>
          <p:nvPr/>
        </p:nvSpPr>
        <p:spPr>
          <a:xfrm>
            <a:off x="6175653" y="1146286"/>
            <a:ext cx="6299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34" name="Rectangle 33"/>
          <p:cNvSpPr/>
          <p:nvPr/>
        </p:nvSpPr>
        <p:spPr>
          <a:xfrm rot="2657089">
            <a:off x="6113596" y="1274047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8858244">
            <a:off x="6114603" y="1197834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6705600" y="1059542"/>
            <a:ext cx="1810244" cy="39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What we offer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063961" y="1524721"/>
            <a:ext cx="2819400" cy="1135021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Picture </a:t>
            </a:r>
            <a:endParaRPr lang="en-US" sz="1200" dirty="0"/>
          </a:p>
        </p:txBody>
      </p:sp>
      <p:sp>
        <p:nvSpPr>
          <p:cNvPr id="38" name="Title 3"/>
          <p:cNvSpPr txBox="1">
            <a:spLocks/>
          </p:cNvSpPr>
          <p:nvPr/>
        </p:nvSpPr>
        <p:spPr>
          <a:xfrm>
            <a:off x="6175653" y="2789420"/>
            <a:ext cx="2441008" cy="68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1"/>
                </a:solidFill>
              </a:rPr>
              <a:t>What we offer…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Content to be provided by client</a:t>
            </a:r>
          </a:p>
        </p:txBody>
      </p:sp>
    </p:spTree>
    <p:extLst>
      <p:ext uri="{BB962C8B-B14F-4D97-AF65-F5344CB8AC3E}">
        <p14:creationId xmlns:p14="http://schemas.microsoft.com/office/powerpoint/2010/main" val="412924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4648200" cy="76480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Server Summary</a:t>
            </a:r>
            <a:endParaRPr kumimoji="1" lang="ja-JP" alt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28599" y="838200"/>
            <a:ext cx="3581401" cy="541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Which Functions are needed?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1. For Doctor</a:t>
            </a:r>
          </a:p>
          <a:p>
            <a:pPr algn="l"/>
            <a:r>
              <a:rPr lang="en-US" sz="1400" dirty="0" smtClean="0"/>
              <a:t>+ Timetable manage: Input (available/unavailable time), edit</a:t>
            </a:r>
          </a:p>
          <a:p>
            <a:pPr algn="l"/>
            <a:r>
              <a:rPr lang="en-US" sz="1400" dirty="0" smtClean="0"/>
              <a:t>+ Timetable view</a:t>
            </a:r>
          </a:p>
          <a:p>
            <a:pPr algn="l"/>
            <a:r>
              <a:rPr lang="en-US" sz="1400" dirty="0" smtClean="0"/>
              <a:t>+ Prescription panel: Add, edit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smtClean="0"/>
              <a:t>2. For Mint Medical Admin</a:t>
            </a:r>
          </a:p>
          <a:p>
            <a:pPr algn="l"/>
            <a:r>
              <a:rPr lang="en-US" sz="1400" dirty="0" smtClean="0"/>
              <a:t>+ Office &amp; Doctor information manage: Add, Edit</a:t>
            </a:r>
          </a:p>
          <a:p>
            <a:pPr algn="l"/>
            <a:r>
              <a:rPr lang="en-US" sz="1400" dirty="0" smtClean="0"/>
              <a:t>+ Panel for Receiving &amp;  showing Feedback, Request of Treat me now, contact from users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smtClean="0"/>
              <a:t>3. Appointment </a:t>
            </a:r>
          </a:p>
          <a:p>
            <a:pPr algn="l"/>
            <a:r>
              <a:rPr lang="en-US" sz="1400" dirty="0" smtClean="0"/>
              <a:t>+ Book/Cancel</a:t>
            </a:r>
          </a:p>
          <a:p>
            <a:pPr algn="l"/>
            <a:r>
              <a:rPr lang="en-US" sz="1400" dirty="0" smtClean="0"/>
              <a:t>+ Time: Available/Not-available 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smtClean="0"/>
              <a:t>4. Account register/Login site</a:t>
            </a:r>
          </a:p>
          <a:p>
            <a:pPr algn="l"/>
            <a:r>
              <a:rPr lang="en-US" sz="1400" dirty="0" smtClean="0"/>
              <a:t>+ Allow edit &amp; upgrade later for payment (E.g.)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smtClean="0"/>
              <a:t>5. Payment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952999" y="801915"/>
            <a:ext cx="3352801" cy="5751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Which APIs are needed?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1. Office</a:t>
            </a:r>
          </a:p>
          <a:p>
            <a:pPr algn="l"/>
            <a:r>
              <a:rPr lang="en-US" sz="1400" dirty="0" smtClean="0"/>
              <a:t>+ Location: Longitude &amp; Latitude</a:t>
            </a:r>
          </a:p>
          <a:p>
            <a:pPr algn="l"/>
            <a:r>
              <a:rPr lang="en-US" sz="1400" dirty="0" smtClean="0"/>
              <a:t>+ Address</a:t>
            </a:r>
          </a:p>
          <a:p>
            <a:pPr algn="l"/>
            <a:r>
              <a:rPr lang="en-US" sz="1400" dirty="0" smtClean="0"/>
              <a:t>+ Phone number</a:t>
            </a:r>
          </a:p>
          <a:p>
            <a:pPr algn="l"/>
            <a:r>
              <a:rPr lang="en-US" sz="1400" dirty="0" smtClean="0"/>
              <a:t>+ 1 office  can have many doctors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smtClean="0"/>
              <a:t>2. Doctor</a:t>
            </a:r>
          </a:p>
          <a:p>
            <a:pPr algn="l"/>
            <a:r>
              <a:rPr lang="en-US" sz="1400" dirty="0" smtClean="0"/>
              <a:t>+ Name, Level</a:t>
            </a:r>
          </a:p>
          <a:p>
            <a:pPr algn="l"/>
            <a:r>
              <a:rPr lang="en-US" sz="1400" dirty="0" smtClean="0"/>
              <a:t>+ Picture</a:t>
            </a:r>
          </a:p>
          <a:p>
            <a:pPr algn="l"/>
            <a:r>
              <a:rPr lang="en-US" sz="1400" dirty="0" smtClean="0"/>
              <a:t>+ Address 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smtClean="0"/>
              <a:t>3. User</a:t>
            </a:r>
          </a:p>
          <a:p>
            <a:pPr algn="l"/>
            <a:r>
              <a:rPr lang="en-US" sz="1400" dirty="0" smtClean="0"/>
              <a:t>+ Personal information: Email/Contact/Name/Address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smtClean="0"/>
              <a:t>4. Appointment </a:t>
            </a:r>
          </a:p>
          <a:p>
            <a:pPr algn="l"/>
            <a:r>
              <a:rPr lang="en-US" sz="1400" dirty="0" smtClean="0"/>
              <a:t>+ Date</a:t>
            </a:r>
          </a:p>
          <a:p>
            <a:pPr algn="l"/>
            <a:r>
              <a:rPr lang="en-US" sz="1400" dirty="0" smtClean="0"/>
              <a:t>+ Time: Available/Not-available 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smtClean="0"/>
              <a:t>5. Payment</a:t>
            </a:r>
          </a:p>
          <a:p>
            <a:pPr algn="l"/>
            <a:r>
              <a:rPr lang="en-US" sz="1400" dirty="0" smtClean="0"/>
              <a:t>+ Card information</a:t>
            </a:r>
          </a:p>
        </p:txBody>
      </p:sp>
    </p:spTree>
    <p:extLst>
      <p:ext uri="{BB962C8B-B14F-4D97-AF65-F5344CB8AC3E}">
        <p14:creationId xmlns:p14="http://schemas.microsoft.com/office/powerpoint/2010/main" val="194858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14400"/>
            <a:ext cx="8839200" cy="5791200"/>
          </a:xfrm>
          <a:prstGeom prst="rect">
            <a:avLst/>
          </a:prstGeom>
          <a:solidFill>
            <a:srgbClr val="00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uyen Dao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23" y="1045018"/>
            <a:ext cx="8451277" cy="367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uyen Dao\Desktop\u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4876800"/>
            <a:ext cx="55435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5486400"/>
            <a:ext cx="2514600" cy="639762"/>
          </a:xfrm>
        </p:spPr>
        <p:txBody>
          <a:bodyPr>
            <a:noAutofit/>
          </a:bodyPr>
          <a:lstStyle/>
          <a:p>
            <a:r>
              <a:rPr lang="en-US" sz="2000" dirty="0" smtClean="0"/>
              <a:t>Click on CREATE NEW =&gt; Go to this screen</a:t>
            </a:r>
            <a:endParaRPr lang="en-US" sz="20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2362200" y="220506"/>
            <a:ext cx="4648200" cy="41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Ser1: Doctor time manage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41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3"/>
          <p:cNvSpPr txBox="1">
            <a:spLocks/>
          </p:cNvSpPr>
          <p:nvPr/>
        </p:nvSpPr>
        <p:spPr>
          <a:xfrm>
            <a:off x="914400" y="1217855"/>
            <a:ext cx="6705600" cy="3887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/>
              <a:t>Mint Medical </a:t>
            </a:r>
            <a:r>
              <a:rPr lang="en-US" sz="1600" dirty="0" smtClean="0"/>
              <a:t>is an iOS App that allow users to quickly find and book appointment with doctors, store prescription and send treatment requests.</a:t>
            </a:r>
          </a:p>
          <a:p>
            <a:pPr algn="l"/>
            <a:endParaRPr lang="en-US" sz="1600" dirty="0"/>
          </a:p>
          <a:p>
            <a:pPr algn="l"/>
            <a:endParaRPr lang="en-US" sz="1600" dirty="0" smtClean="0"/>
          </a:p>
          <a:p>
            <a:pPr algn="l"/>
            <a:r>
              <a:rPr lang="en-US" sz="1600" dirty="0" smtClean="0"/>
              <a:t>There are a managing account for Doctor to view &amp; manage his working schedules. And a control panel for Mint Medical Admin.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 smtClean="0"/>
              <a:t>This App is similar to Open Medical App</a:t>
            </a:r>
          </a:p>
        </p:txBody>
      </p:sp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4572000" cy="76480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App Summary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47800"/>
            <a:ext cx="8915400" cy="5257800"/>
          </a:xfrm>
          <a:prstGeom prst="rect">
            <a:avLst/>
          </a:prstGeom>
          <a:solidFill>
            <a:srgbClr val="00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0" y="1600200"/>
            <a:ext cx="1981200" cy="4846637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1. Click on each appointment booked =&gt; Go to this screen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2. Patient’s information appear hear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3. After visit, doctor can input Prescription here and send to user by clicking SEND PRESCRIPTION</a:t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2053" name="Picture 5" descr="C:\Users\Tuyen Dao\Desktop\U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52600"/>
            <a:ext cx="6589713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 txBox="1">
            <a:spLocks/>
          </p:cNvSpPr>
          <p:nvPr/>
        </p:nvSpPr>
        <p:spPr>
          <a:xfrm>
            <a:off x="1943100" y="220505"/>
            <a:ext cx="5334000" cy="41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Ser2: Doctor appointment + Prescription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3607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981200"/>
            <a:ext cx="8915400" cy="4724400"/>
          </a:xfrm>
          <a:prstGeom prst="rect">
            <a:avLst/>
          </a:prstGeom>
          <a:solidFill>
            <a:srgbClr val="00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Tuyen Dao\Desktop\Admin - Control pan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35" y="2133600"/>
            <a:ext cx="8683165" cy="447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2362200" y="220506"/>
            <a:ext cx="4648200" cy="41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Ser3: Admin control panel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3110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228599" y="838200"/>
            <a:ext cx="3581401" cy="541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Admin Control Panel Flow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1. Create clinic location</a:t>
            </a:r>
          </a:p>
          <a:p>
            <a:pPr algn="l"/>
            <a:r>
              <a:rPr lang="en-US" sz="1400" dirty="0" smtClean="0"/>
              <a:t>+ Name of office/clinic location</a:t>
            </a:r>
          </a:p>
          <a:p>
            <a:pPr algn="l"/>
            <a:r>
              <a:rPr lang="en-US" sz="1400" dirty="0" smtClean="0"/>
              <a:t>+ Address + Zip-code</a:t>
            </a:r>
          </a:p>
          <a:p>
            <a:pPr algn="l"/>
            <a:r>
              <a:rPr lang="en-US" sz="1400" dirty="0" smtClean="0"/>
              <a:t>+ Contact</a:t>
            </a:r>
          </a:p>
          <a:p>
            <a:pPr algn="l"/>
            <a:r>
              <a:rPr lang="en-US" sz="1400" dirty="0" smtClean="0"/>
              <a:t>+ Longitude, Latitude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smtClean="0"/>
              <a:t>2. Create Doctor profile</a:t>
            </a:r>
          </a:p>
          <a:p>
            <a:pPr algn="l"/>
            <a:r>
              <a:rPr lang="en-US" sz="1400" dirty="0" smtClean="0"/>
              <a:t>+ Name</a:t>
            </a:r>
          </a:p>
          <a:p>
            <a:pPr algn="l"/>
            <a:r>
              <a:rPr lang="en-US" sz="1400" dirty="0" smtClean="0"/>
              <a:t>+ Doctor level/Professional</a:t>
            </a:r>
          </a:p>
          <a:p>
            <a:pPr algn="l"/>
            <a:r>
              <a:rPr lang="en-US" sz="1400" dirty="0" smtClean="0"/>
              <a:t>+ Contact/phone no</a:t>
            </a:r>
          </a:p>
          <a:p>
            <a:pPr algn="l"/>
            <a:r>
              <a:rPr lang="en-US" sz="1400" dirty="0" smtClean="0"/>
              <a:t>+ At name of office/clinic location</a:t>
            </a:r>
          </a:p>
          <a:p>
            <a:pPr algn="l"/>
            <a:r>
              <a:rPr lang="en-US" sz="1400" dirty="0" smtClean="0"/>
              <a:t>+ Picture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smtClean="0"/>
              <a:t>3. Treat me now request</a:t>
            </a:r>
          </a:p>
          <a:p>
            <a:pPr algn="l"/>
            <a:r>
              <a:rPr lang="en-US" sz="1400" dirty="0" smtClean="0"/>
              <a:t>+ View list of request sent to server</a:t>
            </a:r>
          </a:p>
          <a:p>
            <a:pPr algn="l"/>
            <a:r>
              <a:rPr lang="en-US" sz="1400" dirty="0" smtClean="0"/>
              <a:t>+ Name, patient ID</a:t>
            </a:r>
          </a:p>
          <a:p>
            <a:pPr algn="l"/>
            <a:r>
              <a:rPr lang="en-US" sz="1400" dirty="0" smtClean="0"/>
              <a:t>+ Prescription detail</a:t>
            </a:r>
          </a:p>
          <a:p>
            <a:pPr algn="l"/>
            <a:r>
              <a:rPr lang="en-US" sz="1400" dirty="0" smtClean="0"/>
              <a:t>+ Time</a:t>
            </a:r>
            <a:r>
              <a:rPr lang="en-US" sz="1400" dirty="0"/>
              <a:t> </a:t>
            </a:r>
            <a:r>
              <a:rPr lang="en-US" sz="1400" dirty="0" smtClean="0"/>
              <a:t>of request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smtClean="0"/>
              <a:t>4. Doctor available view</a:t>
            </a:r>
          </a:p>
          <a:p>
            <a:pPr algn="l"/>
            <a:r>
              <a:rPr lang="en-US" sz="1400" dirty="0" smtClean="0"/>
              <a:t>+ View list </a:t>
            </a:r>
          </a:p>
          <a:p>
            <a:pPr algn="l"/>
            <a:r>
              <a:rPr lang="en-US" sz="1400" dirty="0" smtClean="0"/>
              <a:t>+ Search for name</a:t>
            </a:r>
          </a:p>
          <a:p>
            <a:pPr algn="l"/>
            <a:r>
              <a:rPr lang="en-US" sz="1400" dirty="0" smtClean="0"/>
              <a:t>+ View doctor time management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67200" y="609600"/>
            <a:ext cx="3581401" cy="3034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Doctor Control Panel Flow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1. Create available time for patient booking</a:t>
            </a:r>
          </a:p>
          <a:p>
            <a:pPr algn="l"/>
            <a:r>
              <a:rPr lang="en-US" sz="1400" dirty="0" smtClean="0"/>
              <a:t>+ Date &amp; Time 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smtClean="0"/>
              <a:t>2. View appointment detail from Patient</a:t>
            </a:r>
          </a:p>
          <a:p>
            <a:pPr algn="l"/>
            <a:r>
              <a:rPr lang="en-US" sz="1400" dirty="0" smtClean="0"/>
              <a:t>+ Patient’s information</a:t>
            </a:r>
          </a:p>
          <a:p>
            <a:pPr algn="l"/>
            <a:r>
              <a:rPr lang="en-US" sz="1400" dirty="0" smtClean="0"/>
              <a:t>+ Type of visit</a:t>
            </a:r>
          </a:p>
          <a:p>
            <a:pPr algn="l"/>
            <a:r>
              <a:rPr lang="en-US" sz="1400" dirty="0" smtClean="0"/>
              <a:t>+ Reason 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smtClean="0"/>
              <a:t>3. Input prescription for Patient &amp; send</a:t>
            </a:r>
          </a:p>
          <a:p>
            <a:pPr algn="l"/>
            <a:r>
              <a:rPr lang="en-US" sz="1400" dirty="0" smtClean="0"/>
              <a:t>+ Input text and send</a:t>
            </a:r>
          </a:p>
        </p:txBody>
      </p:sp>
    </p:spTree>
    <p:extLst>
      <p:ext uri="{BB962C8B-B14F-4D97-AF65-F5344CB8AC3E}">
        <p14:creationId xmlns:p14="http://schemas.microsoft.com/office/powerpoint/2010/main" val="5026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362200" y="220506"/>
            <a:ext cx="4648200" cy="41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S1: Introduction Screen</a:t>
            </a:r>
            <a:endParaRPr lang="en-US" sz="24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219201" y="836855"/>
            <a:ext cx="6019800" cy="915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smtClean="0"/>
              <a:t>1. Slides right/left to see next/previous  introduction slides</a:t>
            </a:r>
            <a:endParaRPr lang="en-US" sz="1600" dirty="0"/>
          </a:p>
          <a:p>
            <a:pPr algn="l"/>
            <a:r>
              <a:rPr lang="en-US" sz="1600" dirty="0" smtClean="0"/>
              <a:t>2.  Click Done on last slide &gt; Go to Home Screen  </a:t>
            </a:r>
            <a:r>
              <a:rPr lang="en-US" sz="1600" dirty="0" smtClean="0">
                <a:solidFill>
                  <a:srgbClr val="FF0000"/>
                </a:solidFill>
              </a:rPr>
              <a:t>(S2)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57800" y="1752600"/>
            <a:ext cx="2819400" cy="4800600"/>
          </a:xfrm>
          <a:prstGeom prst="rect">
            <a:avLst/>
          </a:prstGeom>
          <a:solidFill>
            <a:srgbClr val="00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791201" y="1906345"/>
            <a:ext cx="1828799" cy="39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</a:rPr>
              <a:t>Introduction Slides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77100" y="5563945"/>
            <a:ext cx="685800" cy="381000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Done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1219200" y="1752600"/>
            <a:ext cx="2819400" cy="4800600"/>
          </a:xfrm>
          <a:prstGeom prst="rect">
            <a:avLst/>
          </a:prstGeom>
          <a:solidFill>
            <a:srgbClr val="00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752601" y="1906345"/>
            <a:ext cx="1828799" cy="39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</a:rPr>
              <a:t>Introduction Slides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38500" y="5563945"/>
            <a:ext cx="685800" cy="381000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Next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95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 txBox="1">
            <a:spLocks/>
          </p:cNvSpPr>
          <p:nvPr/>
        </p:nvSpPr>
        <p:spPr>
          <a:xfrm>
            <a:off x="2362200" y="220506"/>
            <a:ext cx="4648200" cy="41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S2: Home Screen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638800" y="1217855"/>
            <a:ext cx="2819400" cy="4800600"/>
          </a:xfrm>
          <a:prstGeom prst="rect">
            <a:avLst/>
          </a:prstGeom>
          <a:solidFill>
            <a:srgbClr val="00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160288" y="1295400"/>
            <a:ext cx="1447799" cy="39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</a:rPr>
              <a:t>Mint Medical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794529" y="1803837"/>
            <a:ext cx="242315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793067" y="2362200"/>
            <a:ext cx="250082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95991" y="2994821"/>
            <a:ext cx="249789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94529" y="3553184"/>
            <a:ext cx="249935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97453" y="4191000"/>
            <a:ext cx="249643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795991" y="4788054"/>
            <a:ext cx="249789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93066" y="5382138"/>
            <a:ext cx="2500822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5833404" y="1842655"/>
            <a:ext cx="1916042" cy="481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b="1" dirty="0" smtClean="0">
                <a:solidFill>
                  <a:schemeClr val="bg1"/>
                </a:solidFill>
              </a:rPr>
              <a:t>Appointments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</a:rPr>
              <a:t>2 </a:t>
            </a:r>
            <a:r>
              <a:rPr lang="en-US" sz="1800" dirty="0">
                <a:solidFill>
                  <a:schemeClr val="bg1"/>
                </a:solidFill>
              </a:rPr>
              <a:t>U</a:t>
            </a:r>
            <a:r>
              <a:rPr lang="en-US" sz="1800" dirty="0" smtClean="0">
                <a:solidFill>
                  <a:schemeClr val="bg1"/>
                </a:solidFill>
              </a:rPr>
              <a:t>pcoming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5859048" y="2433941"/>
            <a:ext cx="2434839" cy="481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b="1" dirty="0" smtClean="0">
                <a:solidFill>
                  <a:schemeClr val="bg1"/>
                </a:solidFill>
              </a:rPr>
              <a:t>Treat Me Now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algn="l"/>
            <a:r>
              <a:rPr lang="en-US" sz="1500" dirty="0" smtClean="0">
                <a:solidFill>
                  <a:schemeClr val="bg1"/>
                </a:solidFill>
              </a:rPr>
              <a:t>Request treatments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859049" y="3023594"/>
            <a:ext cx="1916042" cy="481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b="1" dirty="0" smtClean="0">
                <a:solidFill>
                  <a:schemeClr val="bg1"/>
                </a:solidFill>
              </a:rPr>
              <a:t>Prescription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algn="l"/>
            <a:r>
              <a:rPr lang="en-US" sz="1500" dirty="0" smtClean="0">
                <a:solidFill>
                  <a:schemeClr val="bg1"/>
                </a:solidFill>
              </a:rPr>
              <a:t>1 active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5859049" y="3646730"/>
            <a:ext cx="1916042" cy="481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b="1" dirty="0" smtClean="0">
                <a:solidFill>
                  <a:schemeClr val="bg1"/>
                </a:solidFill>
              </a:rPr>
              <a:t>Locations</a:t>
            </a:r>
          </a:p>
          <a:p>
            <a:pPr algn="l"/>
            <a:r>
              <a:rPr lang="en-US" sz="15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5844446" y="4267200"/>
            <a:ext cx="1916042" cy="481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b="1" dirty="0" smtClean="0">
                <a:solidFill>
                  <a:schemeClr val="bg1"/>
                </a:solidFill>
              </a:rPr>
              <a:t>Contact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algn="l"/>
            <a:r>
              <a:rPr lang="en-US" sz="1500" dirty="0" smtClean="0">
                <a:solidFill>
                  <a:schemeClr val="bg1"/>
                </a:solidFill>
              </a:rPr>
              <a:t>Send email or call 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5844446" y="4866080"/>
            <a:ext cx="1916042" cy="481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b="1" dirty="0" smtClean="0">
                <a:solidFill>
                  <a:schemeClr val="bg1"/>
                </a:solidFill>
              </a:rPr>
              <a:t>My Account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algn="l"/>
            <a:r>
              <a:rPr lang="en-US" sz="1500" dirty="0" smtClean="0">
                <a:solidFill>
                  <a:schemeClr val="bg1"/>
                </a:solidFill>
              </a:rPr>
              <a:t>Membership status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5830668" y="5427542"/>
            <a:ext cx="2387020" cy="481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b="1" dirty="0" smtClean="0">
                <a:solidFill>
                  <a:schemeClr val="bg1"/>
                </a:solidFill>
              </a:rPr>
              <a:t>About Mint Medical</a:t>
            </a:r>
          </a:p>
          <a:p>
            <a:pPr algn="l"/>
            <a:r>
              <a:rPr lang="en-US" sz="15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4" name="Rectangle 73"/>
          <p:cNvSpPr/>
          <p:nvPr/>
        </p:nvSpPr>
        <p:spPr>
          <a:xfrm rot="2657089">
            <a:off x="8137288" y="4471188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 rot="18858244">
            <a:off x="8138295" y="4547374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 rot="2657089">
            <a:off x="8135277" y="5004589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 rot="18858244">
            <a:off x="8136284" y="5080775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 rot="2657089">
            <a:off x="8135277" y="5537989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 rot="18858244">
            <a:off x="8136284" y="5614175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 rot="2657089">
            <a:off x="8135275" y="3784342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 rot="18858244">
            <a:off x="8136282" y="3860528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 rot="2657089">
            <a:off x="8137290" y="2642388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 rot="18858244">
            <a:off x="8138297" y="2718574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 rot="2657089">
            <a:off x="8135279" y="3175789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 rot="18858244">
            <a:off x="8136286" y="3251975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 rot="2657089">
            <a:off x="8135277" y="1955542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 rot="18858244">
            <a:off x="8136284" y="2031728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itle 3"/>
          <p:cNvSpPr txBox="1">
            <a:spLocks/>
          </p:cNvSpPr>
          <p:nvPr/>
        </p:nvSpPr>
        <p:spPr>
          <a:xfrm>
            <a:off x="381000" y="609600"/>
            <a:ext cx="5181600" cy="601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 smtClean="0"/>
              <a:t>1. Appointment</a:t>
            </a:r>
          </a:p>
          <a:p>
            <a:pPr algn="l"/>
            <a:r>
              <a:rPr lang="en-US" sz="1400" dirty="0" smtClean="0"/>
              <a:t> - This allow users to actively find and book appointment with registered Doctors </a:t>
            </a:r>
          </a:p>
          <a:p>
            <a:pPr algn="l"/>
            <a:r>
              <a:rPr lang="en-US" sz="1400" dirty="0"/>
              <a:t> -</a:t>
            </a:r>
            <a:r>
              <a:rPr lang="en-US" sz="1400" dirty="0" smtClean="0"/>
              <a:t> Number of booked appointments are shown in small line under </a:t>
            </a:r>
          </a:p>
          <a:p>
            <a:pPr algn="l"/>
            <a:r>
              <a:rPr lang="en-US" sz="1400" dirty="0"/>
              <a:t> -</a:t>
            </a:r>
            <a:r>
              <a:rPr lang="en-US" sz="1400" dirty="0" smtClean="0"/>
              <a:t> When tapped &gt; Go to Appointment Screen </a:t>
            </a:r>
            <a:r>
              <a:rPr lang="en-US" sz="1400" dirty="0" smtClean="0">
                <a:solidFill>
                  <a:srgbClr val="FF0000"/>
                </a:solidFill>
              </a:rPr>
              <a:t>(S4)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2. Treat me now</a:t>
            </a:r>
          </a:p>
          <a:p>
            <a:pPr algn="l"/>
            <a:r>
              <a:rPr lang="en-US" sz="1400" dirty="0" smtClean="0"/>
              <a:t>- Allow user to describe his issues and submit information to Mint Medical Admin</a:t>
            </a:r>
          </a:p>
          <a:p>
            <a:pPr algn="l"/>
            <a:r>
              <a:rPr lang="en-US" sz="1400" dirty="0" smtClean="0"/>
              <a:t> - When tapped &gt; Go to Treat Me Now Screen </a:t>
            </a:r>
            <a:r>
              <a:rPr lang="en-US" sz="1400" dirty="0" smtClean="0">
                <a:solidFill>
                  <a:srgbClr val="FF0000"/>
                </a:solidFill>
              </a:rPr>
              <a:t>(S5)</a:t>
            </a:r>
            <a:endParaRPr lang="en-US" sz="1400" dirty="0">
              <a:solidFill>
                <a:srgbClr val="FF0000"/>
              </a:solidFill>
            </a:endParaRP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3. Prescription</a:t>
            </a:r>
          </a:p>
          <a:p>
            <a:pPr algn="l"/>
            <a:r>
              <a:rPr lang="en-US" sz="1400" dirty="0" smtClean="0"/>
              <a:t> - Show user’s prescriptions that he is following </a:t>
            </a:r>
          </a:p>
          <a:p>
            <a:pPr algn="l"/>
            <a:r>
              <a:rPr lang="en-US" sz="1400" dirty="0" smtClean="0"/>
              <a:t> - When tapped &gt; Go to Prescription Screen </a:t>
            </a:r>
            <a:r>
              <a:rPr lang="en-US" sz="1400" dirty="0" smtClean="0">
                <a:solidFill>
                  <a:srgbClr val="FF0000"/>
                </a:solidFill>
              </a:rPr>
              <a:t>(S6)</a:t>
            </a:r>
            <a:endParaRPr lang="en-US" sz="1400" dirty="0">
              <a:solidFill>
                <a:srgbClr val="FF0000"/>
              </a:solidFill>
            </a:endParaRP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4. Locations</a:t>
            </a:r>
          </a:p>
          <a:p>
            <a:pPr algn="l"/>
            <a:r>
              <a:rPr lang="en-US" sz="1400" dirty="0"/>
              <a:t> </a:t>
            </a:r>
            <a:r>
              <a:rPr lang="en-US" sz="1400" dirty="0" smtClean="0"/>
              <a:t>- Show location nearby user on List-view or Map-view</a:t>
            </a:r>
          </a:p>
          <a:p>
            <a:pPr algn="l"/>
            <a:r>
              <a:rPr lang="en-US" sz="1400" dirty="0" smtClean="0"/>
              <a:t> - When tapped &gt; Go to Location Screen </a:t>
            </a:r>
            <a:r>
              <a:rPr lang="en-US" sz="1400" dirty="0" smtClean="0">
                <a:solidFill>
                  <a:srgbClr val="FF0000"/>
                </a:solidFill>
              </a:rPr>
              <a:t>(S7)</a:t>
            </a:r>
          </a:p>
          <a:p>
            <a:pPr algn="l"/>
            <a:endParaRPr lang="en-US" sz="1400" dirty="0" smtClean="0">
              <a:solidFill>
                <a:srgbClr val="FF0000"/>
              </a:solidFill>
            </a:endParaRPr>
          </a:p>
          <a:p>
            <a:pPr algn="l"/>
            <a:r>
              <a:rPr lang="en-US" sz="1400" dirty="0" smtClean="0"/>
              <a:t>5. Contact: When tapped &gt; Go to Contact Screen</a:t>
            </a:r>
            <a:r>
              <a:rPr lang="en-US" sz="1400" dirty="0" smtClean="0">
                <a:solidFill>
                  <a:srgbClr val="FF0000"/>
                </a:solidFill>
              </a:rPr>
              <a:t> (S8)</a:t>
            </a:r>
          </a:p>
          <a:p>
            <a:pPr algn="l"/>
            <a:r>
              <a:rPr lang="en-US" sz="1400" dirty="0" smtClean="0"/>
              <a:t>6. My Account: When tapped &gt; Go to My Account Screen </a:t>
            </a:r>
            <a:r>
              <a:rPr lang="en-US" sz="1400" dirty="0" smtClean="0">
                <a:solidFill>
                  <a:srgbClr val="FF0000"/>
                </a:solidFill>
              </a:rPr>
              <a:t>(S9)</a:t>
            </a:r>
          </a:p>
          <a:p>
            <a:pPr algn="l"/>
            <a:r>
              <a:rPr lang="en-US" sz="1400" dirty="0" smtClean="0"/>
              <a:t>7. About Mint Medical: </a:t>
            </a:r>
            <a:r>
              <a:rPr lang="en-US" sz="1400" dirty="0"/>
              <a:t>When tapped &gt; Go to </a:t>
            </a:r>
            <a:r>
              <a:rPr lang="en-US" sz="1400" dirty="0" smtClean="0"/>
              <a:t>About Screen </a:t>
            </a:r>
            <a:r>
              <a:rPr lang="en-US" sz="1400" dirty="0" smtClean="0">
                <a:solidFill>
                  <a:srgbClr val="FF0000"/>
                </a:solidFill>
              </a:rPr>
              <a:t>(S10)</a:t>
            </a:r>
          </a:p>
          <a:p>
            <a:pPr algn="l"/>
            <a:endParaRPr lang="en-US" sz="1400" dirty="0">
              <a:solidFill>
                <a:srgbClr val="FF0000"/>
              </a:solidFill>
            </a:endParaRPr>
          </a:p>
          <a:p>
            <a:pPr algn="l"/>
            <a:r>
              <a:rPr lang="en-US" sz="1400" dirty="0" smtClean="0"/>
              <a:t>8. Login: When tapped &gt; Go to Login Screen (S3). </a:t>
            </a:r>
          </a:p>
          <a:p>
            <a:pPr algn="l"/>
            <a:r>
              <a:rPr lang="en-US" sz="1400" dirty="0" smtClean="0"/>
              <a:t> -  When user already logged in &gt; Show Log Out. When tapped on Log-out &gt; Go to Introduction Screen (S1)</a:t>
            </a:r>
          </a:p>
        </p:txBody>
      </p:sp>
      <p:sp>
        <p:nvSpPr>
          <p:cNvPr id="90" name="Title 1"/>
          <p:cNvSpPr txBox="1">
            <a:spLocks/>
          </p:cNvSpPr>
          <p:nvPr/>
        </p:nvSpPr>
        <p:spPr>
          <a:xfrm>
            <a:off x="7684288" y="1339710"/>
            <a:ext cx="723899" cy="39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0889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2362200" y="220506"/>
            <a:ext cx="4648200" cy="41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S3: Login Screen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770846" y="1124712"/>
            <a:ext cx="2819400" cy="4800600"/>
          </a:xfrm>
          <a:prstGeom prst="rect">
            <a:avLst/>
          </a:prstGeom>
          <a:solidFill>
            <a:srgbClr val="00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64503" y="2838169"/>
            <a:ext cx="2038350" cy="646134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Email: …………………………………..</a:t>
            </a:r>
          </a:p>
          <a:p>
            <a:pPr algn="ctr"/>
            <a:r>
              <a:rPr lang="en-US" sz="1200" dirty="0" smtClean="0"/>
              <a:t>Password: ……………………………</a:t>
            </a:r>
            <a:endParaRPr lang="en-US" sz="12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42346" y="1268190"/>
            <a:ext cx="1676399" cy="59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b="1" dirty="0" smtClean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72667" y="4548965"/>
            <a:ext cx="815756" cy="304800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Register</a:t>
            </a:r>
            <a:endParaRPr lang="en-US" sz="1200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457200" y="1124712"/>
            <a:ext cx="4118975" cy="40568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arenR"/>
            </a:pPr>
            <a:r>
              <a:rPr lang="en-US" sz="1400" dirty="0" smtClean="0"/>
              <a:t>Login by registered email and password</a:t>
            </a:r>
          </a:p>
          <a:p>
            <a:pPr algn="l"/>
            <a:r>
              <a:rPr lang="en-US" sz="1400" dirty="0"/>
              <a:t> </a:t>
            </a:r>
            <a:r>
              <a:rPr lang="en-US" sz="1400" dirty="0" smtClean="0"/>
              <a:t> -  After fulfill information &amp; tap on Login &gt; Go to Home Screen </a:t>
            </a:r>
            <a:r>
              <a:rPr lang="en-US" sz="1400" dirty="0" smtClean="0">
                <a:solidFill>
                  <a:srgbClr val="FF0000"/>
                </a:solidFill>
              </a:rPr>
              <a:t>(S2) </a:t>
            </a:r>
            <a:r>
              <a:rPr lang="en-US" sz="1400" dirty="0" smtClean="0"/>
              <a:t>with “Log-out” word on Top right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smtClean="0"/>
              <a:t>2) Click Register (for user who not yet have account)</a:t>
            </a:r>
          </a:p>
          <a:p>
            <a:pPr algn="l"/>
            <a:r>
              <a:rPr lang="en-US" sz="1400" dirty="0"/>
              <a:t> </a:t>
            </a:r>
            <a:r>
              <a:rPr lang="en-US" sz="1400" dirty="0" smtClean="0"/>
              <a:t>  - When tapped &gt; Go to Server Register site </a:t>
            </a:r>
            <a:r>
              <a:rPr lang="en-US" sz="1400" dirty="0" smtClean="0">
                <a:solidFill>
                  <a:srgbClr val="FF0000"/>
                </a:solidFill>
              </a:rPr>
              <a:t>(Se1)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3) Tap on Forget password &gt; Go to Server Forget password site </a:t>
            </a:r>
            <a:r>
              <a:rPr lang="en-US" sz="1400" dirty="0" smtClean="0">
                <a:solidFill>
                  <a:srgbClr val="FF0000"/>
                </a:solidFill>
              </a:rPr>
              <a:t>(Se2) 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smtClean="0"/>
              <a:t>4) Click cancel to come back  Home Screen </a:t>
            </a:r>
            <a:r>
              <a:rPr lang="en-US" sz="1400" dirty="0" smtClean="0">
                <a:solidFill>
                  <a:srgbClr val="FF0000"/>
                </a:solidFill>
              </a:rPr>
              <a:t>(S2</a:t>
            </a:r>
            <a:r>
              <a:rPr lang="en-US" sz="1400" dirty="0">
                <a:solidFill>
                  <a:srgbClr val="FF0000"/>
                </a:solidFill>
              </a:rPr>
              <a:t>) </a:t>
            </a:r>
            <a:r>
              <a:rPr lang="en-US" sz="1400" dirty="0"/>
              <a:t>with </a:t>
            </a:r>
            <a:r>
              <a:rPr lang="en-US" sz="1400" dirty="0" smtClean="0"/>
              <a:t>“Log-in” </a:t>
            </a:r>
            <a:r>
              <a:rPr lang="en-US" sz="1400" dirty="0"/>
              <a:t>word on Top </a:t>
            </a:r>
            <a:r>
              <a:rPr lang="en-US" sz="1400" dirty="0" smtClean="0"/>
              <a:t>right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72667" y="3611601"/>
            <a:ext cx="815756" cy="304800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Login</a:t>
            </a:r>
            <a:endParaRPr lang="en-US" sz="1200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327732" y="4301315"/>
            <a:ext cx="16002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Not yet a member</a:t>
            </a: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383578" y="1873614"/>
            <a:ext cx="16002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6349273" y="5628673"/>
            <a:ext cx="16002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Cancel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6327732" y="3916401"/>
            <a:ext cx="16002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Forget password</a:t>
            </a:r>
          </a:p>
        </p:txBody>
      </p:sp>
    </p:spTree>
    <p:extLst>
      <p:ext uri="{BB962C8B-B14F-4D97-AF65-F5344CB8AC3E}">
        <p14:creationId xmlns:p14="http://schemas.microsoft.com/office/powerpoint/2010/main" val="51166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5000" y="1124581"/>
            <a:ext cx="2819400" cy="4800600"/>
          </a:xfrm>
          <a:prstGeom prst="rect">
            <a:avLst/>
          </a:prstGeom>
          <a:solidFill>
            <a:srgbClr val="00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362200" y="220506"/>
            <a:ext cx="4648200" cy="41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S4: Appointment Screen</a:t>
            </a:r>
            <a:endParaRPr lang="en-US" sz="2400" dirty="0"/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376825" y="1124581"/>
            <a:ext cx="4118975" cy="4702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 smtClean="0"/>
              <a:t>1. Back</a:t>
            </a:r>
          </a:p>
          <a:p>
            <a:pPr algn="l"/>
            <a:r>
              <a:rPr lang="en-US" sz="1400" dirty="0" smtClean="0"/>
              <a:t> - When tapped &gt; Go back to Home Screen </a:t>
            </a:r>
            <a:r>
              <a:rPr lang="en-US" sz="1400" dirty="0" smtClean="0">
                <a:solidFill>
                  <a:srgbClr val="FF0000"/>
                </a:solidFill>
              </a:rPr>
              <a:t>(S2)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smtClean="0"/>
              <a:t>2. New</a:t>
            </a:r>
          </a:p>
          <a:p>
            <a:pPr algn="l"/>
            <a:r>
              <a:rPr lang="en-US" sz="1400" dirty="0"/>
              <a:t> </a:t>
            </a:r>
            <a:r>
              <a:rPr lang="en-US" sz="1400" dirty="0" smtClean="0"/>
              <a:t>- When tapped &gt; Go to </a:t>
            </a:r>
            <a:r>
              <a:rPr lang="en-US" sz="1400" dirty="0" smtClean="0">
                <a:solidFill>
                  <a:srgbClr val="FF0000"/>
                </a:solidFill>
              </a:rPr>
              <a:t>S4-A</a:t>
            </a:r>
            <a:r>
              <a:rPr lang="en-US" sz="1400" dirty="0" smtClean="0"/>
              <a:t> (To start making appointment)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smtClean="0"/>
              <a:t>3. New Appointment</a:t>
            </a:r>
          </a:p>
          <a:p>
            <a:pPr algn="l"/>
            <a:r>
              <a:rPr lang="en-US" sz="1400" dirty="0"/>
              <a:t> </a:t>
            </a:r>
            <a:r>
              <a:rPr lang="en-US" sz="1400" dirty="0" smtClean="0"/>
              <a:t>- In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time login, it says “you have no upcoming appointments” &gt; start making appointment by tap on “New appointment” &gt; Go to </a:t>
            </a:r>
            <a:r>
              <a:rPr lang="en-US" sz="1400" dirty="0" smtClean="0">
                <a:solidFill>
                  <a:srgbClr val="FF0000"/>
                </a:solidFill>
              </a:rPr>
              <a:t>S4-A  </a:t>
            </a:r>
          </a:p>
          <a:p>
            <a:pPr algn="l"/>
            <a:r>
              <a:rPr lang="en-US" sz="1400" dirty="0" smtClean="0"/>
              <a:t>- After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appointment booked, this icon disappeared, and be replaced by list of Upcoming Appointment (As shown on </a:t>
            </a:r>
            <a:r>
              <a:rPr lang="en-US" sz="1400" dirty="0" smtClean="0">
                <a:solidFill>
                  <a:srgbClr val="FF0000"/>
                </a:solidFill>
              </a:rPr>
              <a:t>S4-I</a:t>
            </a:r>
            <a:r>
              <a:rPr lang="en-US" sz="1400" dirty="0" smtClean="0"/>
              <a:t>)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4. Appointment History</a:t>
            </a:r>
          </a:p>
          <a:p>
            <a:pPr algn="l"/>
            <a:r>
              <a:rPr lang="en-US" sz="1400" dirty="0"/>
              <a:t> - In 1</a:t>
            </a:r>
            <a:r>
              <a:rPr lang="en-US" sz="1400" baseline="30000" dirty="0"/>
              <a:t>st</a:t>
            </a:r>
            <a:r>
              <a:rPr lang="en-US" sz="1400" dirty="0"/>
              <a:t> time </a:t>
            </a:r>
            <a:r>
              <a:rPr lang="en-US" sz="1400" dirty="0" smtClean="0"/>
              <a:t>login</a:t>
            </a:r>
            <a:r>
              <a:rPr lang="en-US" sz="1400" dirty="0"/>
              <a:t>, it says </a:t>
            </a:r>
            <a:r>
              <a:rPr lang="en-US" sz="1400" dirty="0" smtClean="0"/>
              <a:t>“</a:t>
            </a:r>
            <a:r>
              <a:rPr lang="en-US" sz="1400" dirty="0"/>
              <a:t>You have no history appointments. Please start your first one by tap on “New Appointment” </a:t>
            </a:r>
            <a:r>
              <a:rPr lang="en-US" sz="1400" dirty="0" smtClean="0"/>
              <a:t>above” </a:t>
            </a:r>
          </a:p>
          <a:p>
            <a:pPr algn="l"/>
            <a:r>
              <a:rPr lang="en-US" sz="1400" dirty="0" smtClean="0"/>
              <a:t>- When user made his appointment, the appointment history list will be shown on </a:t>
            </a:r>
            <a:r>
              <a:rPr lang="en-US" sz="1400" dirty="0" smtClean="0">
                <a:solidFill>
                  <a:srgbClr val="FF0000"/>
                </a:solidFill>
              </a:rPr>
              <a:t>S4-I</a:t>
            </a:r>
            <a:endParaRPr lang="en-US" sz="1400" dirty="0">
              <a:solidFill>
                <a:srgbClr val="FF0000"/>
              </a:solidFill>
            </a:endParaRPr>
          </a:p>
          <a:p>
            <a:pPr algn="l"/>
            <a:endParaRPr lang="en-US" sz="1400" dirty="0" smtClean="0"/>
          </a:p>
          <a:p>
            <a:pPr algn="l"/>
            <a:endParaRPr lang="en-US" sz="1400" dirty="0" smtClean="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400801" y="1162681"/>
            <a:ext cx="1447799" cy="39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</a:rPr>
              <a:t>Appointment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5847046" y="1238881"/>
            <a:ext cx="6299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7904446" y="1238881"/>
            <a:ext cx="6299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28" name="Rectangle 27"/>
          <p:cNvSpPr/>
          <p:nvPr/>
        </p:nvSpPr>
        <p:spPr>
          <a:xfrm rot="2657089">
            <a:off x="5784989" y="1366642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8858244">
            <a:off x="5785996" y="1290429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400800" y="2229481"/>
            <a:ext cx="1503646" cy="304800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New Appointment</a:t>
            </a:r>
            <a:endParaRPr lang="en-US" sz="1200" dirty="0"/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5770846" y="1829431"/>
            <a:ext cx="27635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You have no upcoming appointments</a:t>
            </a:r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5715000" y="3143017"/>
            <a:ext cx="22301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 smtClean="0">
                <a:solidFill>
                  <a:schemeClr val="bg1"/>
                </a:solidFill>
              </a:rPr>
              <a:t>Appointment History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770846" y="3390667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91200" y="1543681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3"/>
          <p:cNvSpPr txBox="1">
            <a:spLocks/>
          </p:cNvSpPr>
          <p:nvPr/>
        </p:nvSpPr>
        <p:spPr>
          <a:xfrm>
            <a:off x="5791200" y="3448681"/>
            <a:ext cx="2763554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You have no history appointments. Please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start your first one by tap on “New Appointment” above</a:t>
            </a:r>
          </a:p>
        </p:txBody>
      </p:sp>
    </p:spTree>
    <p:extLst>
      <p:ext uri="{BB962C8B-B14F-4D97-AF65-F5344CB8AC3E}">
        <p14:creationId xmlns:p14="http://schemas.microsoft.com/office/powerpoint/2010/main" val="40122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28600" y="685800"/>
            <a:ext cx="8643635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dirty="0" smtClean="0"/>
              <a:t>(Pictures shown in next slides)</a:t>
            </a:r>
          </a:p>
          <a:p>
            <a:pPr algn="l"/>
            <a:r>
              <a:rPr lang="en-US" sz="1400" dirty="0" smtClean="0"/>
              <a:t>1. At </a:t>
            </a:r>
            <a:r>
              <a:rPr lang="en-US" sz="1400" dirty="0" smtClean="0">
                <a:solidFill>
                  <a:srgbClr val="FF0000"/>
                </a:solidFill>
              </a:rPr>
              <a:t>S4-A</a:t>
            </a:r>
            <a:r>
              <a:rPr lang="en-US" sz="1400" dirty="0" smtClean="0"/>
              <a:t>: User can choose appointment types. </a:t>
            </a:r>
          </a:p>
          <a:p>
            <a:pPr algn="l"/>
            <a:r>
              <a:rPr lang="en-US" sz="1400" dirty="0" smtClean="0"/>
              <a:t>1.1. When tap on  “</a:t>
            </a:r>
            <a:r>
              <a:rPr lang="en-US" sz="1400" b="1" dirty="0"/>
              <a:t>My primary care </a:t>
            </a:r>
            <a:r>
              <a:rPr lang="en-US" sz="1400" b="1" dirty="0" smtClean="0"/>
              <a:t>team” </a:t>
            </a:r>
            <a:r>
              <a:rPr lang="en-US" sz="1400" dirty="0" smtClean="0"/>
              <a:t>&gt;  Go to Visit type </a:t>
            </a:r>
            <a:r>
              <a:rPr lang="en-US" sz="1400" dirty="0" smtClean="0">
                <a:solidFill>
                  <a:srgbClr val="FF0000"/>
                </a:solidFill>
              </a:rPr>
              <a:t>S4-B </a:t>
            </a:r>
            <a:r>
              <a:rPr lang="en-US" sz="1400" dirty="0" smtClean="0"/>
              <a:t>Screen &gt; When choose any Visit type &gt; Go to Reason screen </a:t>
            </a:r>
            <a:r>
              <a:rPr lang="en-US" sz="1400" dirty="0" smtClean="0">
                <a:solidFill>
                  <a:srgbClr val="FF0000"/>
                </a:solidFill>
              </a:rPr>
              <a:t>S4-C </a:t>
            </a:r>
            <a:r>
              <a:rPr lang="en-US" sz="1400" dirty="0" smtClean="0"/>
              <a:t>Screen &gt; After writing reason &amp; tap “Next” &gt; Go to Availability screen </a:t>
            </a:r>
            <a:r>
              <a:rPr lang="en-US" sz="1400" dirty="0" smtClean="0">
                <a:solidFill>
                  <a:srgbClr val="FF0000"/>
                </a:solidFill>
              </a:rPr>
              <a:t>S4-D</a:t>
            </a:r>
            <a:r>
              <a:rPr lang="en-US" sz="1400" dirty="0" smtClean="0"/>
              <a:t> &gt; Choose an appointment &gt; Go to Details screen </a:t>
            </a:r>
            <a:r>
              <a:rPr lang="en-US" sz="1400" dirty="0" smtClean="0">
                <a:solidFill>
                  <a:srgbClr val="FF0000"/>
                </a:solidFill>
              </a:rPr>
              <a:t>S4-E</a:t>
            </a:r>
            <a:r>
              <a:rPr lang="en-US" sz="1400" dirty="0" smtClean="0"/>
              <a:t> &gt; Tap “Book Appointment” &gt; Go to Se you soon screen </a:t>
            </a:r>
            <a:r>
              <a:rPr lang="en-US" sz="1400" dirty="0" smtClean="0">
                <a:solidFill>
                  <a:srgbClr val="FF0000"/>
                </a:solidFill>
              </a:rPr>
              <a:t>S4-F</a:t>
            </a:r>
          </a:p>
          <a:p>
            <a:pPr algn="l"/>
            <a:r>
              <a:rPr lang="en-US" sz="1400" dirty="0" smtClean="0"/>
              <a:t>  </a:t>
            </a:r>
          </a:p>
          <a:p>
            <a:pPr algn="l"/>
            <a:r>
              <a:rPr lang="en-US" sz="1400" dirty="0" smtClean="0"/>
              <a:t>1.2. When tap on </a:t>
            </a:r>
            <a:r>
              <a:rPr lang="en-US" sz="1400" b="1" dirty="0" smtClean="0"/>
              <a:t>“A specific office” </a:t>
            </a:r>
            <a:r>
              <a:rPr lang="en-US" sz="1400" dirty="0" smtClean="0"/>
              <a:t>&gt; Go to </a:t>
            </a:r>
            <a:r>
              <a:rPr lang="en-US" sz="1400" dirty="0" smtClean="0">
                <a:solidFill>
                  <a:srgbClr val="FF0000"/>
                </a:solidFill>
              </a:rPr>
              <a:t>S4-B</a:t>
            </a:r>
            <a:r>
              <a:rPr lang="en-US" sz="1400" dirty="0" smtClean="0"/>
              <a:t> &gt; Show a list of Office  as </a:t>
            </a:r>
            <a:r>
              <a:rPr lang="en-US" sz="1400" dirty="0" smtClean="0">
                <a:solidFill>
                  <a:srgbClr val="FF0000"/>
                </a:solidFill>
              </a:rPr>
              <a:t>S4-G</a:t>
            </a:r>
            <a:r>
              <a:rPr lang="en-US" sz="1400" dirty="0" smtClean="0"/>
              <a:t> screen &gt; Choose an office &gt; Go to </a:t>
            </a:r>
            <a:r>
              <a:rPr lang="en-US" sz="1400" dirty="0" smtClean="0">
                <a:solidFill>
                  <a:srgbClr val="FF0000"/>
                </a:solidFill>
              </a:rPr>
              <a:t>S4-C</a:t>
            </a:r>
            <a:r>
              <a:rPr lang="en-US" sz="1400" dirty="0" smtClean="0"/>
              <a:t> &gt; </a:t>
            </a:r>
            <a:r>
              <a:rPr lang="en-US" sz="1400" dirty="0"/>
              <a:t>After writing reason &amp; tap “Next” &gt; Go to Availability screen </a:t>
            </a:r>
            <a:r>
              <a:rPr lang="en-US" sz="1400" dirty="0">
                <a:solidFill>
                  <a:srgbClr val="FF0000"/>
                </a:solidFill>
              </a:rPr>
              <a:t>S4-D</a:t>
            </a:r>
            <a:r>
              <a:rPr lang="en-US" sz="1400" dirty="0"/>
              <a:t> </a:t>
            </a:r>
            <a:r>
              <a:rPr lang="en-US" sz="1400" dirty="0" smtClean="0"/>
              <a:t> with only available times of doctors at this office only (*)&gt; </a:t>
            </a:r>
            <a:r>
              <a:rPr lang="en-US" sz="1400" dirty="0"/>
              <a:t>Choose an appointment &gt; Go to Details screen </a:t>
            </a:r>
            <a:r>
              <a:rPr lang="en-US" sz="1400" dirty="0">
                <a:solidFill>
                  <a:srgbClr val="FF0000"/>
                </a:solidFill>
              </a:rPr>
              <a:t>S4-E</a:t>
            </a:r>
            <a:r>
              <a:rPr lang="en-US" sz="1400" dirty="0"/>
              <a:t> &gt; Tap “Book Appointment” &gt; Go to Se you soon screen </a:t>
            </a:r>
            <a:r>
              <a:rPr lang="en-US" sz="1400" dirty="0">
                <a:solidFill>
                  <a:srgbClr val="FF0000"/>
                </a:solidFill>
              </a:rPr>
              <a:t>S4-F</a:t>
            </a:r>
            <a:endParaRPr lang="en-US" sz="1400" dirty="0" smtClean="0"/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1.3. When tap on </a:t>
            </a:r>
            <a:r>
              <a:rPr lang="en-US" sz="1400" b="1" dirty="0" smtClean="0"/>
              <a:t>“A specific doctor” </a:t>
            </a:r>
            <a:r>
              <a:rPr lang="en-US" sz="1400" dirty="0" smtClean="0"/>
              <a:t>&gt; Show a list of Doctor as </a:t>
            </a:r>
            <a:r>
              <a:rPr lang="en-US" sz="1400" dirty="0" smtClean="0">
                <a:solidFill>
                  <a:srgbClr val="FF0000"/>
                </a:solidFill>
              </a:rPr>
              <a:t>S4-H </a:t>
            </a:r>
            <a:r>
              <a:rPr lang="en-US" sz="1400" dirty="0" smtClean="0"/>
              <a:t>&gt; Choose a Doctor &gt; </a:t>
            </a:r>
            <a:r>
              <a:rPr lang="en-US" sz="1400" dirty="0"/>
              <a:t>Go to Visit type </a:t>
            </a:r>
            <a:r>
              <a:rPr lang="en-US" sz="1400" dirty="0">
                <a:solidFill>
                  <a:srgbClr val="FF0000"/>
                </a:solidFill>
              </a:rPr>
              <a:t>S4-B </a:t>
            </a:r>
            <a:r>
              <a:rPr lang="en-US" sz="1400" dirty="0"/>
              <a:t>Screen &gt; When choose any Visit type &gt; Go to Reason screen </a:t>
            </a:r>
            <a:r>
              <a:rPr lang="en-US" sz="1400" dirty="0">
                <a:solidFill>
                  <a:srgbClr val="FF0000"/>
                </a:solidFill>
              </a:rPr>
              <a:t>S4-C </a:t>
            </a:r>
            <a:r>
              <a:rPr lang="en-US" sz="1400" dirty="0"/>
              <a:t>Screen &gt; After writing reason &amp; tap “Next” &gt; Go to Availability screen </a:t>
            </a:r>
            <a:r>
              <a:rPr lang="en-US" sz="1400" dirty="0">
                <a:solidFill>
                  <a:srgbClr val="FF0000"/>
                </a:solidFill>
              </a:rPr>
              <a:t>S4-D</a:t>
            </a:r>
            <a:r>
              <a:rPr lang="en-US" sz="1400" dirty="0"/>
              <a:t> with only available time of that Doctor only </a:t>
            </a:r>
            <a:r>
              <a:rPr lang="en-US" sz="1400" dirty="0" smtClean="0"/>
              <a:t>&gt; </a:t>
            </a:r>
            <a:r>
              <a:rPr lang="en-US" sz="1400" dirty="0"/>
              <a:t>Choose an appointment &gt; Go to Details screen </a:t>
            </a:r>
            <a:r>
              <a:rPr lang="en-US" sz="1400" dirty="0">
                <a:solidFill>
                  <a:srgbClr val="FF0000"/>
                </a:solidFill>
              </a:rPr>
              <a:t>S4-E</a:t>
            </a:r>
            <a:r>
              <a:rPr lang="en-US" sz="1400" dirty="0"/>
              <a:t> &gt; Tap “Book Appointment” &gt; Go to Se you soon screen </a:t>
            </a:r>
            <a:r>
              <a:rPr lang="en-US" sz="1400" dirty="0">
                <a:solidFill>
                  <a:srgbClr val="FF0000"/>
                </a:solidFill>
              </a:rPr>
              <a:t>S4-F</a:t>
            </a:r>
          </a:p>
          <a:p>
            <a:pPr algn="l"/>
            <a:endParaRPr lang="en-US" sz="1400" dirty="0" smtClean="0">
              <a:solidFill>
                <a:srgbClr val="FF0000"/>
              </a:solidFill>
            </a:endParaRPr>
          </a:p>
          <a:p>
            <a:pPr algn="l"/>
            <a:endParaRPr lang="en-US" sz="1400" dirty="0">
              <a:solidFill>
                <a:srgbClr val="FF0000"/>
              </a:solidFill>
            </a:endParaRPr>
          </a:p>
          <a:p>
            <a:pPr algn="l"/>
            <a:r>
              <a:rPr lang="en-US" sz="1400" dirty="0" smtClean="0">
                <a:solidFill>
                  <a:srgbClr val="FF0000"/>
                </a:solidFill>
              </a:rPr>
              <a:t>Note: </a:t>
            </a:r>
          </a:p>
          <a:p>
            <a:pPr algn="l"/>
            <a:r>
              <a:rPr lang="en-US" sz="1400" dirty="0" smtClean="0"/>
              <a:t>(*) There can be more than 1 doctor at 1 office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362200" y="220506"/>
            <a:ext cx="4648200" cy="41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S4: Appointment Screen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95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72754" y="696191"/>
            <a:ext cx="2819400" cy="4485409"/>
          </a:xfrm>
          <a:prstGeom prst="rect">
            <a:avLst/>
          </a:prstGeom>
          <a:solidFill>
            <a:srgbClr val="00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782354" y="734291"/>
            <a:ext cx="1447799" cy="39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Appointment</a:t>
            </a:r>
          </a:p>
        </p:txBody>
      </p:sp>
      <p:sp>
        <p:nvSpPr>
          <p:cNvPr id="33" name="Title 3"/>
          <p:cNvSpPr txBox="1">
            <a:spLocks/>
          </p:cNvSpPr>
          <p:nvPr/>
        </p:nvSpPr>
        <p:spPr>
          <a:xfrm>
            <a:off x="2362200" y="810491"/>
            <a:ext cx="6299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Cancel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48954" y="1115291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itle 3"/>
          <p:cNvSpPr txBox="1">
            <a:spLocks/>
          </p:cNvSpPr>
          <p:nvPr/>
        </p:nvSpPr>
        <p:spPr>
          <a:xfrm>
            <a:off x="1034540" y="228600"/>
            <a:ext cx="914400" cy="41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S4-A</a:t>
            </a:r>
            <a:endParaRPr lang="en-US" sz="2400" dirty="0"/>
          </a:p>
        </p:txBody>
      </p:sp>
      <p:sp>
        <p:nvSpPr>
          <p:cNvPr id="99" name="Title 3"/>
          <p:cNvSpPr txBox="1">
            <a:spLocks/>
          </p:cNvSpPr>
          <p:nvPr/>
        </p:nvSpPr>
        <p:spPr>
          <a:xfrm>
            <a:off x="200677" y="1192355"/>
            <a:ext cx="27635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 smtClean="0">
                <a:solidFill>
                  <a:schemeClr val="bg1"/>
                </a:solidFill>
              </a:rPr>
              <a:t>I want to see availability for…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300515" y="1540648"/>
            <a:ext cx="242315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01977" y="2133600"/>
            <a:ext cx="249789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00515" y="2691963"/>
            <a:ext cx="249935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itle 1"/>
          <p:cNvSpPr txBox="1">
            <a:spLocks/>
          </p:cNvSpPr>
          <p:nvPr/>
        </p:nvSpPr>
        <p:spPr>
          <a:xfrm>
            <a:off x="339390" y="1579466"/>
            <a:ext cx="2308082" cy="481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b="1" dirty="0" smtClean="0">
                <a:solidFill>
                  <a:schemeClr val="bg1"/>
                </a:solidFill>
              </a:rPr>
              <a:t>My primary care team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</a:rPr>
              <a:t>Non selected</a:t>
            </a:r>
          </a:p>
        </p:txBody>
      </p:sp>
      <p:sp>
        <p:nvSpPr>
          <p:cNvPr id="107" name="Title 1"/>
          <p:cNvSpPr txBox="1">
            <a:spLocks/>
          </p:cNvSpPr>
          <p:nvPr/>
        </p:nvSpPr>
        <p:spPr>
          <a:xfrm>
            <a:off x="365035" y="2162373"/>
            <a:ext cx="1916042" cy="481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</a:rPr>
              <a:t>A Specific Office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08" name="Title 1"/>
          <p:cNvSpPr txBox="1">
            <a:spLocks/>
          </p:cNvSpPr>
          <p:nvPr/>
        </p:nvSpPr>
        <p:spPr>
          <a:xfrm>
            <a:off x="365035" y="2785509"/>
            <a:ext cx="1916042" cy="481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b="1" dirty="0" smtClean="0">
                <a:solidFill>
                  <a:schemeClr val="bg1"/>
                </a:solidFill>
              </a:rPr>
              <a:t>A specific doctor</a:t>
            </a:r>
          </a:p>
        </p:txBody>
      </p:sp>
      <p:sp>
        <p:nvSpPr>
          <p:cNvPr id="109" name="Rectangle 108"/>
          <p:cNvSpPr/>
          <p:nvPr/>
        </p:nvSpPr>
        <p:spPr>
          <a:xfrm rot="2657089">
            <a:off x="2641261" y="2923121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 rot="18858244">
            <a:off x="2642268" y="2999307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 rot="2657089">
            <a:off x="2641265" y="2314568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 rot="18858244">
            <a:off x="2642272" y="2390754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 rot="2657089">
            <a:off x="2641263" y="1692353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 rot="18858244">
            <a:off x="2642270" y="1768539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200400" y="685800"/>
            <a:ext cx="2819400" cy="4495800"/>
          </a:xfrm>
          <a:prstGeom prst="rect">
            <a:avLst/>
          </a:prstGeom>
          <a:solidFill>
            <a:srgbClr val="00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itle 1"/>
          <p:cNvSpPr txBox="1">
            <a:spLocks/>
          </p:cNvSpPr>
          <p:nvPr/>
        </p:nvSpPr>
        <p:spPr>
          <a:xfrm>
            <a:off x="3581401" y="723900"/>
            <a:ext cx="1752600" cy="39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Visit Type</a:t>
            </a:r>
          </a:p>
        </p:txBody>
      </p:sp>
      <p:sp>
        <p:nvSpPr>
          <p:cNvPr id="119" name="Title 3"/>
          <p:cNvSpPr txBox="1">
            <a:spLocks/>
          </p:cNvSpPr>
          <p:nvPr/>
        </p:nvSpPr>
        <p:spPr>
          <a:xfrm>
            <a:off x="5389846" y="800100"/>
            <a:ext cx="6299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Cancel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276600" y="1104900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itle 3"/>
          <p:cNvSpPr txBox="1">
            <a:spLocks/>
          </p:cNvSpPr>
          <p:nvPr/>
        </p:nvSpPr>
        <p:spPr>
          <a:xfrm>
            <a:off x="3228323" y="1181964"/>
            <a:ext cx="27635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 smtClean="0">
                <a:solidFill>
                  <a:schemeClr val="bg1"/>
                </a:solidFill>
              </a:rPr>
              <a:t>I want to be seen for…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3328161" y="1530257"/>
            <a:ext cx="242315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326699" y="2201089"/>
            <a:ext cx="250082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329623" y="2860603"/>
            <a:ext cx="249789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itle 1"/>
          <p:cNvSpPr txBox="1">
            <a:spLocks/>
          </p:cNvSpPr>
          <p:nvPr/>
        </p:nvSpPr>
        <p:spPr>
          <a:xfrm>
            <a:off x="3200400" y="1618382"/>
            <a:ext cx="2763554" cy="481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b="1" dirty="0" smtClean="0">
                <a:solidFill>
                  <a:schemeClr val="bg1"/>
                </a:solidFill>
              </a:rPr>
              <a:t>Brief visit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</a:rPr>
              <a:t>E.g. Cold/flu, sinus infection, joint sprain</a:t>
            </a:r>
          </a:p>
        </p:txBody>
      </p:sp>
      <p:sp>
        <p:nvSpPr>
          <p:cNvPr id="128" name="Title 1"/>
          <p:cNvSpPr txBox="1">
            <a:spLocks/>
          </p:cNvSpPr>
          <p:nvPr/>
        </p:nvSpPr>
        <p:spPr>
          <a:xfrm>
            <a:off x="3200400" y="2304182"/>
            <a:ext cx="2687354" cy="481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b="1" dirty="0" smtClean="0">
                <a:solidFill>
                  <a:schemeClr val="bg1"/>
                </a:solidFill>
              </a:rPr>
              <a:t>Standard visit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algn="l"/>
            <a:r>
              <a:rPr lang="en-US" sz="1500" dirty="0" smtClean="0">
                <a:solidFill>
                  <a:schemeClr val="bg1"/>
                </a:solidFill>
              </a:rPr>
              <a:t>E.g.  Abnormal pain, chest pain</a:t>
            </a:r>
          </a:p>
        </p:txBody>
      </p:sp>
      <p:sp>
        <p:nvSpPr>
          <p:cNvPr id="133" name="Rectangle 132"/>
          <p:cNvSpPr/>
          <p:nvPr/>
        </p:nvSpPr>
        <p:spPr>
          <a:xfrm rot="2657089">
            <a:off x="5708787" y="2508170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 rot="18858244">
            <a:off x="5709794" y="2584356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 rot="2657089">
            <a:off x="5706774" y="1681962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 rot="18858244">
            <a:off x="5707781" y="1758148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itle 1"/>
          <p:cNvSpPr txBox="1">
            <a:spLocks/>
          </p:cNvSpPr>
          <p:nvPr/>
        </p:nvSpPr>
        <p:spPr>
          <a:xfrm>
            <a:off x="3200400" y="2913782"/>
            <a:ext cx="2687354" cy="481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b="1" dirty="0" smtClean="0">
                <a:solidFill>
                  <a:schemeClr val="bg1"/>
                </a:solidFill>
              </a:rPr>
              <a:t>Physical exam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algn="l"/>
            <a:r>
              <a:rPr lang="en-US" sz="1500" dirty="0" smtClean="0">
                <a:solidFill>
                  <a:schemeClr val="bg1"/>
                </a:solidFill>
              </a:rPr>
              <a:t>A comprehensive health  evaluation</a:t>
            </a:r>
          </a:p>
        </p:txBody>
      </p:sp>
      <p:sp>
        <p:nvSpPr>
          <p:cNvPr id="141" name="Rectangle 140"/>
          <p:cNvSpPr/>
          <p:nvPr/>
        </p:nvSpPr>
        <p:spPr>
          <a:xfrm rot="2657089">
            <a:off x="5708787" y="3117770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 rot="18858244">
            <a:off x="5709794" y="3193956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>
            <a:off x="6172200" y="685800"/>
            <a:ext cx="2819400" cy="4495800"/>
          </a:xfrm>
          <a:prstGeom prst="rect">
            <a:avLst/>
          </a:prstGeom>
          <a:solidFill>
            <a:srgbClr val="00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Title 1"/>
          <p:cNvSpPr txBox="1">
            <a:spLocks/>
          </p:cNvSpPr>
          <p:nvPr/>
        </p:nvSpPr>
        <p:spPr>
          <a:xfrm>
            <a:off x="6553201" y="723900"/>
            <a:ext cx="1752600" cy="39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Reason</a:t>
            </a:r>
          </a:p>
        </p:txBody>
      </p:sp>
      <p:sp>
        <p:nvSpPr>
          <p:cNvPr id="145" name="Title 3"/>
          <p:cNvSpPr txBox="1">
            <a:spLocks/>
          </p:cNvSpPr>
          <p:nvPr/>
        </p:nvSpPr>
        <p:spPr>
          <a:xfrm>
            <a:off x="8361646" y="800100"/>
            <a:ext cx="6299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Cancel</a:t>
            </a:r>
          </a:p>
        </p:txBody>
      </p:sp>
      <p:cxnSp>
        <p:nvCxnSpPr>
          <p:cNvPr id="146" name="Straight Connector 145"/>
          <p:cNvCxnSpPr/>
          <p:nvPr/>
        </p:nvCxnSpPr>
        <p:spPr>
          <a:xfrm>
            <a:off x="6248400" y="1104900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itle 3"/>
          <p:cNvSpPr txBox="1">
            <a:spLocks/>
          </p:cNvSpPr>
          <p:nvPr/>
        </p:nvSpPr>
        <p:spPr>
          <a:xfrm>
            <a:off x="6200123" y="1181964"/>
            <a:ext cx="27635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 smtClean="0">
                <a:solidFill>
                  <a:schemeClr val="bg1"/>
                </a:solidFill>
              </a:rPr>
              <a:t>I would like to cover…</a:t>
            </a:r>
          </a:p>
        </p:txBody>
      </p:sp>
      <p:cxnSp>
        <p:nvCxnSpPr>
          <p:cNvPr id="148" name="Straight Connector 147"/>
          <p:cNvCxnSpPr/>
          <p:nvPr/>
        </p:nvCxnSpPr>
        <p:spPr>
          <a:xfrm>
            <a:off x="6248400" y="1530257"/>
            <a:ext cx="266371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itle 1"/>
          <p:cNvSpPr txBox="1">
            <a:spLocks/>
          </p:cNvSpPr>
          <p:nvPr/>
        </p:nvSpPr>
        <p:spPr>
          <a:xfrm>
            <a:off x="6172200" y="1618382"/>
            <a:ext cx="2763554" cy="481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Tell us the reason for your visit</a:t>
            </a:r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6248400" y="2327793"/>
            <a:ext cx="266371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6725954" y="2514600"/>
            <a:ext cx="1503646" cy="304800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Next</a:t>
            </a:r>
            <a:endParaRPr lang="en-US" sz="1200" dirty="0"/>
          </a:p>
        </p:txBody>
      </p:sp>
      <p:sp>
        <p:nvSpPr>
          <p:cNvPr id="164" name="Title 3"/>
          <p:cNvSpPr txBox="1">
            <a:spLocks/>
          </p:cNvSpPr>
          <p:nvPr/>
        </p:nvSpPr>
        <p:spPr>
          <a:xfrm>
            <a:off x="4114800" y="233675"/>
            <a:ext cx="914400" cy="41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S4-B</a:t>
            </a:r>
            <a:endParaRPr lang="en-US" sz="2400" dirty="0"/>
          </a:p>
        </p:txBody>
      </p:sp>
      <p:sp>
        <p:nvSpPr>
          <p:cNvPr id="165" name="Title 3"/>
          <p:cNvSpPr txBox="1">
            <a:spLocks/>
          </p:cNvSpPr>
          <p:nvPr/>
        </p:nvSpPr>
        <p:spPr>
          <a:xfrm>
            <a:off x="7010400" y="233675"/>
            <a:ext cx="914400" cy="41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S4-C</a:t>
            </a:r>
            <a:endParaRPr lang="en-US" sz="2400" dirty="0"/>
          </a:p>
        </p:txBody>
      </p:sp>
      <p:sp>
        <p:nvSpPr>
          <p:cNvPr id="167" name="Title 3"/>
          <p:cNvSpPr txBox="1">
            <a:spLocks/>
          </p:cNvSpPr>
          <p:nvPr/>
        </p:nvSpPr>
        <p:spPr>
          <a:xfrm>
            <a:off x="3332446" y="819150"/>
            <a:ext cx="6299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68" name="Rectangle 167"/>
          <p:cNvSpPr/>
          <p:nvPr/>
        </p:nvSpPr>
        <p:spPr>
          <a:xfrm rot="2657089">
            <a:off x="3270389" y="946911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 rot="18858244">
            <a:off x="3271396" y="870698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Title 3"/>
          <p:cNvSpPr txBox="1">
            <a:spLocks/>
          </p:cNvSpPr>
          <p:nvPr/>
        </p:nvSpPr>
        <p:spPr>
          <a:xfrm>
            <a:off x="6241899" y="819150"/>
            <a:ext cx="6299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71" name="Rectangle 170"/>
          <p:cNvSpPr/>
          <p:nvPr/>
        </p:nvSpPr>
        <p:spPr>
          <a:xfrm rot="2657089">
            <a:off x="6179842" y="946911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 rot="18858244">
            <a:off x="6180849" y="870698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Title 3"/>
          <p:cNvSpPr txBox="1">
            <a:spLocks/>
          </p:cNvSpPr>
          <p:nvPr/>
        </p:nvSpPr>
        <p:spPr>
          <a:xfrm>
            <a:off x="148530" y="5257800"/>
            <a:ext cx="2843624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/>
              <a:t>Appointment type</a:t>
            </a:r>
          </a:p>
          <a:p>
            <a:pPr algn="l"/>
            <a:r>
              <a:rPr lang="en-US" sz="1400" dirty="0" smtClean="0"/>
              <a:t>- This screen  show 3 type of Appointments</a:t>
            </a:r>
          </a:p>
          <a:p>
            <a:pPr algn="l"/>
            <a:r>
              <a:rPr lang="en-US" sz="1400" dirty="0" smtClean="0"/>
              <a:t>- Tap on Cancel &gt; Go to Appointment screen (S4)</a:t>
            </a:r>
          </a:p>
        </p:txBody>
      </p:sp>
      <p:sp>
        <p:nvSpPr>
          <p:cNvPr id="174" name="Title 3"/>
          <p:cNvSpPr txBox="1">
            <a:spLocks/>
          </p:cNvSpPr>
          <p:nvPr/>
        </p:nvSpPr>
        <p:spPr>
          <a:xfrm>
            <a:off x="3160364" y="5237018"/>
            <a:ext cx="3011835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/>
              <a:t>Visit Type</a:t>
            </a:r>
          </a:p>
          <a:p>
            <a:pPr algn="l"/>
            <a:r>
              <a:rPr lang="en-US" sz="1400" dirty="0" smtClean="0"/>
              <a:t>- This screen show 3 types of visit</a:t>
            </a:r>
          </a:p>
          <a:p>
            <a:pPr algn="l"/>
            <a:r>
              <a:rPr lang="en-US" sz="1400" dirty="0" smtClean="0"/>
              <a:t>  *Brief = short visit</a:t>
            </a:r>
          </a:p>
          <a:p>
            <a:pPr algn="l"/>
            <a:r>
              <a:rPr lang="en-US" sz="1400" dirty="0" smtClean="0"/>
              <a:t>  *Standard visit and </a:t>
            </a:r>
          </a:p>
          <a:p>
            <a:pPr algn="l"/>
            <a:r>
              <a:rPr lang="en-US" sz="1400" dirty="0"/>
              <a:t> </a:t>
            </a:r>
            <a:r>
              <a:rPr lang="en-US" sz="1400" dirty="0" smtClean="0"/>
              <a:t> *Physical visit</a:t>
            </a:r>
          </a:p>
          <a:p>
            <a:pPr algn="l"/>
            <a:r>
              <a:rPr lang="en-US" sz="1400" dirty="0" smtClean="0"/>
              <a:t>- Tap on Cancel &gt; Go to Appointment screen (S4). &amp; Back to previous screen</a:t>
            </a:r>
          </a:p>
        </p:txBody>
      </p:sp>
      <p:sp>
        <p:nvSpPr>
          <p:cNvPr id="175" name="Title 3"/>
          <p:cNvSpPr txBox="1">
            <a:spLocks/>
          </p:cNvSpPr>
          <p:nvPr/>
        </p:nvSpPr>
        <p:spPr>
          <a:xfrm>
            <a:off x="6180656" y="5257800"/>
            <a:ext cx="2843624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/>
              <a:t>Reason</a:t>
            </a:r>
          </a:p>
          <a:p>
            <a:pPr algn="l"/>
            <a:r>
              <a:rPr lang="en-US" sz="1400" dirty="0" smtClean="0"/>
              <a:t>- This screen  allow user to describe a short explanation of his issue </a:t>
            </a:r>
          </a:p>
          <a:p>
            <a:pPr algn="l"/>
            <a:r>
              <a:rPr lang="en-US" sz="1400" dirty="0" smtClean="0"/>
              <a:t>- Tap on Cancel &gt; Go to Appointment screen (S4)</a:t>
            </a:r>
          </a:p>
          <a:p>
            <a:pPr algn="l"/>
            <a:r>
              <a:rPr lang="en-US" sz="1400" dirty="0" smtClean="0"/>
              <a:t>- Tap “Next” icon &gt; Go to Availability screen (S4-D). </a:t>
            </a:r>
            <a:r>
              <a:rPr lang="en-US" sz="1400" dirty="0"/>
              <a:t>&amp; Back to previous screen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8136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52400" y="381000"/>
            <a:ext cx="2819400" cy="4800600"/>
          </a:xfrm>
          <a:prstGeom prst="rect">
            <a:avLst/>
          </a:prstGeom>
          <a:solidFill>
            <a:srgbClr val="00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838201" y="419100"/>
            <a:ext cx="1447799" cy="39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Availability</a:t>
            </a:r>
          </a:p>
        </p:txBody>
      </p:sp>
      <p:sp>
        <p:nvSpPr>
          <p:cNvPr id="41" name="Title 3"/>
          <p:cNvSpPr txBox="1">
            <a:spLocks/>
          </p:cNvSpPr>
          <p:nvPr/>
        </p:nvSpPr>
        <p:spPr>
          <a:xfrm>
            <a:off x="284446" y="495300"/>
            <a:ext cx="6299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42" name="Title 3"/>
          <p:cNvSpPr txBox="1">
            <a:spLocks/>
          </p:cNvSpPr>
          <p:nvPr/>
        </p:nvSpPr>
        <p:spPr>
          <a:xfrm>
            <a:off x="2341846" y="495300"/>
            <a:ext cx="6299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Cancel</a:t>
            </a:r>
          </a:p>
        </p:txBody>
      </p:sp>
      <p:sp>
        <p:nvSpPr>
          <p:cNvPr id="43" name="Rectangle 42"/>
          <p:cNvSpPr/>
          <p:nvPr/>
        </p:nvSpPr>
        <p:spPr>
          <a:xfrm rot="2657089">
            <a:off x="222389" y="623061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 rot="18858244">
            <a:off x="223396" y="546848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itle 3"/>
          <p:cNvSpPr txBox="1">
            <a:spLocks/>
          </p:cNvSpPr>
          <p:nvPr/>
        </p:nvSpPr>
        <p:spPr>
          <a:xfrm>
            <a:off x="218423" y="810491"/>
            <a:ext cx="27635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 smtClean="0">
                <a:solidFill>
                  <a:schemeClr val="bg1"/>
                </a:solidFill>
              </a:rPr>
              <a:t>Monday. May 19, 2014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28600" y="800100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8600" y="1066800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itle 3"/>
          <p:cNvSpPr txBox="1">
            <a:spLocks/>
          </p:cNvSpPr>
          <p:nvPr/>
        </p:nvSpPr>
        <p:spPr>
          <a:xfrm>
            <a:off x="474945" y="1066800"/>
            <a:ext cx="2441008" cy="68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smtClean="0">
                <a:solidFill>
                  <a:schemeClr val="bg1"/>
                </a:solidFill>
              </a:rPr>
              <a:t>10:00 SG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Doctor Name, Doctor Level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Office Address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0966" y="1200150"/>
            <a:ext cx="244333" cy="247650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 rot="2657089">
            <a:off x="2757340" y="1345942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 rot="18858244">
            <a:off x="2758347" y="1422128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248953" y="1828800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itle 3"/>
          <p:cNvSpPr txBox="1">
            <a:spLocks/>
          </p:cNvSpPr>
          <p:nvPr/>
        </p:nvSpPr>
        <p:spPr>
          <a:xfrm>
            <a:off x="454592" y="1828800"/>
            <a:ext cx="2441008" cy="68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smtClean="0">
                <a:solidFill>
                  <a:schemeClr val="bg1"/>
                </a:solidFill>
              </a:rPr>
              <a:t>11:00 SG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Doctor Name, Doctor Level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Office Address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0613" y="1962150"/>
            <a:ext cx="244333" cy="247650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0" name="Rectangle 69"/>
          <p:cNvSpPr/>
          <p:nvPr/>
        </p:nvSpPr>
        <p:spPr>
          <a:xfrm rot="2657089">
            <a:off x="2736987" y="2184142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rot="18858244">
            <a:off x="2737994" y="2260328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itle 3"/>
          <p:cNvSpPr txBox="1">
            <a:spLocks/>
          </p:cNvSpPr>
          <p:nvPr/>
        </p:nvSpPr>
        <p:spPr>
          <a:xfrm>
            <a:off x="893618" y="0"/>
            <a:ext cx="914400" cy="41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S4-D</a:t>
            </a:r>
            <a:endParaRPr lang="en-US" sz="2400" dirty="0"/>
          </a:p>
        </p:txBody>
      </p:sp>
      <p:sp>
        <p:nvSpPr>
          <p:cNvPr id="107" name="Rectangle 106"/>
          <p:cNvSpPr/>
          <p:nvPr/>
        </p:nvSpPr>
        <p:spPr>
          <a:xfrm>
            <a:off x="3190223" y="381000"/>
            <a:ext cx="2819400" cy="4800600"/>
          </a:xfrm>
          <a:prstGeom prst="rect">
            <a:avLst/>
          </a:prstGeom>
          <a:solidFill>
            <a:srgbClr val="00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itle 1"/>
          <p:cNvSpPr txBox="1">
            <a:spLocks/>
          </p:cNvSpPr>
          <p:nvPr/>
        </p:nvSpPr>
        <p:spPr>
          <a:xfrm>
            <a:off x="3876024" y="419100"/>
            <a:ext cx="1447799" cy="39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Details</a:t>
            </a:r>
          </a:p>
        </p:txBody>
      </p:sp>
      <p:sp>
        <p:nvSpPr>
          <p:cNvPr id="109" name="Title 3"/>
          <p:cNvSpPr txBox="1">
            <a:spLocks/>
          </p:cNvSpPr>
          <p:nvPr/>
        </p:nvSpPr>
        <p:spPr>
          <a:xfrm>
            <a:off x="3322269" y="495300"/>
            <a:ext cx="6299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10" name="Title 3"/>
          <p:cNvSpPr txBox="1">
            <a:spLocks/>
          </p:cNvSpPr>
          <p:nvPr/>
        </p:nvSpPr>
        <p:spPr>
          <a:xfrm>
            <a:off x="5379669" y="495300"/>
            <a:ext cx="6299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Cancel</a:t>
            </a:r>
          </a:p>
        </p:txBody>
      </p:sp>
      <p:sp>
        <p:nvSpPr>
          <p:cNvPr id="111" name="Rectangle 110"/>
          <p:cNvSpPr/>
          <p:nvPr/>
        </p:nvSpPr>
        <p:spPr>
          <a:xfrm rot="2657089">
            <a:off x="3260212" y="623061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 rot="18858244">
            <a:off x="3261219" y="546848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3266423" y="800100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itle 3"/>
          <p:cNvSpPr txBox="1">
            <a:spLocks/>
          </p:cNvSpPr>
          <p:nvPr/>
        </p:nvSpPr>
        <p:spPr>
          <a:xfrm>
            <a:off x="4132545" y="901689"/>
            <a:ext cx="1811055" cy="937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smtClean="0">
                <a:solidFill>
                  <a:schemeClr val="bg1"/>
                </a:solidFill>
              </a:rPr>
              <a:t>Monday. May 19, 2014 @10:00 SG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Doctor Name, Doctor Level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Office Address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288789" y="934316"/>
            <a:ext cx="843756" cy="894484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 </a:t>
            </a:r>
          </a:p>
          <a:p>
            <a:pPr algn="ctr"/>
            <a:r>
              <a:rPr lang="en-US" sz="1200" dirty="0" smtClean="0"/>
              <a:t>Picture</a:t>
            </a:r>
            <a:endParaRPr lang="en-US" sz="1200" dirty="0"/>
          </a:p>
        </p:txBody>
      </p:sp>
      <p:sp>
        <p:nvSpPr>
          <p:cNvPr id="140" name="Title 3"/>
          <p:cNvSpPr txBox="1">
            <a:spLocks/>
          </p:cNvSpPr>
          <p:nvPr/>
        </p:nvSpPr>
        <p:spPr>
          <a:xfrm>
            <a:off x="3931441" y="0"/>
            <a:ext cx="914400" cy="41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S4-E</a:t>
            </a:r>
            <a:endParaRPr lang="en-US" sz="2400" dirty="0"/>
          </a:p>
        </p:txBody>
      </p:sp>
      <p:sp>
        <p:nvSpPr>
          <p:cNvPr id="141" name="Title 3"/>
          <p:cNvSpPr txBox="1">
            <a:spLocks/>
          </p:cNvSpPr>
          <p:nvPr/>
        </p:nvSpPr>
        <p:spPr>
          <a:xfrm>
            <a:off x="208246" y="2640155"/>
            <a:ext cx="27635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 smtClean="0">
                <a:solidFill>
                  <a:schemeClr val="bg1"/>
                </a:solidFill>
              </a:rPr>
              <a:t>Tuesday. May 20, 2014</a:t>
            </a:r>
          </a:p>
        </p:txBody>
      </p:sp>
      <p:cxnSp>
        <p:nvCxnSpPr>
          <p:cNvPr id="142" name="Straight Connector 141"/>
          <p:cNvCxnSpPr/>
          <p:nvPr/>
        </p:nvCxnSpPr>
        <p:spPr>
          <a:xfrm>
            <a:off x="218423" y="2896464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itle 3"/>
          <p:cNvSpPr txBox="1">
            <a:spLocks/>
          </p:cNvSpPr>
          <p:nvPr/>
        </p:nvSpPr>
        <p:spPr>
          <a:xfrm>
            <a:off x="464768" y="2896464"/>
            <a:ext cx="2441008" cy="68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smtClean="0">
                <a:solidFill>
                  <a:schemeClr val="bg1"/>
                </a:solidFill>
              </a:rPr>
              <a:t>09:15 SG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Doctor Name, Doctor Level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Office Address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240789" y="3029814"/>
            <a:ext cx="244333" cy="247650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5" name="Rectangle 144"/>
          <p:cNvSpPr/>
          <p:nvPr/>
        </p:nvSpPr>
        <p:spPr>
          <a:xfrm rot="2657089">
            <a:off x="2747163" y="3175606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 rot="18858244">
            <a:off x="2748170" y="3251792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7" name="Straight Connector 146"/>
          <p:cNvCxnSpPr/>
          <p:nvPr/>
        </p:nvCxnSpPr>
        <p:spPr>
          <a:xfrm>
            <a:off x="238776" y="3658464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itle 3"/>
          <p:cNvSpPr txBox="1">
            <a:spLocks/>
          </p:cNvSpPr>
          <p:nvPr/>
        </p:nvSpPr>
        <p:spPr>
          <a:xfrm>
            <a:off x="444415" y="3658464"/>
            <a:ext cx="2441008" cy="68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smtClean="0">
                <a:solidFill>
                  <a:schemeClr val="bg1"/>
                </a:solidFill>
              </a:rPr>
              <a:t>11:30 SG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Doctor Name, Doctor Level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Office Address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220436" y="3791814"/>
            <a:ext cx="244333" cy="247650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0" name="Rectangle 149"/>
          <p:cNvSpPr/>
          <p:nvPr/>
        </p:nvSpPr>
        <p:spPr>
          <a:xfrm rot="2657089">
            <a:off x="2726810" y="4013806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/>
          <p:cNvSpPr/>
          <p:nvPr/>
        </p:nvSpPr>
        <p:spPr>
          <a:xfrm rot="18858244">
            <a:off x="2727817" y="4089992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246940" y="4343400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itle 3"/>
          <p:cNvSpPr txBox="1">
            <a:spLocks/>
          </p:cNvSpPr>
          <p:nvPr/>
        </p:nvSpPr>
        <p:spPr>
          <a:xfrm>
            <a:off x="452579" y="4343400"/>
            <a:ext cx="2441008" cy="68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smtClean="0">
                <a:solidFill>
                  <a:schemeClr val="bg1"/>
                </a:solidFill>
              </a:rPr>
              <a:t>13:55 SG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Doctor Name, Doctor Level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Office Address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228600" y="4476750"/>
            <a:ext cx="244333" cy="247650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5" name="Rectangle 154"/>
          <p:cNvSpPr/>
          <p:nvPr/>
        </p:nvSpPr>
        <p:spPr>
          <a:xfrm rot="2657089">
            <a:off x="2734974" y="4698742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 rot="18858244">
            <a:off x="2735981" y="4774928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2215480" y="1475601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0.7km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209800" y="2286000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1.1km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195474" y="3275333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5.3km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2209800" y="4066401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5.5km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209800" y="4800600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en-US" sz="1200" dirty="0" smtClean="0">
                <a:solidFill>
                  <a:schemeClr val="bg1"/>
                </a:solidFill>
              </a:rPr>
              <a:t>.5km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3276600" y="1905000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itle 1"/>
          <p:cNvSpPr txBox="1">
            <a:spLocks/>
          </p:cNvSpPr>
          <p:nvPr/>
        </p:nvSpPr>
        <p:spPr>
          <a:xfrm>
            <a:off x="3238500" y="1976005"/>
            <a:ext cx="2763554" cy="481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b="1" dirty="0" smtClean="0">
                <a:solidFill>
                  <a:schemeClr val="bg1"/>
                </a:solidFill>
              </a:rPr>
              <a:t>Visit type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</a:rPr>
              <a:t>Reason for this visit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3276600" y="2506371"/>
            <a:ext cx="2667000" cy="1409267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Location Map-view</a:t>
            </a:r>
            <a:endParaRPr lang="en-US" sz="1200" dirty="0"/>
          </a:p>
        </p:txBody>
      </p:sp>
      <p:sp>
        <p:nvSpPr>
          <p:cNvPr id="165" name="Rectangle 164"/>
          <p:cNvSpPr/>
          <p:nvPr/>
        </p:nvSpPr>
        <p:spPr>
          <a:xfrm>
            <a:off x="3710667" y="4096613"/>
            <a:ext cx="1742424" cy="302761"/>
          </a:xfrm>
          <a:prstGeom prst="rect">
            <a:avLst/>
          </a:prstGeom>
          <a:solidFill>
            <a:srgbClr val="00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Book Appointment</a:t>
            </a:r>
            <a:endParaRPr lang="en-US" sz="1200" dirty="0"/>
          </a:p>
        </p:txBody>
      </p:sp>
      <p:sp>
        <p:nvSpPr>
          <p:cNvPr id="166" name="Rectangle 165"/>
          <p:cNvSpPr/>
          <p:nvPr/>
        </p:nvSpPr>
        <p:spPr>
          <a:xfrm>
            <a:off x="6210300" y="363680"/>
            <a:ext cx="2819400" cy="4800600"/>
          </a:xfrm>
          <a:prstGeom prst="rect">
            <a:avLst/>
          </a:prstGeom>
          <a:solidFill>
            <a:srgbClr val="00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itle 1"/>
          <p:cNvSpPr txBox="1">
            <a:spLocks/>
          </p:cNvSpPr>
          <p:nvPr/>
        </p:nvSpPr>
        <p:spPr>
          <a:xfrm>
            <a:off x="6924024" y="419100"/>
            <a:ext cx="1447799" cy="39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See you soon</a:t>
            </a:r>
          </a:p>
        </p:txBody>
      </p:sp>
      <p:sp>
        <p:nvSpPr>
          <p:cNvPr id="169" name="Title 3"/>
          <p:cNvSpPr txBox="1">
            <a:spLocks/>
          </p:cNvSpPr>
          <p:nvPr/>
        </p:nvSpPr>
        <p:spPr>
          <a:xfrm>
            <a:off x="8427669" y="495300"/>
            <a:ext cx="6299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</a:rPr>
              <a:t>Done</a:t>
            </a:r>
          </a:p>
        </p:txBody>
      </p:sp>
      <p:sp>
        <p:nvSpPr>
          <p:cNvPr id="172" name="Title 3"/>
          <p:cNvSpPr txBox="1">
            <a:spLocks/>
          </p:cNvSpPr>
          <p:nvPr/>
        </p:nvSpPr>
        <p:spPr>
          <a:xfrm>
            <a:off x="6381964" y="1704975"/>
            <a:ext cx="2763554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 smtClean="0">
                <a:solidFill>
                  <a:schemeClr val="bg1"/>
                </a:solidFill>
              </a:rPr>
              <a:t>Your Appointment is booked!</a:t>
            </a:r>
          </a:p>
        </p:txBody>
      </p:sp>
      <p:cxnSp>
        <p:nvCxnSpPr>
          <p:cNvPr id="173" name="Straight Connector 172"/>
          <p:cNvCxnSpPr/>
          <p:nvPr/>
        </p:nvCxnSpPr>
        <p:spPr>
          <a:xfrm>
            <a:off x="6314423" y="800100"/>
            <a:ext cx="2687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itle 3"/>
          <p:cNvSpPr txBox="1">
            <a:spLocks/>
          </p:cNvSpPr>
          <p:nvPr/>
        </p:nvSpPr>
        <p:spPr>
          <a:xfrm>
            <a:off x="6979441" y="0"/>
            <a:ext cx="914400" cy="41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S4-F</a:t>
            </a:r>
            <a:endParaRPr lang="en-US" sz="2400" dirty="0"/>
          </a:p>
        </p:txBody>
      </p:sp>
      <p:sp>
        <p:nvSpPr>
          <p:cNvPr id="206" name="Title 3"/>
          <p:cNvSpPr txBox="1">
            <a:spLocks/>
          </p:cNvSpPr>
          <p:nvPr/>
        </p:nvSpPr>
        <p:spPr>
          <a:xfrm>
            <a:off x="30543" y="5181600"/>
            <a:ext cx="2941257" cy="1620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/>
              <a:t>Availability</a:t>
            </a:r>
          </a:p>
          <a:p>
            <a:pPr algn="l"/>
            <a:r>
              <a:rPr lang="en-US" sz="1400" dirty="0" smtClean="0"/>
              <a:t>- This screen show available time of doctors listed by Days coming </a:t>
            </a:r>
          </a:p>
          <a:p>
            <a:pPr algn="l"/>
            <a:r>
              <a:rPr lang="en-US" sz="1400" dirty="0" smtClean="0"/>
              <a:t>- Information include: Time, Doctor name &amp; level, Address, &amp; Distance</a:t>
            </a:r>
          </a:p>
          <a:p>
            <a:pPr algn="l"/>
            <a:r>
              <a:rPr lang="en-US" sz="1400" dirty="0" smtClean="0"/>
              <a:t>- Tap on Cancel &gt; Go to Appointment screen (S4). </a:t>
            </a:r>
            <a:r>
              <a:rPr lang="en-US" sz="1400" dirty="0"/>
              <a:t>&amp; Back to previous screen</a:t>
            </a:r>
            <a:endParaRPr lang="en-US" sz="1400" dirty="0" smtClean="0"/>
          </a:p>
        </p:txBody>
      </p:sp>
      <p:sp>
        <p:nvSpPr>
          <p:cNvPr id="207" name="Title 3"/>
          <p:cNvSpPr txBox="1">
            <a:spLocks/>
          </p:cNvSpPr>
          <p:nvPr/>
        </p:nvSpPr>
        <p:spPr>
          <a:xfrm>
            <a:off x="3089787" y="5223164"/>
            <a:ext cx="3006213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/>
              <a:t>Details</a:t>
            </a:r>
          </a:p>
          <a:p>
            <a:pPr algn="l"/>
            <a:r>
              <a:rPr lang="en-US" sz="1400" dirty="0" smtClean="0"/>
              <a:t>- This screen show</a:t>
            </a:r>
          </a:p>
          <a:p>
            <a:pPr algn="l"/>
            <a:r>
              <a:rPr lang="en-US" sz="1400" dirty="0" smtClean="0"/>
              <a:t>  *Doctor image &amp; information</a:t>
            </a:r>
          </a:p>
          <a:p>
            <a:pPr algn="l"/>
            <a:r>
              <a:rPr lang="en-US" sz="1400" dirty="0" smtClean="0"/>
              <a:t>  *Option details chosen from Availability screen + Reason </a:t>
            </a:r>
          </a:p>
          <a:p>
            <a:pPr algn="l"/>
            <a:r>
              <a:rPr lang="en-US" sz="1400" dirty="0"/>
              <a:t> </a:t>
            </a:r>
            <a:r>
              <a:rPr lang="en-US" sz="1400" dirty="0" smtClean="0"/>
              <a:t> *Location on Map-view</a:t>
            </a:r>
          </a:p>
          <a:p>
            <a:pPr algn="l"/>
            <a:r>
              <a:rPr lang="en-US" sz="1400" dirty="0" smtClean="0"/>
              <a:t>- Tap on Cancel &gt; Go to Appointment screen (S4). </a:t>
            </a:r>
            <a:r>
              <a:rPr lang="en-US" sz="1400" dirty="0"/>
              <a:t>&amp; Back to previous screen</a:t>
            </a:r>
            <a:endParaRPr lang="en-US" sz="1400" dirty="0" smtClean="0"/>
          </a:p>
        </p:txBody>
      </p:sp>
      <p:sp>
        <p:nvSpPr>
          <p:cNvPr id="208" name="Title 3"/>
          <p:cNvSpPr txBox="1">
            <a:spLocks/>
          </p:cNvSpPr>
          <p:nvPr/>
        </p:nvSpPr>
        <p:spPr>
          <a:xfrm>
            <a:off x="6180656" y="5243946"/>
            <a:ext cx="2843624" cy="1620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/>
              <a:t>See you soon</a:t>
            </a:r>
          </a:p>
          <a:p>
            <a:pPr algn="l"/>
            <a:r>
              <a:rPr lang="en-US" sz="1400" dirty="0" smtClean="0"/>
              <a:t>- This screen  is a confirmation after booking.</a:t>
            </a:r>
          </a:p>
          <a:p>
            <a:pPr algn="l"/>
            <a:r>
              <a:rPr lang="en-US" sz="1400" dirty="0" smtClean="0"/>
              <a:t>- Tap on Done &gt; Go to Appointment Screen with added appointments </a:t>
            </a:r>
            <a:r>
              <a:rPr lang="en-US" sz="1400" dirty="0" smtClean="0">
                <a:solidFill>
                  <a:srgbClr val="FF0000"/>
                </a:solidFill>
              </a:rPr>
              <a:t>(S4-G)</a:t>
            </a:r>
          </a:p>
        </p:txBody>
      </p:sp>
      <p:sp>
        <p:nvSpPr>
          <p:cNvPr id="209" name="Title 3"/>
          <p:cNvSpPr txBox="1">
            <a:spLocks/>
          </p:cNvSpPr>
          <p:nvPr/>
        </p:nvSpPr>
        <p:spPr>
          <a:xfrm>
            <a:off x="6381964" y="1976005"/>
            <a:ext cx="2441008" cy="1177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smtClean="0">
                <a:solidFill>
                  <a:schemeClr val="bg1"/>
                </a:solidFill>
              </a:rPr>
              <a:t>Please arrive 5 minutes before your appointment to allow for check-in.</a:t>
            </a:r>
          </a:p>
          <a:p>
            <a:pPr algn="l"/>
            <a:endParaRPr lang="en-US" sz="1200" b="1" dirty="0">
              <a:solidFill>
                <a:schemeClr val="bg1"/>
              </a:solidFill>
            </a:endParaRPr>
          </a:p>
          <a:p>
            <a:pPr algn="l"/>
            <a:r>
              <a:rPr lang="en-US" sz="1200" b="1" dirty="0" smtClean="0">
                <a:solidFill>
                  <a:schemeClr val="bg1"/>
                </a:solidFill>
              </a:rPr>
              <a:t>Should you need to cancel, please do so at least 24 </a:t>
            </a:r>
            <a:r>
              <a:rPr lang="en-US" sz="1200" b="1" dirty="0" err="1" smtClean="0">
                <a:solidFill>
                  <a:schemeClr val="bg1"/>
                </a:solidFill>
              </a:rPr>
              <a:t>hrs</a:t>
            </a:r>
            <a:r>
              <a:rPr lang="en-US" sz="1200" b="1" dirty="0" smtClean="0">
                <a:solidFill>
                  <a:schemeClr val="bg1"/>
                </a:solidFill>
              </a:rPr>
              <a:t> in advance.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 rot="2657089">
            <a:off x="7361370" y="1443759"/>
            <a:ext cx="164823" cy="4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Rectangle 212"/>
          <p:cNvSpPr/>
          <p:nvPr/>
        </p:nvSpPr>
        <p:spPr>
          <a:xfrm rot="18858244">
            <a:off x="7420076" y="1394067"/>
            <a:ext cx="297164" cy="50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2621</Words>
  <Application>Microsoft Office PowerPoint</Application>
  <PresentationFormat>On-screen Show (4:3)</PresentationFormat>
  <Paragraphs>494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Mint Medical Requirements</vt:lpstr>
      <vt:lpstr>App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Server Summary</vt:lpstr>
      <vt:lpstr>Click on CREATE NEW =&gt; Go to this screen</vt:lpstr>
      <vt:lpstr>1. Click on each appointment booked =&gt; Go to this screen  2. Patient’s information appear hear  3. After visit, doctor can input Prescription here and send to user by clicking SEND PRESCRIPTION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Tuyen Dao</dc:creator>
  <cp:lastModifiedBy>Tuyen Dao</cp:lastModifiedBy>
  <cp:revision>129</cp:revision>
  <dcterms:created xsi:type="dcterms:W3CDTF">2014-04-05T16:35:15Z</dcterms:created>
  <dcterms:modified xsi:type="dcterms:W3CDTF">2014-05-29T10:41:46Z</dcterms:modified>
</cp:coreProperties>
</file>